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101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5039576" y="104962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7FB32C-46C1-C8B6-FE18-BFBA550D6F5B}"/>
              </a:ext>
            </a:extLst>
          </p:cNvPr>
          <p:cNvSpPr txBox="1"/>
          <p:nvPr/>
        </p:nvSpPr>
        <p:spPr>
          <a:xfrm>
            <a:off x="3922657" y="1714500"/>
            <a:ext cx="3730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u="sng" dirty="0"/>
              <a:t>BACKD</a:t>
            </a:r>
            <a:r>
              <a:rPr lang="it-IT" sz="4400" b="1" i="1" u="sng" dirty="0">
                <a:solidFill>
                  <a:schemeClr val="bg1"/>
                </a:solidFill>
              </a:rPr>
              <a:t>OOR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1DD44FB-8D22-D372-00BD-2E9152FC09AA}"/>
              </a:ext>
            </a:extLst>
          </p:cNvPr>
          <p:cNvSpPr txBox="1"/>
          <p:nvPr/>
        </p:nvSpPr>
        <p:spPr>
          <a:xfrm>
            <a:off x="2488580" y="4342781"/>
            <a:ext cx="640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L’esercizio di oggi consiste nel </a:t>
            </a:r>
            <a:r>
              <a:rPr lang="it-IT" dirty="0">
                <a:solidFill>
                  <a:schemeClr val="bg1"/>
                </a:solidFill>
              </a:rPr>
              <a:t>commentare/spiegare </a:t>
            </a:r>
            <a:r>
              <a:rPr lang="it-IT" dirty="0"/>
              <a:t>questo codice che fa riferimento </a:t>
            </a:r>
            <a:r>
              <a:rPr lang="it-IT" dirty="0">
                <a:solidFill>
                  <a:schemeClr val="bg1"/>
                </a:solidFill>
              </a:rPr>
              <a:t>a una backdoor.</a:t>
            </a:r>
          </a:p>
          <a:p>
            <a:pPr algn="ctr"/>
            <a:r>
              <a:rPr lang="it-IT" dirty="0"/>
              <a:t>Inoltre, spiegare cos’è </a:t>
            </a:r>
            <a:r>
              <a:rPr lang="it-IT" dirty="0">
                <a:solidFill>
                  <a:schemeClr val="bg1"/>
                </a:solidFill>
              </a:rPr>
              <a:t>una backdoor.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63A45AB-FBDB-127D-A76C-1E815EB6EC64}"/>
              </a:ext>
            </a:extLst>
          </p:cNvPr>
          <p:cNvSpPr txBox="1"/>
          <p:nvPr/>
        </p:nvSpPr>
        <p:spPr>
          <a:xfrm>
            <a:off x="9619466" y="6252198"/>
            <a:ext cx="217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u="sng" dirty="0"/>
              <a:t>Mattia Chiriatti</a:t>
            </a:r>
            <a:endParaRPr lang="it-IT" sz="4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701504" y="618588"/>
            <a:ext cx="406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Cos’è, quindi, una BACKDOOR?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6C406F-64D3-5D1D-A55B-4A2EA48CE74F}"/>
              </a:ext>
            </a:extLst>
          </p:cNvPr>
          <p:cNvSpPr txBox="1"/>
          <p:nvPr/>
        </p:nvSpPr>
        <p:spPr>
          <a:xfrm>
            <a:off x="463563" y="1517935"/>
            <a:ext cx="4066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BACKDOOR si può definire come un metodo per bypassare l’autenticazione in un prodotto, un sistema informatico, un sistema crittografato o un algoritmo.</a:t>
            </a:r>
          </a:p>
          <a:p>
            <a:r>
              <a:rPr lang="it-IT" dirty="0"/>
              <a:t>Per poter essere utilizzata, la BACKDOOR va implementata al momento della creazione del programma stesso. </a:t>
            </a:r>
          </a:p>
          <a:p>
            <a:endParaRPr lang="it-IT" dirty="0"/>
          </a:p>
          <a:p>
            <a:r>
              <a:rPr lang="it-IT" dirty="0"/>
              <a:t>In poche parole, è un’entrata secondaria al programma di interesse che ci permette di eludere i sistemi di sicurezza, anche a diversi fattori.</a:t>
            </a:r>
          </a:p>
        </p:txBody>
      </p:sp>
      <p:pic>
        <p:nvPicPr>
          <p:cNvPr id="1026" name="Picture 2" descr="Backdoor, di cosa si tratta? Come difendersi? - Onorato Informatica Srl">
            <a:extLst>
              <a:ext uri="{FF2B5EF4-FFF2-40B4-BE49-F238E27FC236}">
                <a16:creationId xmlns:a16="http://schemas.microsoft.com/office/drawing/2014/main" id="{C9BCE139-AD16-7452-BC1A-5B8A3818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68" y="1714500"/>
            <a:ext cx="4842061" cy="32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E6B904F-1C95-126E-9F10-6FE72CAB08DF}"/>
              </a:ext>
            </a:extLst>
          </p:cNvPr>
          <p:cNvSpPr/>
          <p:nvPr/>
        </p:nvSpPr>
        <p:spPr>
          <a:xfrm>
            <a:off x="4382219" y="3105509"/>
            <a:ext cx="1233561" cy="32349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8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77774" y="1328468"/>
            <a:ext cx="2001328" cy="19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/>
          <p:nvPr/>
        </p:nvCxnSpPr>
        <p:spPr>
          <a:xfrm flipV="1">
            <a:off x="4114800" y="1449238"/>
            <a:ext cx="1256442" cy="124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335236" y="1683244"/>
            <a:ext cx="4066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la funzione «import </a:t>
            </a:r>
            <a:r>
              <a:rPr lang="it-IT" dirty="0" err="1"/>
              <a:t>socket</a:t>
            </a:r>
            <a:r>
              <a:rPr lang="it-IT" dirty="0"/>
              <a:t>, </a:t>
            </a:r>
            <a:r>
              <a:rPr lang="it-IT" dirty="0" err="1"/>
              <a:t>platform</a:t>
            </a:r>
            <a:r>
              <a:rPr lang="it-IT" dirty="0"/>
              <a:t>, </a:t>
            </a:r>
            <a:r>
              <a:rPr lang="it-IT" dirty="0" err="1"/>
              <a:t>os</a:t>
            </a:r>
            <a:r>
              <a:rPr lang="it-IT" dirty="0"/>
              <a:t>» dichiariamo l’intenzione di usufruire delle librerie </a:t>
            </a:r>
            <a:r>
              <a:rPr lang="it-IT" dirty="0" err="1"/>
              <a:t>socket</a:t>
            </a:r>
            <a:r>
              <a:rPr lang="it-IT" dirty="0"/>
              <a:t>, </a:t>
            </a:r>
            <a:r>
              <a:rPr lang="it-IT" dirty="0" err="1"/>
              <a:t>platform</a:t>
            </a:r>
            <a:r>
              <a:rPr lang="it-IT" dirty="0"/>
              <a:t>, </a:t>
            </a:r>
            <a:r>
              <a:rPr lang="it-IT" dirty="0" err="1"/>
              <a:t>os</a:t>
            </a:r>
            <a:r>
              <a:rPr lang="it-IT" dirty="0"/>
              <a:t> di Python.</a:t>
            </a:r>
          </a:p>
          <a:p>
            <a:r>
              <a:rPr lang="it-IT" dirty="0"/>
              <a:t>Il </a:t>
            </a:r>
            <a:r>
              <a:rPr lang="it-IT" dirty="0" err="1"/>
              <a:t>socket</a:t>
            </a:r>
            <a:r>
              <a:rPr lang="it-IT" dirty="0"/>
              <a:t> di rete si utilizza nelle reti di computer e permette di scambiare pacchetti di dati tra due devices, in questo caso mittente e destinatario. In poche parole, è un programma che resta in ascolto di comunicazioni TCP in entrata, un po’ come se fosse un server, su uno specifico indirizzo IP e una specifica porta.</a:t>
            </a:r>
          </a:p>
        </p:txBody>
      </p:sp>
    </p:spTree>
    <p:extLst>
      <p:ext uri="{BB962C8B-B14F-4D97-AF65-F5344CB8AC3E}">
        <p14:creationId xmlns:p14="http://schemas.microsoft.com/office/powerpoint/2010/main" val="36778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82216" y="1562187"/>
            <a:ext cx="2001328" cy="38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 flipV="1">
            <a:off x="4477750" y="1737610"/>
            <a:ext cx="944431" cy="422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335410" y="1640113"/>
            <a:ext cx="4066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richiamato il modulo, provvederemo a stabilire le variabili. In questo caso ne abbiamo 2: SRV_ADDR conterrà l’indirizzo IP del server; SRV_PORT, invece, conterrà il numero di porta su cui il server ascolterà e monitorerà le connessioni in ingresso.</a:t>
            </a:r>
          </a:p>
        </p:txBody>
      </p:sp>
    </p:spTree>
    <p:extLst>
      <p:ext uri="{BB962C8B-B14F-4D97-AF65-F5344CB8AC3E}">
        <p14:creationId xmlns:p14="http://schemas.microsoft.com/office/powerpoint/2010/main" val="721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73825" y="1985400"/>
            <a:ext cx="3950733" cy="49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>
            <a:off x="4418847" y="2065375"/>
            <a:ext cx="1002839" cy="94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201982" y="408288"/>
            <a:ext cx="47425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variabile «s» ci permetterà di creare un </a:t>
            </a:r>
            <a:r>
              <a:rPr lang="it-IT" dirty="0" err="1"/>
              <a:t>socket</a:t>
            </a:r>
            <a:r>
              <a:rPr lang="it-IT" dirty="0"/>
              <a:t> , ma avrà bisogno di ulteriori istruzioni attraverso diversi codici: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Socket.AF_INET</a:t>
            </a:r>
            <a:r>
              <a:rPr lang="it-IT" dirty="0"/>
              <a:t> è il primo parametro che specifica la natura del </a:t>
            </a:r>
            <a:r>
              <a:rPr lang="it-IT" dirty="0" err="1"/>
              <a:t>socket</a:t>
            </a:r>
            <a:r>
              <a:rPr lang="it-IT" dirty="0"/>
              <a:t>, in questo caso un tipo IPv4;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Socket.SOCK_STREAM</a:t>
            </a:r>
            <a:r>
              <a:rPr lang="it-IT" dirty="0"/>
              <a:t> è il secondo parametro e specifica che si tratta di un </a:t>
            </a:r>
            <a:r>
              <a:rPr lang="it-IT" dirty="0" err="1"/>
              <a:t>socket</a:t>
            </a:r>
            <a:r>
              <a:rPr lang="it-IT" dirty="0"/>
              <a:t> TCP;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S.bind</a:t>
            </a:r>
            <a:r>
              <a:rPr lang="it-IT" dirty="0"/>
              <a:t>((SRV_ADDR, SRV_PORT)) è una funzione che associa il </a:t>
            </a:r>
            <a:r>
              <a:rPr lang="it-IT" dirty="0" err="1"/>
              <a:t>socket</a:t>
            </a:r>
            <a:r>
              <a:rPr lang="it-IT" dirty="0"/>
              <a:t> all’indirizzo IP e alla porta specificati nelle parentesi e con la funzione </a:t>
            </a:r>
            <a:r>
              <a:rPr lang="it-IT" dirty="0" err="1"/>
              <a:t>bind</a:t>
            </a:r>
            <a:r>
              <a:rPr lang="it-IT" dirty="0"/>
              <a:t>(). Stabilendo, così, il server che resterà in ascolto sullo specifico IP e sulla specifica porta;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S.listen</a:t>
            </a:r>
            <a:r>
              <a:rPr lang="it-IT" dirty="0"/>
              <a:t>(1) è una funzione che mette il </a:t>
            </a:r>
            <a:r>
              <a:rPr lang="it-IT" dirty="0" err="1"/>
              <a:t>socket</a:t>
            </a:r>
            <a:r>
              <a:rPr lang="it-IT" dirty="0"/>
              <a:t> in modalità ascolto, e il parametro 1 indica che può accettare una sola connessione alla volta.</a:t>
            </a:r>
          </a:p>
        </p:txBody>
      </p:sp>
    </p:spTree>
    <p:extLst>
      <p:ext uri="{BB962C8B-B14F-4D97-AF65-F5344CB8AC3E}">
        <p14:creationId xmlns:p14="http://schemas.microsoft.com/office/powerpoint/2010/main" val="42060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73825" y="2441275"/>
            <a:ext cx="2419345" cy="241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 flipV="1">
            <a:off x="4395878" y="2544792"/>
            <a:ext cx="975364" cy="17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454684" y="1835288"/>
            <a:ext cx="4066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«</a:t>
            </a:r>
            <a:r>
              <a:rPr lang="it-IT" dirty="0" err="1"/>
              <a:t>s.accept</a:t>
            </a:r>
            <a:r>
              <a:rPr lang="it-IT" dirty="0"/>
              <a:t>()» accetterà la condizione da noi posta in precedenza. In questo modo, il programma resterà bloccato finché non avverrà una connessione da un </a:t>
            </a:r>
            <a:r>
              <a:rPr lang="it-IT" dirty="0" err="1"/>
              <a:t>client.connection</a:t>
            </a:r>
            <a:r>
              <a:rPr lang="it-IT" dirty="0"/>
              <a:t> che sarà il nuovo </a:t>
            </a:r>
            <a:r>
              <a:rPr lang="it-IT" dirty="0" err="1"/>
              <a:t>socket</a:t>
            </a:r>
            <a:r>
              <a:rPr lang="it-IT" dirty="0"/>
              <a:t>, creato per comunicare con il client, appunto, e </a:t>
            </a:r>
            <a:r>
              <a:rPr lang="it-IT" dirty="0" err="1"/>
              <a:t>address</a:t>
            </a:r>
            <a:r>
              <a:rPr lang="it-IT" dirty="0"/>
              <a:t>, invece, conterrà l’IP e la porta dello stesso client. </a:t>
            </a:r>
          </a:p>
        </p:txBody>
      </p:sp>
    </p:spTree>
    <p:extLst>
      <p:ext uri="{BB962C8B-B14F-4D97-AF65-F5344CB8AC3E}">
        <p14:creationId xmlns:p14="http://schemas.microsoft.com/office/powerpoint/2010/main" val="19243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48932" y="2744066"/>
            <a:ext cx="2754790" cy="19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>
            <a:off x="4650091" y="2268747"/>
            <a:ext cx="769876" cy="47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751392" y="1742400"/>
            <a:ext cx="4066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«</a:t>
            </a:r>
            <a:r>
              <a:rPr lang="it-IT" dirty="0" err="1"/>
              <a:t>print</a:t>
            </a:r>
            <a:r>
              <a:rPr lang="it-IT" dirty="0"/>
              <a:t>», invece, ci restituirà il risultato di questa connessione una volta avvenuta.</a:t>
            </a:r>
          </a:p>
          <a:p>
            <a:r>
              <a:rPr lang="it-IT" dirty="0"/>
              <a:t>Infatti, una volta connessasi, a schermo vedremo la voce «client </a:t>
            </a:r>
            <a:r>
              <a:rPr lang="it-IT" dirty="0" err="1"/>
              <a:t>connected</a:t>
            </a:r>
            <a:r>
              <a:rPr lang="it-IT" dirty="0"/>
              <a:t>» e l’indirizzo IP dello stesso client.</a:t>
            </a:r>
          </a:p>
        </p:txBody>
      </p:sp>
    </p:spTree>
    <p:extLst>
      <p:ext uri="{BB962C8B-B14F-4D97-AF65-F5344CB8AC3E}">
        <p14:creationId xmlns:p14="http://schemas.microsoft.com/office/powerpoint/2010/main" val="19001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48932" y="3019245"/>
            <a:ext cx="2754790" cy="698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>
            <a:off x="4564750" y="2543926"/>
            <a:ext cx="769876" cy="47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701504" y="618588"/>
            <a:ext cx="4066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di questo ciclo </a:t>
            </a:r>
            <a:r>
              <a:rPr lang="it-IT" dirty="0" err="1"/>
              <a:t>While</a:t>
            </a:r>
            <a:r>
              <a:rPr lang="it-IT" dirty="0"/>
              <a:t>, in cui il ciclo si ripeterà finché la condizione 1 o True è soddisfatta, abbiamo anche un blocco «</a:t>
            </a:r>
            <a:r>
              <a:rPr lang="it-IT" dirty="0" err="1"/>
              <a:t>try</a:t>
            </a:r>
            <a:r>
              <a:rPr lang="it-IT" dirty="0"/>
              <a:t>/</a:t>
            </a:r>
            <a:r>
              <a:rPr lang="it-IT" dirty="0" err="1"/>
              <a:t>except</a:t>
            </a:r>
            <a:r>
              <a:rPr lang="it-IT" dirty="0"/>
              <a:t>».</a:t>
            </a:r>
          </a:p>
          <a:p>
            <a:r>
              <a:rPr lang="it-IT" dirty="0"/>
              <a:t>Questo tipo di blocco permette al programma e a Python di gestire al meglio le eccezioni, eventi imprevisti che possono accadere durante l’esecuzione del programma stesso. </a:t>
            </a:r>
          </a:p>
          <a:p>
            <a:r>
              <a:rPr lang="it-IT" dirty="0"/>
              <a:t>In questo caso specifico, chiediamo al programma di ricevere dati dal client utilizzando </a:t>
            </a:r>
            <a:r>
              <a:rPr lang="it-IT" dirty="0" err="1"/>
              <a:t>recv</a:t>
            </a:r>
            <a:r>
              <a:rPr lang="it-IT" dirty="0"/>
              <a:t>(1024) per ricevere gli stessi dal client con una dimensione massima di 1024 byte alla volta.</a:t>
            </a:r>
          </a:p>
          <a:p>
            <a:r>
              <a:rPr lang="it-IT" dirty="0"/>
              <a:t>In caso di eccezione, in questo caso, il ciclo non si interromperà e continuerà a fornire dati, come da istruzione «continue».</a:t>
            </a:r>
          </a:p>
        </p:txBody>
      </p:sp>
    </p:spTree>
    <p:extLst>
      <p:ext uri="{BB962C8B-B14F-4D97-AF65-F5344CB8AC3E}">
        <p14:creationId xmlns:p14="http://schemas.microsoft.com/office/powerpoint/2010/main" val="12191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48931" y="3697287"/>
            <a:ext cx="4847831" cy="2453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>
            <a:off x="4555000" y="3191339"/>
            <a:ext cx="769876" cy="47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701504" y="790682"/>
            <a:ext cx="40664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del ciclo </a:t>
            </a:r>
            <a:r>
              <a:rPr lang="it-IT" dirty="0" err="1"/>
              <a:t>While</a:t>
            </a:r>
            <a:r>
              <a:rPr lang="it-IT" dirty="0"/>
              <a:t>, avremo un susseguirsi di ciclo </a:t>
            </a:r>
            <a:r>
              <a:rPr lang="it-IT" dirty="0" err="1"/>
              <a:t>if</a:t>
            </a:r>
            <a:r>
              <a:rPr lang="it-IT" dirty="0"/>
              <a:t>/</a:t>
            </a:r>
            <a:r>
              <a:rPr lang="it-IT" dirty="0" err="1"/>
              <a:t>elif</a:t>
            </a:r>
            <a:r>
              <a:rPr lang="it-IT" dirty="0"/>
              <a:t>/else, che ci permette di gestire il programma in base al soddisfacimento di alcune condizioni poste a monte.</a:t>
            </a:r>
          </a:p>
          <a:p>
            <a:r>
              <a:rPr lang="it-IT" dirty="0"/>
              <a:t>In questo caso: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IF stabilisce che se il client invia il carattere 1, il server risponderà con una stringa contenente il nome della piattaforma e l’architettura della macchina.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il client, invece, invia il carattere 2, il server aspetterà di ricevere un percorso dalla connessione e restituirà la lista dei file nella directory o cartella specificata.</a:t>
            </a:r>
          </a:p>
        </p:txBody>
      </p:sp>
    </p:spTree>
    <p:extLst>
      <p:ext uri="{BB962C8B-B14F-4D97-AF65-F5344CB8AC3E}">
        <p14:creationId xmlns:p14="http://schemas.microsoft.com/office/powerpoint/2010/main" val="42058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fondo astratto di rete">
            <a:extLst>
              <a:ext uri="{FF2B5EF4-FFF2-40B4-BE49-F238E27FC236}">
                <a16:creationId xmlns:a16="http://schemas.microsoft.com/office/drawing/2014/main" id="{795A4EF2-5FC6-44CC-773A-386958F3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9C71DBC-88C9-95C4-B508-5D94E4B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42" y="597243"/>
            <a:ext cx="6518826" cy="567071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34D8BAD-5576-5C86-2850-765B44E57C48}"/>
              </a:ext>
            </a:extLst>
          </p:cNvPr>
          <p:cNvSpPr/>
          <p:nvPr/>
        </p:nvSpPr>
        <p:spPr>
          <a:xfrm>
            <a:off x="5448931" y="3697287"/>
            <a:ext cx="4847831" cy="2453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5E4B40-BB61-F506-8804-77B5AA924D67}"/>
              </a:ext>
            </a:extLst>
          </p:cNvPr>
          <p:cNvCxnSpPr>
            <a:cxnSpLocks/>
          </p:cNvCxnSpPr>
          <p:nvPr/>
        </p:nvCxnSpPr>
        <p:spPr>
          <a:xfrm>
            <a:off x="4555000" y="3191339"/>
            <a:ext cx="769876" cy="47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C41346-C9CD-AF51-16D3-9A86FB2736C5}"/>
              </a:ext>
            </a:extLst>
          </p:cNvPr>
          <p:cNvSpPr txBox="1"/>
          <p:nvPr/>
        </p:nvSpPr>
        <p:spPr>
          <a:xfrm>
            <a:off x="701504" y="618588"/>
            <a:ext cx="4066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del ciclo </a:t>
            </a:r>
            <a:r>
              <a:rPr lang="it-IT" dirty="0" err="1"/>
              <a:t>While</a:t>
            </a:r>
            <a:r>
              <a:rPr lang="it-IT" dirty="0"/>
              <a:t>, avremo un susseguirsi di ciclo </a:t>
            </a:r>
            <a:r>
              <a:rPr lang="it-IT" dirty="0" err="1"/>
              <a:t>if</a:t>
            </a:r>
            <a:r>
              <a:rPr lang="it-IT" dirty="0"/>
              <a:t>/</a:t>
            </a:r>
            <a:r>
              <a:rPr lang="it-IT" dirty="0" err="1"/>
              <a:t>elif</a:t>
            </a:r>
            <a:r>
              <a:rPr lang="it-IT" dirty="0"/>
              <a:t>/else, che ci permette di gestire il programma in base al soddisfacimento di alcune condizioni poste a monte.</a:t>
            </a:r>
          </a:p>
          <a:p>
            <a:r>
              <a:rPr lang="it-IT" dirty="0"/>
              <a:t>In questo caso: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ciclo FOR, all’interno del blocco TRY/EXCEPT, stabilisce che per tutti gli elementi presenti nella lista andranno separati con </a:t>
            </a:r>
            <a:r>
              <a:rPr lang="it-IT"/>
              <a:t>una virgola.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caso di eccezione, a schermo avremo il messaggio «</a:t>
            </a:r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Infine, se il client invierà un carattere 0, il server chiuderà la connessione corrente, preparandosi già per riceverne una nuova.</a:t>
            </a:r>
          </a:p>
        </p:txBody>
      </p:sp>
    </p:spTree>
    <p:extLst>
      <p:ext uri="{BB962C8B-B14F-4D97-AF65-F5344CB8AC3E}">
        <p14:creationId xmlns:p14="http://schemas.microsoft.com/office/powerpoint/2010/main" val="353132974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Bell MT</vt:lpstr>
      <vt:lpstr>GlowVTI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2023-12-14T12:54:00Z</dcterms:created>
  <dcterms:modified xsi:type="dcterms:W3CDTF">2023-12-14T14:48:07Z</dcterms:modified>
</cp:coreProperties>
</file>