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64" r:id="rId4"/>
    <p:sldId id="265" r:id="rId5"/>
    <p:sldId id="266" r:id="rId6"/>
    <p:sldId id="267" r:id="rId7"/>
    <p:sldId id="268" r:id="rId8"/>
    <p:sldId id="269" r:id="rId9"/>
    <p:sldId id="270" r:id="rId10"/>
    <p:sldId id="258" r:id="rId11"/>
    <p:sldId id="259" r:id="rId12"/>
    <p:sldId id="275" r:id="rId13"/>
    <p:sldId id="260" r:id="rId14"/>
    <p:sldId id="261" r:id="rId15"/>
    <p:sldId id="262" r:id="rId16"/>
    <p:sldId id="263" r:id="rId17"/>
    <p:sldId id="271" r:id="rId18"/>
    <p:sldId id="272" r:id="rId19"/>
    <p:sldId id="273" r:id="rId20"/>
    <p:sldId id="274" r:id="rId2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C4F9-5EE7-47B7-B965-368EB53A4352}"/>
              </a:ext>
            </a:extLst>
          </p:cNvPr>
          <p:cNvSpPr>
            <a:spLocks noGrp="1"/>
          </p:cNvSpPr>
          <p:nvPr>
            <p:ph type="ctrTitle"/>
          </p:nvPr>
        </p:nvSpPr>
        <p:spPr>
          <a:xfrm>
            <a:off x="647700" y="1181099"/>
            <a:ext cx="6864724" cy="3581399"/>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7A4A1F1-374F-4FC8-89F7-83065EA4F5DD}"/>
              </a:ext>
            </a:extLst>
          </p:cNvPr>
          <p:cNvSpPr>
            <a:spLocks noGrp="1"/>
          </p:cNvSpPr>
          <p:nvPr>
            <p:ph type="subTitle" idx="1"/>
          </p:nvPr>
        </p:nvSpPr>
        <p:spPr>
          <a:xfrm>
            <a:off x="647700" y="5075227"/>
            <a:ext cx="6864724" cy="868374"/>
          </a:xfrm>
        </p:spPr>
        <p:txBody>
          <a:bodyPr>
            <a:normAutofit/>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FB5CB5F-AE9B-4C02-B16F-C462CAFC1963}"/>
              </a:ext>
            </a:extLst>
          </p:cNvPr>
          <p:cNvSpPr>
            <a:spLocks noGrp="1"/>
          </p:cNvSpPr>
          <p:nvPr>
            <p:ph type="dt" sz="half" idx="10"/>
          </p:nvPr>
        </p:nvSpPr>
        <p:spPr/>
        <p:txBody>
          <a:bodyPr/>
          <a:lstStyle/>
          <a:p>
            <a:fld id="{D341B595-366B-43E2-A22E-EA6A78C03F06}" type="datetimeFigureOut">
              <a:rPr lang="en-US" smtClean="0"/>
              <a:t>12/15/2023</a:t>
            </a:fld>
            <a:endParaRPr lang="en-US"/>
          </a:p>
        </p:txBody>
      </p:sp>
      <p:sp>
        <p:nvSpPr>
          <p:cNvPr id="5" name="Footer Placeholder 4">
            <a:extLst>
              <a:ext uri="{FF2B5EF4-FFF2-40B4-BE49-F238E27FC236}">
                <a16:creationId xmlns:a16="http://schemas.microsoft.com/office/drawing/2014/main" id="{4114B1CC-830B-4695-B174-D9E9100A8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CD43F-E516-4123-A6D8-DB72C3CC50B2}"/>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4058952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C0AF-44D0-4830-AF13-49B8522BE6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1B4D8C-6045-47B3-9A0C-F2215A904C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9A9F1-F398-416A-A8C0-0A36D838DD15}"/>
              </a:ext>
            </a:extLst>
          </p:cNvPr>
          <p:cNvSpPr>
            <a:spLocks noGrp="1"/>
          </p:cNvSpPr>
          <p:nvPr>
            <p:ph type="dt" sz="half" idx="10"/>
          </p:nvPr>
        </p:nvSpPr>
        <p:spPr/>
        <p:txBody>
          <a:bodyPr/>
          <a:lstStyle/>
          <a:p>
            <a:fld id="{D341B595-366B-43E2-A22E-EA6A78C03F06}" type="datetimeFigureOut">
              <a:rPr lang="en-US" smtClean="0"/>
              <a:t>12/15/2023</a:t>
            </a:fld>
            <a:endParaRPr lang="en-US"/>
          </a:p>
        </p:txBody>
      </p:sp>
      <p:sp>
        <p:nvSpPr>
          <p:cNvPr id="5" name="Footer Placeholder 4">
            <a:extLst>
              <a:ext uri="{FF2B5EF4-FFF2-40B4-BE49-F238E27FC236}">
                <a16:creationId xmlns:a16="http://schemas.microsoft.com/office/drawing/2014/main" id="{6E37F801-C9FB-4A34-8386-BA9FBACCB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05176-F6E9-4997-8355-74F2A4560A65}"/>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3606837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EBC807-13E1-4F3F-83FA-FD9BD24F3B1F}"/>
              </a:ext>
            </a:extLst>
          </p:cNvPr>
          <p:cNvSpPr>
            <a:spLocks noGrp="1"/>
          </p:cNvSpPr>
          <p:nvPr>
            <p:ph type="title" orient="vert"/>
          </p:nvPr>
        </p:nvSpPr>
        <p:spPr>
          <a:xfrm>
            <a:off x="8986520" y="647699"/>
            <a:ext cx="2291080" cy="52959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9B7E2EAA-155E-482E-A2B8-547653B253EE}"/>
              </a:ext>
            </a:extLst>
          </p:cNvPr>
          <p:cNvSpPr>
            <a:spLocks noGrp="1"/>
          </p:cNvSpPr>
          <p:nvPr>
            <p:ph type="body" orient="vert" idx="1"/>
          </p:nvPr>
        </p:nvSpPr>
        <p:spPr>
          <a:xfrm>
            <a:off x="652371" y="647699"/>
            <a:ext cx="8120789" cy="52959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A4BDC-BDD0-417D-AF7C-516EE556D7E4}"/>
              </a:ext>
            </a:extLst>
          </p:cNvPr>
          <p:cNvSpPr>
            <a:spLocks noGrp="1"/>
          </p:cNvSpPr>
          <p:nvPr>
            <p:ph type="dt" sz="half" idx="10"/>
          </p:nvPr>
        </p:nvSpPr>
        <p:spPr/>
        <p:txBody>
          <a:bodyPr/>
          <a:lstStyle/>
          <a:p>
            <a:fld id="{D341B595-366B-43E2-A22E-EA6A78C03F06}" type="datetimeFigureOut">
              <a:rPr lang="en-US" smtClean="0"/>
              <a:t>12/15/2023</a:t>
            </a:fld>
            <a:endParaRPr lang="en-US"/>
          </a:p>
        </p:txBody>
      </p:sp>
      <p:sp>
        <p:nvSpPr>
          <p:cNvPr id="5" name="Footer Placeholder 4">
            <a:extLst>
              <a:ext uri="{FF2B5EF4-FFF2-40B4-BE49-F238E27FC236}">
                <a16:creationId xmlns:a16="http://schemas.microsoft.com/office/drawing/2014/main" id="{0EF663EC-23F9-4202-80F3-F8E550884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8402D-7367-485B-AEA6-5AB2B8209D19}"/>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923349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F197-4D72-4945-8068-57D52018E6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C81FA8-039D-4BAF-8AAB-7B6616AFEE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7357F-46A1-493A-A5E4-1D7FAE5B9960}"/>
              </a:ext>
            </a:extLst>
          </p:cNvPr>
          <p:cNvSpPr>
            <a:spLocks noGrp="1"/>
          </p:cNvSpPr>
          <p:nvPr>
            <p:ph type="dt" sz="half" idx="10"/>
          </p:nvPr>
        </p:nvSpPr>
        <p:spPr/>
        <p:txBody>
          <a:bodyPr/>
          <a:lstStyle/>
          <a:p>
            <a:fld id="{D341B595-366B-43E2-A22E-EA6A78C03F06}" type="datetimeFigureOut">
              <a:rPr lang="en-US" smtClean="0"/>
              <a:t>12/15/2023</a:t>
            </a:fld>
            <a:endParaRPr lang="en-US"/>
          </a:p>
        </p:txBody>
      </p:sp>
      <p:sp>
        <p:nvSpPr>
          <p:cNvPr id="5" name="Footer Placeholder 4">
            <a:extLst>
              <a:ext uri="{FF2B5EF4-FFF2-40B4-BE49-F238E27FC236}">
                <a16:creationId xmlns:a16="http://schemas.microsoft.com/office/drawing/2014/main" id="{C57277BC-26F9-4B14-A2DC-C7575C5A6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BC3FF-EE25-45FB-A7A8-AAA522F70748}"/>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2954005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596BE-9AF9-4E97-9204-5B672D797384}"/>
              </a:ext>
            </a:extLst>
          </p:cNvPr>
          <p:cNvSpPr>
            <a:spLocks noGrp="1"/>
          </p:cNvSpPr>
          <p:nvPr>
            <p:ph type="title"/>
          </p:nvPr>
        </p:nvSpPr>
        <p:spPr>
          <a:xfrm>
            <a:off x="1981200" y="2362200"/>
            <a:ext cx="7696200" cy="24003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5EDF98A-E8AE-4443-9A8C-CB35DEB2CE60}"/>
              </a:ext>
            </a:extLst>
          </p:cNvPr>
          <p:cNvSpPr>
            <a:spLocks noGrp="1"/>
          </p:cNvSpPr>
          <p:nvPr>
            <p:ph type="body" idx="1"/>
          </p:nvPr>
        </p:nvSpPr>
        <p:spPr>
          <a:xfrm>
            <a:off x="1981200" y="5067300"/>
            <a:ext cx="7696200" cy="876300"/>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B7114B-35CB-40C5-BCC8-C5039524FFC1}"/>
              </a:ext>
            </a:extLst>
          </p:cNvPr>
          <p:cNvSpPr>
            <a:spLocks noGrp="1"/>
          </p:cNvSpPr>
          <p:nvPr>
            <p:ph type="dt" sz="half" idx="10"/>
          </p:nvPr>
        </p:nvSpPr>
        <p:spPr/>
        <p:txBody>
          <a:bodyPr/>
          <a:lstStyle/>
          <a:p>
            <a:fld id="{D341B595-366B-43E2-A22E-EA6A78C03F06}" type="datetimeFigureOut">
              <a:rPr lang="en-US" smtClean="0"/>
              <a:t>12/15/2023</a:t>
            </a:fld>
            <a:endParaRPr lang="en-US"/>
          </a:p>
        </p:txBody>
      </p:sp>
      <p:sp>
        <p:nvSpPr>
          <p:cNvPr id="5" name="Footer Placeholder 4">
            <a:extLst>
              <a:ext uri="{FF2B5EF4-FFF2-40B4-BE49-F238E27FC236}">
                <a16:creationId xmlns:a16="http://schemas.microsoft.com/office/drawing/2014/main" id="{7A1AA324-982E-42C4-8002-5F236877C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1596-9353-4C1A-972E-6522F2B42049}"/>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1756006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0BC9-7469-437A-B92B-0A2627E4B9B4}"/>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1B7D887-595C-4649-AF8E-E78307000D4A}"/>
              </a:ext>
            </a:extLst>
          </p:cNvPr>
          <p:cNvSpPr>
            <a:spLocks noGrp="1"/>
          </p:cNvSpPr>
          <p:nvPr>
            <p:ph sz="half" idx="1"/>
          </p:nvPr>
        </p:nvSpPr>
        <p:spPr>
          <a:xfrm>
            <a:off x="914400" y="1825625"/>
            <a:ext cx="49911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39FE29C-ED37-4DD9-949F-0024342619E1}"/>
              </a:ext>
            </a:extLst>
          </p:cNvPr>
          <p:cNvSpPr>
            <a:spLocks noGrp="1"/>
          </p:cNvSpPr>
          <p:nvPr>
            <p:ph sz="half" idx="2"/>
          </p:nvPr>
        </p:nvSpPr>
        <p:spPr>
          <a:xfrm>
            <a:off x="6248400" y="1825625"/>
            <a:ext cx="5029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6F6AA34-8CC0-4E5B-8396-0AC75633142B}"/>
              </a:ext>
            </a:extLst>
          </p:cNvPr>
          <p:cNvSpPr>
            <a:spLocks noGrp="1"/>
          </p:cNvSpPr>
          <p:nvPr>
            <p:ph type="dt" sz="half" idx="10"/>
          </p:nvPr>
        </p:nvSpPr>
        <p:spPr/>
        <p:txBody>
          <a:bodyPr/>
          <a:lstStyle/>
          <a:p>
            <a:fld id="{D341B595-366B-43E2-A22E-EA6A78C03F06}" type="datetimeFigureOut">
              <a:rPr lang="en-US" smtClean="0"/>
              <a:t>12/15/2023</a:t>
            </a:fld>
            <a:endParaRPr lang="en-US"/>
          </a:p>
        </p:txBody>
      </p:sp>
      <p:sp>
        <p:nvSpPr>
          <p:cNvPr id="6" name="Footer Placeholder 5">
            <a:extLst>
              <a:ext uri="{FF2B5EF4-FFF2-40B4-BE49-F238E27FC236}">
                <a16:creationId xmlns:a16="http://schemas.microsoft.com/office/drawing/2014/main" id="{28DF7398-73FE-4D27-AFF9-91BEBFED32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00880-10EE-4115-8BBB-13DDF270DBD1}"/>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752167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3C9B-D20D-43FA-BA18-D50F86A9127E}"/>
              </a:ext>
            </a:extLst>
          </p:cNvPr>
          <p:cNvSpPr>
            <a:spLocks noGrp="1"/>
          </p:cNvSpPr>
          <p:nvPr>
            <p:ph type="title"/>
          </p:nvPr>
        </p:nvSpPr>
        <p:spPr>
          <a:xfrm>
            <a:off x="652371" y="647699"/>
            <a:ext cx="10625229" cy="115062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D52F00A-F4EE-40FC-9325-373840422D52}"/>
              </a:ext>
            </a:extLst>
          </p:cNvPr>
          <p:cNvSpPr>
            <a:spLocks noGrp="1"/>
          </p:cNvSpPr>
          <p:nvPr>
            <p:ph type="body" idx="1"/>
          </p:nvPr>
        </p:nvSpPr>
        <p:spPr>
          <a:xfrm>
            <a:off x="655863" y="1879599"/>
            <a:ext cx="5157787"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75DD90-A306-4A8B-A54C-8033B7F7F0E9}"/>
              </a:ext>
            </a:extLst>
          </p:cNvPr>
          <p:cNvSpPr>
            <a:spLocks noGrp="1"/>
          </p:cNvSpPr>
          <p:nvPr>
            <p:ph sz="half" idx="2"/>
          </p:nvPr>
        </p:nvSpPr>
        <p:spPr>
          <a:xfrm>
            <a:off x="655863" y="2560955"/>
            <a:ext cx="5157787"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040E0AA-F8F8-4862-B27B-50FAF2F34DE0}"/>
              </a:ext>
            </a:extLst>
          </p:cNvPr>
          <p:cNvSpPr>
            <a:spLocks noGrp="1"/>
          </p:cNvSpPr>
          <p:nvPr>
            <p:ph type="body" sz="quarter" idx="3"/>
          </p:nvPr>
        </p:nvSpPr>
        <p:spPr>
          <a:xfrm>
            <a:off x="6094412" y="1879599"/>
            <a:ext cx="5183188"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FEBDD6-EDA1-4CE7-9DDC-9D977E12DDAB}"/>
              </a:ext>
            </a:extLst>
          </p:cNvPr>
          <p:cNvSpPr>
            <a:spLocks noGrp="1"/>
          </p:cNvSpPr>
          <p:nvPr>
            <p:ph sz="quarter" idx="4"/>
          </p:nvPr>
        </p:nvSpPr>
        <p:spPr>
          <a:xfrm>
            <a:off x="6094412" y="2560955"/>
            <a:ext cx="5183188"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0044487-D350-4434-A5C7-A96942FFC95E}"/>
              </a:ext>
            </a:extLst>
          </p:cNvPr>
          <p:cNvSpPr>
            <a:spLocks noGrp="1"/>
          </p:cNvSpPr>
          <p:nvPr>
            <p:ph type="dt" sz="half" idx="10"/>
          </p:nvPr>
        </p:nvSpPr>
        <p:spPr/>
        <p:txBody>
          <a:bodyPr/>
          <a:lstStyle/>
          <a:p>
            <a:fld id="{D341B595-366B-43E2-A22E-EA6A78C03F06}" type="datetimeFigureOut">
              <a:rPr lang="en-US" smtClean="0"/>
              <a:t>12/15/2023</a:t>
            </a:fld>
            <a:endParaRPr lang="en-US"/>
          </a:p>
        </p:txBody>
      </p:sp>
      <p:sp>
        <p:nvSpPr>
          <p:cNvPr id="8" name="Footer Placeholder 7">
            <a:extLst>
              <a:ext uri="{FF2B5EF4-FFF2-40B4-BE49-F238E27FC236}">
                <a16:creationId xmlns:a16="http://schemas.microsoft.com/office/drawing/2014/main" id="{3389DC43-E591-42BF-82EE-E4887E4BC5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8CD421-2D00-41DD-A393-4739E389D95E}"/>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1171880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9A8B-0FAF-431C-9657-9003FA0373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BBA2A1-331D-40F8-867B-CE15011360A1}"/>
              </a:ext>
            </a:extLst>
          </p:cNvPr>
          <p:cNvSpPr>
            <a:spLocks noGrp="1"/>
          </p:cNvSpPr>
          <p:nvPr>
            <p:ph type="dt" sz="half" idx="10"/>
          </p:nvPr>
        </p:nvSpPr>
        <p:spPr/>
        <p:txBody>
          <a:bodyPr/>
          <a:lstStyle/>
          <a:p>
            <a:fld id="{D341B595-366B-43E2-A22E-EA6A78C03F06}" type="datetimeFigureOut">
              <a:rPr lang="en-US" smtClean="0"/>
              <a:t>12/15/2023</a:t>
            </a:fld>
            <a:endParaRPr lang="en-US"/>
          </a:p>
        </p:txBody>
      </p:sp>
      <p:sp>
        <p:nvSpPr>
          <p:cNvPr id="4" name="Footer Placeholder 3">
            <a:extLst>
              <a:ext uri="{FF2B5EF4-FFF2-40B4-BE49-F238E27FC236}">
                <a16:creationId xmlns:a16="http://schemas.microsoft.com/office/drawing/2014/main" id="{850995C1-5121-47B6-AC6D-F60C0FF663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DBE022-9B54-431C-80D5-5D8F2AFCB920}"/>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2918051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15B6E5-6347-41F6-85FC-3BF3652D1BC3}"/>
              </a:ext>
            </a:extLst>
          </p:cNvPr>
          <p:cNvSpPr>
            <a:spLocks noGrp="1"/>
          </p:cNvSpPr>
          <p:nvPr>
            <p:ph type="dt" sz="half" idx="10"/>
          </p:nvPr>
        </p:nvSpPr>
        <p:spPr/>
        <p:txBody>
          <a:bodyPr/>
          <a:lstStyle/>
          <a:p>
            <a:fld id="{D341B595-366B-43E2-A22E-EA6A78C03F06}" type="datetimeFigureOut">
              <a:rPr lang="en-US" smtClean="0"/>
              <a:t>12/15/2023</a:t>
            </a:fld>
            <a:endParaRPr lang="en-US"/>
          </a:p>
        </p:txBody>
      </p:sp>
      <p:sp>
        <p:nvSpPr>
          <p:cNvPr id="3" name="Footer Placeholder 2">
            <a:extLst>
              <a:ext uri="{FF2B5EF4-FFF2-40B4-BE49-F238E27FC236}">
                <a16:creationId xmlns:a16="http://schemas.microsoft.com/office/drawing/2014/main" id="{1C6A93F6-45F8-4453-B5DC-B2F3D5D0B5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E364E1-213B-4AF0-80D7-8101EFD5E410}"/>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4218189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0B5D-E76D-4797-AD77-15625D675F3A}"/>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9744D8D-C9CF-43B2-905D-2368B17A539A}"/>
              </a:ext>
            </a:extLst>
          </p:cNvPr>
          <p:cNvSpPr>
            <a:spLocks noGrp="1"/>
          </p:cNvSpPr>
          <p:nvPr>
            <p:ph idx="1"/>
          </p:nvPr>
        </p:nvSpPr>
        <p:spPr>
          <a:xfrm>
            <a:off x="5540188" y="914400"/>
            <a:ext cx="5737412" cy="50291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1B4BF0C-D14C-46D7-ACDD-1885DDD883F1}"/>
              </a:ext>
            </a:extLst>
          </p:cNvPr>
          <p:cNvSpPr>
            <a:spLocks noGrp="1"/>
          </p:cNvSpPr>
          <p:nvPr>
            <p:ph type="body" sz="half" idx="2"/>
          </p:nvPr>
        </p:nvSpPr>
        <p:spPr>
          <a:xfrm>
            <a:off x="652372" y="2697479"/>
            <a:ext cx="4119654" cy="32461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D7D8D-72E7-4ABD-BB87-80BB49003104}"/>
              </a:ext>
            </a:extLst>
          </p:cNvPr>
          <p:cNvSpPr>
            <a:spLocks noGrp="1"/>
          </p:cNvSpPr>
          <p:nvPr>
            <p:ph type="dt" sz="half" idx="10"/>
          </p:nvPr>
        </p:nvSpPr>
        <p:spPr/>
        <p:txBody>
          <a:bodyPr/>
          <a:lstStyle/>
          <a:p>
            <a:fld id="{D341B595-366B-43E2-A22E-EA6A78C03F06}" type="datetimeFigureOut">
              <a:rPr lang="en-US" smtClean="0"/>
              <a:t>12/15/2023</a:t>
            </a:fld>
            <a:endParaRPr lang="en-US"/>
          </a:p>
        </p:txBody>
      </p:sp>
      <p:sp>
        <p:nvSpPr>
          <p:cNvPr id="6" name="Footer Placeholder 5">
            <a:extLst>
              <a:ext uri="{FF2B5EF4-FFF2-40B4-BE49-F238E27FC236}">
                <a16:creationId xmlns:a16="http://schemas.microsoft.com/office/drawing/2014/main" id="{A9D9C1CE-C8CE-4364-A021-ADC2D64726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E6FA33-09EF-495A-853E-63750CA37AC2}"/>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3975556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023E-952E-40DF-A101-74D22789D534}"/>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841E98DD-BF5D-4CCA-8C66-F2A6CE11271C}"/>
              </a:ext>
            </a:extLst>
          </p:cNvPr>
          <p:cNvSpPr>
            <a:spLocks noGrp="1"/>
          </p:cNvSpPr>
          <p:nvPr>
            <p:ph type="pic" idx="1"/>
          </p:nvPr>
        </p:nvSpPr>
        <p:spPr>
          <a:xfrm>
            <a:off x="5486400" y="914400"/>
            <a:ext cx="5791200" cy="50291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EC22A6-F2C2-4A88-BEE5-2D6CEB520EB9}"/>
              </a:ext>
            </a:extLst>
          </p:cNvPr>
          <p:cNvSpPr>
            <a:spLocks noGrp="1"/>
          </p:cNvSpPr>
          <p:nvPr>
            <p:ph type="body" sz="half" idx="2"/>
          </p:nvPr>
        </p:nvSpPr>
        <p:spPr>
          <a:xfrm>
            <a:off x="652372" y="2697480"/>
            <a:ext cx="4119654" cy="31715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1F755-C7AF-4C50-8CA8-828612A767B0}"/>
              </a:ext>
            </a:extLst>
          </p:cNvPr>
          <p:cNvSpPr>
            <a:spLocks noGrp="1"/>
          </p:cNvSpPr>
          <p:nvPr>
            <p:ph type="dt" sz="half" idx="10"/>
          </p:nvPr>
        </p:nvSpPr>
        <p:spPr/>
        <p:txBody>
          <a:bodyPr/>
          <a:lstStyle/>
          <a:p>
            <a:fld id="{D341B595-366B-43E2-A22E-EA6A78C03F06}" type="datetimeFigureOut">
              <a:rPr lang="en-US" smtClean="0"/>
              <a:t>12/15/2023</a:t>
            </a:fld>
            <a:endParaRPr lang="en-US"/>
          </a:p>
        </p:txBody>
      </p:sp>
      <p:sp>
        <p:nvSpPr>
          <p:cNvPr id="6" name="Footer Placeholder 5">
            <a:extLst>
              <a:ext uri="{FF2B5EF4-FFF2-40B4-BE49-F238E27FC236}">
                <a16:creationId xmlns:a16="http://schemas.microsoft.com/office/drawing/2014/main" id="{C1EDE175-E818-477C-A3F6-7DD65C1268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D0B8E3-DB91-440B-818F-71E4248BB102}"/>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1192858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EB7D6-B8CB-49E3-874F-2255BEE82473}"/>
              </a:ext>
            </a:extLst>
          </p:cNvPr>
          <p:cNvSpPr>
            <a:spLocks noGrp="1"/>
          </p:cNvSpPr>
          <p:nvPr>
            <p:ph type="title"/>
          </p:nvPr>
        </p:nvSpPr>
        <p:spPr>
          <a:xfrm>
            <a:off x="652371" y="647700"/>
            <a:ext cx="10625229" cy="114705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FBEEAC5-A8AB-4FE8-A270-D70F7DED4A50}"/>
              </a:ext>
            </a:extLst>
          </p:cNvPr>
          <p:cNvSpPr>
            <a:spLocks noGrp="1"/>
          </p:cNvSpPr>
          <p:nvPr>
            <p:ph type="body" idx="1"/>
          </p:nvPr>
        </p:nvSpPr>
        <p:spPr>
          <a:xfrm>
            <a:off x="652371" y="2095500"/>
            <a:ext cx="10620855" cy="3848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7B6506C-52BF-4C05-AD31-7C08B80151CB}"/>
              </a:ext>
            </a:extLst>
          </p:cNvPr>
          <p:cNvSpPr>
            <a:spLocks noGrp="1"/>
          </p:cNvSpPr>
          <p:nvPr>
            <p:ph type="dt" sz="half" idx="2"/>
          </p:nvPr>
        </p:nvSpPr>
        <p:spPr>
          <a:xfrm>
            <a:off x="652371" y="6332538"/>
            <a:ext cx="3006492" cy="365125"/>
          </a:xfrm>
          <a:prstGeom prst="rect">
            <a:avLst/>
          </a:prstGeom>
        </p:spPr>
        <p:txBody>
          <a:bodyPr vert="horz" lIns="91440" tIns="45720" rIns="91440" bIns="45720" rtlCol="0" anchor="ctr"/>
          <a:lstStyle>
            <a:lvl1pPr algn="l">
              <a:defRPr sz="900" b="1" spc="100" baseline="0">
                <a:solidFill>
                  <a:schemeClr val="tx1"/>
                </a:solidFill>
              </a:defRPr>
            </a:lvl1pPr>
          </a:lstStyle>
          <a:p>
            <a:fld id="{D341B595-366B-43E2-A22E-EA6A78C03F06}" type="datetimeFigureOut">
              <a:rPr lang="en-US" smtClean="0"/>
              <a:t>12/15/2023</a:t>
            </a:fld>
            <a:endParaRPr lang="en-US"/>
          </a:p>
        </p:txBody>
      </p:sp>
      <p:sp>
        <p:nvSpPr>
          <p:cNvPr id="5" name="Footer Placeholder 4">
            <a:extLst>
              <a:ext uri="{FF2B5EF4-FFF2-40B4-BE49-F238E27FC236}">
                <a16:creationId xmlns:a16="http://schemas.microsoft.com/office/drawing/2014/main" id="{F2534630-6C67-4A40-A499-CB025B2438CE}"/>
              </a:ext>
            </a:extLst>
          </p:cNvPr>
          <p:cNvSpPr>
            <a:spLocks noGrp="1"/>
          </p:cNvSpPr>
          <p:nvPr>
            <p:ph type="ftr" sz="quarter" idx="3"/>
          </p:nvPr>
        </p:nvSpPr>
        <p:spPr>
          <a:xfrm>
            <a:off x="8034169" y="6332538"/>
            <a:ext cx="3505459" cy="365125"/>
          </a:xfrm>
          <a:prstGeom prst="rect">
            <a:avLst/>
          </a:prstGeom>
        </p:spPr>
        <p:txBody>
          <a:bodyPr vert="horz" lIns="91440" tIns="45720" rIns="91440" bIns="45720" rtlCol="0" anchor="ctr"/>
          <a:lstStyle>
            <a:lvl1pPr algn="r">
              <a:defRPr sz="900" b="1"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E964E14B-0EE8-4015-809C-DD36B5459B82}"/>
              </a:ext>
            </a:extLst>
          </p:cNvPr>
          <p:cNvSpPr>
            <a:spLocks noGrp="1"/>
          </p:cNvSpPr>
          <p:nvPr>
            <p:ph type="sldNum" sz="quarter" idx="4"/>
          </p:nvPr>
        </p:nvSpPr>
        <p:spPr>
          <a:xfrm>
            <a:off x="11444747" y="6332538"/>
            <a:ext cx="539808" cy="365125"/>
          </a:xfrm>
          <a:prstGeom prst="rect">
            <a:avLst/>
          </a:prstGeom>
        </p:spPr>
        <p:txBody>
          <a:bodyPr vert="horz" lIns="91440" tIns="45720" rIns="91440" bIns="45720" rtlCol="0" anchor="ctr"/>
          <a:lstStyle>
            <a:lvl1pPr algn="r">
              <a:defRPr sz="900" b="1" spc="100" baseline="0">
                <a:solidFill>
                  <a:schemeClr val="tx1"/>
                </a:solidFill>
              </a:defRPr>
            </a:lvl1pPr>
          </a:lstStyle>
          <a:p>
            <a:fld id="{4BA915EE-10CB-4CF1-8569-6154455DA573}" type="slidenum">
              <a:rPr lang="en-US" smtClean="0"/>
              <a:t>‹N›</a:t>
            </a:fld>
            <a:endParaRPr lang="en-US"/>
          </a:p>
        </p:txBody>
      </p:sp>
    </p:spTree>
    <p:extLst>
      <p:ext uri="{BB962C8B-B14F-4D97-AF65-F5344CB8AC3E}">
        <p14:creationId xmlns:p14="http://schemas.microsoft.com/office/powerpoint/2010/main" val="366249552"/>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7.jpg"/></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78C5A24-0D67-4D91-A8AB-79267D9CC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descr="Struttura bianca">
            <a:extLst>
              <a:ext uri="{FF2B5EF4-FFF2-40B4-BE49-F238E27FC236}">
                <a16:creationId xmlns:a16="http://schemas.microsoft.com/office/drawing/2014/main" id="{81000C4A-2623-1D17-8AF9-536B83B873F6}"/>
              </a:ext>
            </a:extLst>
          </p:cNvPr>
          <p:cNvPicPr>
            <a:picLocks noChangeAspect="1"/>
          </p:cNvPicPr>
          <p:nvPr/>
        </p:nvPicPr>
        <p:blipFill rotWithShape="1">
          <a:blip r:embed="rId2"/>
          <a:srcRect b="24243"/>
          <a:stretch/>
        </p:blipFill>
        <p:spPr>
          <a:xfrm>
            <a:off x="-1" y="10"/>
            <a:ext cx="12192000" cy="6857990"/>
          </a:xfrm>
          <a:prstGeom prst="rect">
            <a:avLst/>
          </a:prstGeom>
        </p:spPr>
      </p:pic>
      <p:sp>
        <p:nvSpPr>
          <p:cNvPr id="17" name="Rectangle 10">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5040" y="235039"/>
            <a:ext cx="6858000" cy="6387921"/>
          </a:xfrm>
          <a:prstGeom prst="rect">
            <a:avLst/>
          </a:prstGeom>
          <a:gradFill>
            <a:gsLst>
              <a:gs pos="0">
                <a:srgbClr val="000000">
                  <a:alpha val="0"/>
                </a:srgbClr>
              </a:gs>
              <a:gs pos="100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9029978-0E64-4E3C-EDBB-77A87F72DA78}"/>
              </a:ext>
            </a:extLst>
          </p:cNvPr>
          <p:cNvSpPr>
            <a:spLocks noGrp="1"/>
          </p:cNvSpPr>
          <p:nvPr>
            <p:ph type="ctrTitle"/>
          </p:nvPr>
        </p:nvSpPr>
        <p:spPr>
          <a:xfrm>
            <a:off x="647699" y="1155940"/>
            <a:ext cx="5448300" cy="1605231"/>
          </a:xfrm>
        </p:spPr>
        <p:txBody>
          <a:bodyPr>
            <a:normAutofit/>
          </a:bodyPr>
          <a:lstStyle/>
          <a:p>
            <a:r>
              <a:rPr lang="it-IT" dirty="0"/>
              <a:t>PROGETTO</a:t>
            </a:r>
            <a:br>
              <a:rPr lang="it-IT" dirty="0"/>
            </a:br>
            <a:r>
              <a:rPr lang="it-IT" dirty="0"/>
              <a:t>S3/L5</a:t>
            </a:r>
          </a:p>
        </p:txBody>
      </p:sp>
      <p:sp>
        <p:nvSpPr>
          <p:cNvPr id="3" name="Sottotitolo 2">
            <a:extLst>
              <a:ext uri="{FF2B5EF4-FFF2-40B4-BE49-F238E27FC236}">
                <a16:creationId xmlns:a16="http://schemas.microsoft.com/office/drawing/2014/main" id="{67FC932C-2B95-91AF-284A-18174D963BFB}"/>
              </a:ext>
            </a:extLst>
          </p:cNvPr>
          <p:cNvSpPr>
            <a:spLocks noGrp="1"/>
          </p:cNvSpPr>
          <p:nvPr>
            <p:ph type="subTitle" idx="1"/>
          </p:nvPr>
        </p:nvSpPr>
        <p:spPr>
          <a:xfrm>
            <a:off x="647700" y="3252159"/>
            <a:ext cx="7254096" cy="2958142"/>
          </a:xfrm>
          <a:solidFill>
            <a:schemeClr val="bg1">
              <a:lumMod val="75000"/>
            </a:schemeClr>
          </a:solidFill>
        </p:spPr>
        <p:txBody>
          <a:bodyPr>
            <a:normAutofit fontScale="77500" lnSpcReduction="20000"/>
          </a:bodyPr>
          <a:lstStyle/>
          <a:p>
            <a:r>
              <a:rPr lang="it-IT" dirty="0"/>
              <a:t>Siete stati chiamati da un'azienda di nome </a:t>
            </a:r>
            <a:r>
              <a:rPr lang="it-IT" dirty="0" err="1"/>
              <a:t>Epicodesecurity</a:t>
            </a:r>
            <a:r>
              <a:rPr lang="it-IT" dirty="0"/>
              <a:t>, questa azienda ha un sito web suo personale con il nome di dominio www.Epicodesecurity.it. un server email con l’email aziendale Epicodesecurity@semoforti.com </a:t>
            </a:r>
          </a:p>
          <a:p>
            <a:r>
              <a:rPr lang="it-IT" dirty="0"/>
              <a:t>● Il vostro ruolo è quello di spiegare e informare i dipendenti dell'azienda </a:t>
            </a:r>
            <a:r>
              <a:rPr lang="it-IT" dirty="0" err="1"/>
              <a:t>Epicodesecurity</a:t>
            </a:r>
            <a:r>
              <a:rPr lang="it-IT" dirty="0"/>
              <a:t> sui rischi di attacchi di ingegneria sociale, in particolar modo contro il phishing. </a:t>
            </a:r>
          </a:p>
          <a:p>
            <a:r>
              <a:rPr lang="it-IT" dirty="0"/>
              <a:t>● Come impostate la formazione? (spiegare cos'è il phishing ). </a:t>
            </a:r>
          </a:p>
          <a:p>
            <a:r>
              <a:rPr lang="it-IT" dirty="0"/>
              <a:t>● Cosa devono vedere, in particolar modo, i dipendenti per non cadere nel phishing?( quali parametri vedere per identificarlo. Esempio: SPF). Il direttore vi dà il permesso di creare un phishing controllato. </a:t>
            </a:r>
          </a:p>
          <a:p>
            <a:r>
              <a:rPr lang="it-IT" dirty="0"/>
              <a:t>● Descrivere come agireste.(Usare dei programmi è opzionale). </a:t>
            </a:r>
          </a:p>
          <a:p>
            <a:r>
              <a:rPr lang="it-IT" dirty="0"/>
              <a:t>● L'obiettivo è cercare di ingannare le persone nel miglior modo possibile.</a:t>
            </a:r>
          </a:p>
        </p:txBody>
      </p:sp>
      <p:pic>
        <p:nvPicPr>
          <p:cNvPr id="6" name="Immagine 5" descr="Immagine che contiene Elementi grafici, Carattere, schermata, grafica&#10;&#10;Descrizione generata automaticamente">
            <a:extLst>
              <a:ext uri="{FF2B5EF4-FFF2-40B4-BE49-F238E27FC236}">
                <a16:creationId xmlns:a16="http://schemas.microsoft.com/office/drawing/2014/main" id="{F7A83435-F846-B68A-5A6D-C1F5A665A7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0659" y="352783"/>
            <a:ext cx="5297673" cy="3211543"/>
          </a:xfrm>
          <a:prstGeom prst="rect">
            <a:avLst/>
          </a:prstGeom>
        </p:spPr>
      </p:pic>
      <p:sp>
        <p:nvSpPr>
          <p:cNvPr id="7" name="CasellaDiTesto 6">
            <a:extLst>
              <a:ext uri="{FF2B5EF4-FFF2-40B4-BE49-F238E27FC236}">
                <a16:creationId xmlns:a16="http://schemas.microsoft.com/office/drawing/2014/main" id="{B79F651B-CA48-63B3-63F1-AEAB0837ECE3}"/>
              </a:ext>
            </a:extLst>
          </p:cNvPr>
          <p:cNvSpPr txBox="1"/>
          <p:nvPr/>
        </p:nvSpPr>
        <p:spPr>
          <a:xfrm>
            <a:off x="9819017" y="6025635"/>
            <a:ext cx="1725283" cy="369332"/>
          </a:xfrm>
          <a:prstGeom prst="rect">
            <a:avLst/>
          </a:prstGeom>
          <a:noFill/>
        </p:spPr>
        <p:txBody>
          <a:bodyPr wrap="square" rtlCol="0">
            <a:spAutoFit/>
          </a:bodyPr>
          <a:lstStyle/>
          <a:p>
            <a:r>
              <a:rPr lang="it-IT" b="1" i="1" u="sng" dirty="0"/>
              <a:t>Mattia Chiriatti</a:t>
            </a:r>
          </a:p>
        </p:txBody>
      </p:sp>
    </p:spTree>
    <p:extLst>
      <p:ext uri="{BB962C8B-B14F-4D97-AF65-F5344CB8AC3E}">
        <p14:creationId xmlns:p14="http://schemas.microsoft.com/office/powerpoint/2010/main" val="3526486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78C5A24-0D67-4D91-A8AB-79267D9CC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descr="Struttura bianca">
            <a:extLst>
              <a:ext uri="{FF2B5EF4-FFF2-40B4-BE49-F238E27FC236}">
                <a16:creationId xmlns:a16="http://schemas.microsoft.com/office/drawing/2014/main" id="{81000C4A-2623-1D17-8AF9-536B83B873F6}"/>
              </a:ext>
            </a:extLst>
          </p:cNvPr>
          <p:cNvPicPr>
            <a:picLocks noChangeAspect="1"/>
          </p:cNvPicPr>
          <p:nvPr/>
        </p:nvPicPr>
        <p:blipFill rotWithShape="1">
          <a:blip r:embed="rId2"/>
          <a:srcRect b="24243"/>
          <a:stretch/>
        </p:blipFill>
        <p:spPr>
          <a:xfrm>
            <a:off x="-1" y="10"/>
            <a:ext cx="12192000" cy="6857990"/>
          </a:xfrm>
          <a:prstGeom prst="rect">
            <a:avLst/>
          </a:prstGeom>
        </p:spPr>
      </p:pic>
      <p:sp>
        <p:nvSpPr>
          <p:cNvPr id="17" name="Rectangle 10">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5040" y="235039"/>
            <a:ext cx="6858000" cy="6387921"/>
          </a:xfrm>
          <a:prstGeom prst="rect">
            <a:avLst/>
          </a:prstGeom>
          <a:gradFill>
            <a:gsLst>
              <a:gs pos="0">
                <a:srgbClr val="000000">
                  <a:alpha val="0"/>
                </a:srgbClr>
              </a:gs>
              <a:gs pos="100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9029978-0E64-4E3C-EDBB-77A87F72DA78}"/>
              </a:ext>
            </a:extLst>
          </p:cNvPr>
          <p:cNvSpPr>
            <a:spLocks noGrp="1"/>
          </p:cNvSpPr>
          <p:nvPr>
            <p:ph type="ctrTitle"/>
          </p:nvPr>
        </p:nvSpPr>
        <p:spPr>
          <a:xfrm>
            <a:off x="432039" y="198407"/>
            <a:ext cx="2975396" cy="449292"/>
          </a:xfrm>
        </p:spPr>
        <p:txBody>
          <a:bodyPr>
            <a:normAutofit/>
          </a:bodyPr>
          <a:lstStyle/>
          <a:p>
            <a:r>
              <a:rPr lang="it-IT" sz="2000" dirty="0"/>
              <a:t>PROGETTO S3/L5</a:t>
            </a:r>
          </a:p>
        </p:txBody>
      </p:sp>
      <p:sp>
        <p:nvSpPr>
          <p:cNvPr id="3" name="Sottotitolo 2">
            <a:extLst>
              <a:ext uri="{FF2B5EF4-FFF2-40B4-BE49-F238E27FC236}">
                <a16:creationId xmlns:a16="http://schemas.microsoft.com/office/drawing/2014/main" id="{67FC932C-2B95-91AF-284A-18174D963BFB}"/>
              </a:ext>
            </a:extLst>
          </p:cNvPr>
          <p:cNvSpPr>
            <a:spLocks noGrp="1"/>
          </p:cNvSpPr>
          <p:nvPr>
            <p:ph type="subTitle" idx="1"/>
          </p:nvPr>
        </p:nvSpPr>
        <p:spPr>
          <a:xfrm>
            <a:off x="1302590" y="838187"/>
            <a:ext cx="9031856" cy="5563319"/>
          </a:xfrm>
          <a:solidFill>
            <a:schemeClr val="bg1">
              <a:lumMod val="75000"/>
            </a:schemeClr>
          </a:solidFill>
        </p:spPr>
        <p:txBody>
          <a:bodyPr>
            <a:normAutofit/>
          </a:bodyPr>
          <a:lstStyle/>
          <a:p>
            <a:r>
              <a:rPr lang="it-IT" dirty="0"/>
              <a:t>Il </a:t>
            </a:r>
            <a:r>
              <a:rPr lang="it-IT" b="1" u="sng" dirty="0"/>
              <a:t>programma del corso di formazione</a:t>
            </a:r>
            <a:r>
              <a:rPr lang="it-IT" dirty="0"/>
              <a:t>, quindi, passerà attraverso diversi argomenti e spiegazioni su come prevenire il phishing o, più, in generale attacchi a livello di ingegneria sociale:</a:t>
            </a:r>
          </a:p>
          <a:p>
            <a:pPr marL="285750" indent="-285750">
              <a:buFont typeface="Arial" panose="020B0604020202020204" pitchFamily="34" charset="0"/>
              <a:buChar char="•"/>
            </a:pPr>
            <a:r>
              <a:rPr lang="it-IT" b="1" u="sng" dirty="0"/>
              <a:t>Lezione 1 -&gt; Ingegneria sociale, cos’è?</a:t>
            </a:r>
          </a:p>
          <a:p>
            <a:pPr marL="285750" indent="-285750">
              <a:buFont typeface="Arial" panose="020B0604020202020204" pitchFamily="34" charset="0"/>
              <a:buChar char="•"/>
            </a:pPr>
            <a:r>
              <a:rPr lang="it-IT" b="1" u="sng" dirty="0"/>
              <a:t>Lezione 2 -&gt; Il Phishing, cos’è e perché un pericolo importante?</a:t>
            </a:r>
          </a:p>
          <a:p>
            <a:pPr marL="285750" indent="-285750">
              <a:buFont typeface="Arial" panose="020B0604020202020204" pitchFamily="34" charset="0"/>
              <a:buChar char="•"/>
            </a:pPr>
            <a:r>
              <a:rPr lang="it-IT" b="1" u="sng" dirty="0"/>
              <a:t>Lezione 3 -&gt; Esempi di Phishing</a:t>
            </a:r>
          </a:p>
          <a:p>
            <a:pPr marL="285750" indent="-285750">
              <a:buFont typeface="Arial" panose="020B0604020202020204" pitchFamily="34" charset="0"/>
              <a:buChar char="•"/>
            </a:pPr>
            <a:r>
              <a:rPr lang="it-IT" b="1" u="sng" dirty="0"/>
              <a:t>Lezione 4 -&gt; Discussione attiva sui pericoli del Phishing</a:t>
            </a:r>
          </a:p>
          <a:p>
            <a:pPr marL="285750" indent="-285750">
              <a:buFont typeface="Arial" panose="020B0604020202020204" pitchFamily="34" charset="0"/>
              <a:buChar char="•"/>
            </a:pPr>
            <a:r>
              <a:rPr lang="it-IT" b="1" u="sng" dirty="0"/>
              <a:t>Lezione 5 -&gt; Come proteggersi dal Phishing</a:t>
            </a:r>
          </a:p>
          <a:p>
            <a:pPr marL="285750" indent="-285750">
              <a:buFont typeface="Arial" panose="020B0604020202020204" pitchFamily="34" charset="0"/>
              <a:buChar char="•"/>
            </a:pPr>
            <a:r>
              <a:rPr lang="it-IT" b="1" u="sng" dirty="0"/>
              <a:t>Lezione 6 -&gt; Promozione della sicurezza online</a:t>
            </a:r>
          </a:p>
          <a:p>
            <a:pPr marL="285750" indent="-285750">
              <a:buFont typeface="Arial" panose="020B0604020202020204" pitchFamily="34" charset="0"/>
              <a:buChar char="•"/>
            </a:pPr>
            <a:r>
              <a:rPr lang="it-IT" b="1" u="sng" dirty="0"/>
              <a:t>Lezione 7 -&gt; Politiche di sicurezza</a:t>
            </a:r>
          </a:p>
          <a:p>
            <a:pPr marL="285750" indent="-285750">
              <a:buFont typeface="Arial" panose="020B0604020202020204" pitchFamily="34" charset="0"/>
              <a:buChar char="•"/>
            </a:pPr>
            <a:r>
              <a:rPr lang="it-IT" b="1" u="sng" dirty="0"/>
              <a:t>Lezione 8 -&gt; Segnalazioni di tentativi di Phishing</a:t>
            </a:r>
          </a:p>
          <a:p>
            <a:endParaRPr lang="it-IT" dirty="0"/>
          </a:p>
          <a:p>
            <a:r>
              <a:rPr lang="it-IT" dirty="0"/>
              <a:t>Il corso si svilupperà in </a:t>
            </a:r>
            <a:r>
              <a:rPr lang="it-IT" b="1" u="sng" dirty="0"/>
              <a:t>8 giorni</a:t>
            </a:r>
            <a:r>
              <a:rPr lang="it-IT" dirty="0"/>
              <a:t>, con delle </a:t>
            </a:r>
            <a:r>
              <a:rPr lang="it-IT" b="1" u="sng" dirty="0"/>
              <a:t>lezioni frontali di circa 2 ore l’una</a:t>
            </a:r>
            <a:r>
              <a:rPr lang="it-IT" dirty="0"/>
              <a:t>, per un totale di </a:t>
            </a:r>
            <a:r>
              <a:rPr lang="it-IT" b="1" u="sng" dirty="0"/>
              <a:t>16 ore</a:t>
            </a:r>
            <a:r>
              <a:rPr lang="it-IT" dirty="0"/>
              <a:t>.</a:t>
            </a:r>
          </a:p>
        </p:txBody>
      </p:sp>
      <p:pic>
        <p:nvPicPr>
          <p:cNvPr id="7" name="Immagine 6" descr="Immagine che contiene testo, Carattere, Elementi grafici, logo&#10;&#10;Descrizione generata automaticamente">
            <a:extLst>
              <a:ext uri="{FF2B5EF4-FFF2-40B4-BE49-F238E27FC236}">
                <a16:creationId xmlns:a16="http://schemas.microsoft.com/office/drawing/2014/main" id="{23F067C4-486E-C225-4F34-0F6C16AAC6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7198" y="1994049"/>
            <a:ext cx="4205376" cy="2628360"/>
          </a:xfrm>
          <a:prstGeom prst="rect">
            <a:avLst/>
          </a:prstGeom>
        </p:spPr>
      </p:pic>
      <p:sp>
        <p:nvSpPr>
          <p:cNvPr id="8" name="CasellaDiTesto 7">
            <a:extLst>
              <a:ext uri="{FF2B5EF4-FFF2-40B4-BE49-F238E27FC236}">
                <a16:creationId xmlns:a16="http://schemas.microsoft.com/office/drawing/2014/main" id="{7CF1BC2B-4121-9481-B525-A136AAE42BA9}"/>
              </a:ext>
            </a:extLst>
          </p:cNvPr>
          <p:cNvSpPr txBox="1"/>
          <p:nvPr/>
        </p:nvSpPr>
        <p:spPr>
          <a:xfrm>
            <a:off x="4696003" y="278367"/>
            <a:ext cx="2799991" cy="369332"/>
          </a:xfrm>
          <a:prstGeom prst="rect">
            <a:avLst/>
          </a:prstGeom>
          <a:noFill/>
        </p:spPr>
        <p:txBody>
          <a:bodyPr wrap="square" rtlCol="0">
            <a:spAutoFit/>
          </a:bodyPr>
          <a:lstStyle/>
          <a:p>
            <a:r>
              <a:rPr lang="it-IT" b="1" i="1" u="sng" dirty="0"/>
              <a:t>Fase 2: formazione</a:t>
            </a:r>
          </a:p>
        </p:txBody>
      </p:sp>
    </p:spTree>
    <p:extLst>
      <p:ext uri="{BB962C8B-B14F-4D97-AF65-F5344CB8AC3E}">
        <p14:creationId xmlns:p14="http://schemas.microsoft.com/office/powerpoint/2010/main" val="1164980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78C5A24-0D67-4D91-A8AB-79267D9CC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descr="Struttura bianca">
            <a:extLst>
              <a:ext uri="{FF2B5EF4-FFF2-40B4-BE49-F238E27FC236}">
                <a16:creationId xmlns:a16="http://schemas.microsoft.com/office/drawing/2014/main" id="{81000C4A-2623-1D17-8AF9-536B83B873F6}"/>
              </a:ext>
            </a:extLst>
          </p:cNvPr>
          <p:cNvPicPr>
            <a:picLocks noChangeAspect="1"/>
          </p:cNvPicPr>
          <p:nvPr/>
        </p:nvPicPr>
        <p:blipFill rotWithShape="1">
          <a:blip r:embed="rId2"/>
          <a:srcRect b="24243"/>
          <a:stretch/>
        </p:blipFill>
        <p:spPr>
          <a:xfrm>
            <a:off x="-1" y="10"/>
            <a:ext cx="12192000" cy="6857990"/>
          </a:xfrm>
          <a:prstGeom prst="rect">
            <a:avLst/>
          </a:prstGeom>
        </p:spPr>
      </p:pic>
      <p:sp>
        <p:nvSpPr>
          <p:cNvPr id="17" name="Rectangle 10">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5040" y="235039"/>
            <a:ext cx="6858000" cy="6387921"/>
          </a:xfrm>
          <a:prstGeom prst="rect">
            <a:avLst/>
          </a:prstGeom>
          <a:gradFill>
            <a:gsLst>
              <a:gs pos="0">
                <a:srgbClr val="000000">
                  <a:alpha val="0"/>
                </a:srgbClr>
              </a:gs>
              <a:gs pos="100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9029978-0E64-4E3C-EDBB-77A87F72DA78}"/>
              </a:ext>
            </a:extLst>
          </p:cNvPr>
          <p:cNvSpPr>
            <a:spLocks noGrp="1"/>
          </p:cNvSpPr>
          <p:nvPr>
            <p:ph type="ctrTitle"/>
          </p:nvPr>
        </p:nvSpPr>
        <p:spPr>
          <a:xfrm>
            <a:off x="432039" y="198407"/>
            <a:ext cx="2975396" cy="449292"/>
          </a:xfrm>
        </p:spPr>
        <p:txBody>
          <a:bodyPr>
            <a:normAutofit/>
          </a:bodyPr>
          <a:lstStyle/>
          <a:p>
            <a:r>
              <a:rPr lang="it-IT" sz="2000" dirty="0"/>
              <a:t>PROGETTO S3/L5</a:t>
            </a:r>
          </a:p>
        </p:txBody>
      </p:sp>
      <p:sp>
        <p:nvSpPr>
          <p:cNvPr id="3" name="Sottotitolo 2">
            <a:extLst>
              <a:ext uri="{FF2B5EF4-FFF2-40B4-BE49-F238E27FC236}">
                <a16:creationId xmlns:a16="http://schemas.microsoft.com/office/drawing/2014/main" id="{67FC932C-2B95-91AF-284A-18174D963BFB}"/>
              </a:ext>
            </a:extLst>
          </p:cNvPr>
          <p:cNvSpPr>
            <a:spLocks noGrp="1"/>
          </p:cNvSpPr>
          <p:nvPr>
            <p:ph type="subTitle" idx="1"/>
          </p:nvPr>
        </p:nvSpPr>
        <p:spPr>
          <a:xfrm>
            <a:off x="521960" y="769175"/>
            <a:ext cx="5865961" cy="5563319"/>
          </a:xfrm>
          <a:solidFill>
            <a:schemeClr val="bg1">
              <a:lumMod val="75000"/>
            </a:schemeClr>
          </a:solidFill>
        </p:spPr>
        <p:txBody>
          <a:bodyPr>
            <a:normAutofit lnSpcReduction="10000"/>
          </a:bodyPr>
          <a:lstStyle/>
          <a:p>
            <a:pPr algn="ctr"/>
            <a:r>
              <a:rPr lang="it-IT" b="1" u="sng" dirty="0"/>
              <a:t>Ingegneria sociale e Phishing</a:t>
            </a:r>
          </a:p>
          <a:p>
            <a:endParaRPr lang="it-IT" dirty="0"/>
          </a:p>
          <a:p>
            <a:r>
              <a:rPr lang="it-IT" dirty="0"/>
              <a:t>Con il termine </a:t>
            </a:r>
            <a:r>
              <a:rPr lang="it-IT" b="1" i="1" u="sng" dirty="0"/>
              <a:t>Ingegneria sociale </a:t>
            </a:r>
            <a:r>
              <a:rPr lang="it-IT" dirty="0"/>
              <a:t>intendiamo una tecnica o pratica volta all’inganno dell’essere umano, sfruttando le debolezze fisiologiche delle persone. Spesso, con questo termine, tendiamo a definire due tipi di attacchi: il </a:t>
            </a:r>
            <a:r>
              <a:rPr lang="it-IT" b="1" i="1" u="sng" dirty="0"/>
              <a:t>phishing</a:t>
            </a:r>
            <a:r>
              <a:rPr lang="it-IT" dirty="0"/>
              <a:t> e lo </a:t>
            </a:r>
            <a:r>
              <a:rPr lang="it-IT" b="1" i="1" u="sng" dirty="0" err="1"/>
              <a:t>smishing</a:t>
            </a:r>
            <a:r>
              <a:rPr lang="it-IT" dirty="0"/>
              <a:t>.</a:t>
            </a:r>
          </a:p>
          <a:p>
            <a:pPr marL="285750" indent="-285750">
              <a:buFont typeface="Arial" panose="020B0604020202020204" pitchFamily="34" charset="0"/>
              <a:buChar char="•"/>
            </a:pPr>
            <a:r>
              <a:rPr lang="it-IT" dirty="0"/>
              <a:t>Col termine phishing intendiamo un </a:t>
            </a:r>
            <a:r>
              <a:rPr lang="it-IT" i="0" dirty="0">
                <a:effectLst/>
              </a:rPr>
              <a:t>tipo di attacco che consiste nell'inviare email malevole scritte appositamente con lo scopo di spingere le vittime a cadere nella trappola dei cybercriminali. Spesso lo scopo è di portare gli utenti a rivelare informazioni bancarie, credenziali di accesso o altri dati sensibili.</a:t>
            </a:r>
          </a:p>
          <a:p>
            <a:pPr marL="285750" indent="-285750">
              <a:buFont typeface="Arial" panose="020B0604020202020204" pitchFamily="34" charset="0"/>
              <a:buChar char="•"/>
            </a:pPr>
            <a:r>
              <a:rPr lang="it-IT" dirty="0"/>
              <a:t>Col termine </a:t>
            </a:r>
            <a:r>
              <a:rPr lang="it-IT" dirty="0" err="1"/>
              <a:t>smishing</a:t>
            </a:r>
            <a:r>
              <a:rPr lang="it-IT" dirty="0"/>
              <a:t>, invece, intendiamo </a:t>
            </a:r>
            <a:r>
              <a:rPr lang="it-IT" b="0" i="0" dirty="0">
                <a:effectLst/>
              </a:rPr>
              <a:t>un attacco che utilizza messaggi di testo o SMS fasulli per indurre le persone a scaricare malware, condividere informazioni sensibili o inviare denaro ai criminali informatici.</a:t>
            </a:r>
            <a:endParaRPr lang="it-IT" dirty="0"/>
          </a:p>
        </p:txBody>
      </p:sp>
      <p:sp>
        <p:nvSpPr>
          <p:cNvPr id="4" name="AutoShape 2" descr="Phishing, cos'è e come proteggersi: la guida completa - Cyber Security 360">
            <a:extLst>
              <a:ext uri="{FF2B5EF4-FFF2-40B4-BE49-F238E27FC236}">
                <a16:creationId xmlns:a16="http://schemas.microsoft.com/office/drawing/2014/main" id="{744CC69E-92EB-61D0-2AE4-3D9F1875F7D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5" name="AutoShape 4" descr="Phishing, cos'è e come proteggersi: la guida completa - Cyber Security 360">
            <a:extLst>
              <a:ext uri="{FF2B5EF4-FFF2-40B4-BE49-F238E27FC236}">
                <a16:creationId xmlns:a16="http://schemas.microsoft.com/office/drawing/2014/main" id="{67A810FD-A537-8515-7810-DC5E4C3EA60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7" name="Immagine 6" descr="Immagine che contiene computer, testo, Attrezzatura per ufficio, Barra spaziatrice&#10;&#10;Descrizione generata automaticamente">
            <a:extLst>
              <a:ext uri="{FF2B5EF4-FFF2-40B4-BE49-F238E27FC236}">
                <a16:creationId xmlns:a16="http://schemas.microsoft.com/office/drawing/2014/main" id="{9090294C-7584-4AE2-0E52-0BB5917011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5327" y="1546594"/>
            <a:ext cx="3729266" cy="2187206"/>
          </a:xfrm>
          <a:prstGeom prst="rect">
            <a:avLst/>
          </a:prstGeom>
        </p:spPr>
      </p:pic>
      <p:pic>
        <p:nvPicPr>
          <p:cNvPr id="9" name="Immagine 8" descr="Immagine che contiene testo, Cellulare, gadget, Dispositivo portatile per comunicazioni&#10;&#10;Descrizione generata automaticamente">
            <a:extLst>
              <a:ext uri="{FF2B5EF4-FFF2-40B4-BE49-F238E27FC236}">
                <a16:creationId xmlns:a16="http://schemas.microsoft.com/office/drawing/2014/main" id="{FB4F106D-BF11-F767-4213-1D09D79A24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5327" y="4038072"/>
            <a:ext cx="3729266" cy="2484624"/>
          </a:xfrm>
          <a:prstGeom prst="rect">
            <a:avLst/>
          </a:prstGeom>
        </p:spPr>
      </p:pic>
    </p:spTree>
    <p:extLst>
      <p:ext uri="{BB962C8B-B14F-4D97-AF65-F5344CB8AC3E}">
        <p14:creationId xmlns:p14="http://schemas.microsoft.com/office/powerpoint/2010/main" val="3475899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78C5A24-0D67-4D91-A8AB-79267D9CC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descr="Struttura bianca">
            <a:extLst>
              <a:ext uri="{FF2B5EF4-FFF2-40B4-BE49-F238E27FC236}">
                <a16:creationId xmlns:a16="http://schemas.microsoft.com/office/drawing/2014/main" id="{81000C4A-2623-1D17-8AF9-536B83B873F6}"/>
              </a:ext>
            </a:extLst>
          </p:cNvPr>
          <p:cNvPicPr>
            <a:picLocks noChangeAspect="1"/>
          </p:cNvPicPr>
          <p:nvPr/>
        </p:nvPicPr>
        <p:blipFill rotWithShape="1">
          <a:blip r:embed="rId2"/>
          <a:srcRect b="24243"/>
          <a:stretch/>
        </p:blipFill>
        <p:spPr>
          <a:xfrm>
            <a:off x="-1" y="10"/>
            <a:ext cx="12192000" cy="6857990"/>
          </a:xfrm>
          <a:prstGeom prst="rect">
            <a:avLst/>
          </a:prstGeom>
        </p:spPr>
      </p:pic>
      <p:sp>
        <p:nvSpPr>
          <p:cNvPr id="17" name="Rectangle 10">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5040" y="235039"/>
            <a:ext cx="6858000" cy="6387921"/>
          </a:xfrm>
          <a:prstGeom prst="rect">
            <a:avLst/>
          </a:prstGeom>
          <a:gradFill>
            <a:gsLst>
              <a:gs pos="0">
                <a:srgbClr val="000000">
                  <a:alpha val="0"/>
                </a:srgbClr>
              </a:gs>
              <a:gs pos="100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9029978-0E64-4E3C-EDBB-77A87F72DA78}"/>
              </a:ext>
            </a:extLst>
          </p:cNvPr>
          <p:cNvSpPr>
            <a:spLocks noGrp="1"/>
          </p:cNvSpPr>
          <p:nvPr>
            <p:ph type="ctrTitle"/>
          </p:nvPr>
        </p:nvSpPr>
        <p:spPr>
          <a:xfrm>
            <a:off x="432039" y="198407"/>
            <a:ext cx="2975396" cy="449292"/>
          </a:xfrm>
        </p:spPr>
        <p:txBody>
          <a:bodyPr>
            <a:normAutofit/>
          </a:bodyPr>
          <a:lstStyle/>
          <a:p>
            <a:r>
              <a:rPr lang="it-IT" sz="2000" dirty="0"/>
              <a:t>PROGETTO S3/L5</a:t>
            </a:r>
          </a:p>
        </p:txBody>
      </p:sp>
      <p:sp>
        <p:nvSpPr>
          <p:cNvPr id="3" name="Sottotitolo 2">
            <a:extLst>
              <a:ext uri="{FF2B5EF4-FFF2-40B4-BE49-F238E27FC236}">
                <a16:creationId xmlns:a16="http://schemas.microsoft.com/office/drawing/2014/main" id="{67FC932C-2B95-91AF-284A-18174D963BFB}"/>
              </a:ext>
            </a:extLst>
          </p:cNvPr>
          <p:cNvSpPr>
            <a:spLocks noGrp="1"/>
          </p:cNvSpPr>
          <p:nvPr>
            <p:ph type="subTitle" idx="1"/>
          </p:nvPr>
        </p:nvSpPr>
        <p:spPr>
          <a:xfrm>
            <a:off x="474454" y="1313365"/>
            <a:ext cx="5865961" cy="4536070"/>
          </a:xfrm>
          <a:solidFill>
            <a:schemeClr val="bg1">
              <a:lumMod val="75000"/>
            </a:schemeClr>
          </a:solidFill>
        </p:spPr>
        <p:txBody>
          <a:bodyPr>
            <a:normAutofit/>
          </a:bodyPr>
          <a:lstStyle/>
          <a:p>
            <a:r>
              <a:rPr lang="it-IT" dirty="0"/>
              <a:t>La pratica del Phishing ha in sé diversi rischi per l’utente che incorre in questo tipo di frode informatica. Alcuni dei possibili rischi sono:</a:t>
            </a:r>
          </a:p>
          <a:p>
            <a:pPr marL="285750" indent="-285750">
              <a:buFont typeface="Arial" panose="020B0604020202020204" pitchFamily="34" charset="0"/>
              <a:buChar char="•"/>
            </a:pPr>
            <a:r>
              <a:rPr lang="it-IT" b="0" i="0" dirty="0">
                <a:effectLst/>
              </a:rPr>
              <a:t>Furto delle credenziali </a:t>
            </a:r>
          </a:p>
          <a:p>
            <a:pPr marL="285750" indent="-285750">
              <a:buFont typeface="Arial" panose="020B0604020202020204" pitchFamily="34" charset="0"/>
              <a:buChar char="•"/>
            </a:pPr>
            <a:r>
              <a:rPr lang="it-IT" b="0" i="0" dirty="0">
                <a:effectLst/>
              </a:rPr>
              <a:t>Accesso non autorizzato </a:t>
            </a:r>
          </a:p>
          <a:p>
            <a:pPr marL="285750" indent="-285750">
              <a:buFont typeface="Arial" panose="020B0604020202020204" pitchFamily="34" charset="0"/>
              <a:buChar char="•"/>
            </a:pPr>
            <a:r>
              <a:rPr lang="it-IT" b="0" i="0" dirty="0">
                <a:effectLst/>
              </a:rPr>
              <a:t>Furto identità </a:t>
            </a:r>
          </a:p>
          <a:p>
            <a:pPr marL="285750" indent="-285750">
              <a:buFont typeface="Arial" panose="020B0604020202020204" pitchFamily="34" charset="0"/>
              <a:buChar char="•"/>
            </a:pPr>
            <a:r>
              <a:rPr lang="it-IT" b="0" i="0" dirty="0">
                <a:effectLst/>
              </a:rPr>
              <a:t>Perdita finanziaria </a:t>
            </a:r>
          </a:p>
          <a:p>
            <a:pPr marL="285750" indent="-285750">
              <a:buFont typeface="Arial" panose="020B0604020202020204" pitchFamily="34" charset="0"/>
              <a:buChar char="•"/>
            </a:pPr>
            <a:r>
              <a:rPr lang="it-IT" b="0" i="0" dirty="0">
                <a:effectLst/>
              </a:rPr>
              <a:t>Danni alla Reputazione </a:t>
            </a:r>
          </a:p>
          <a:p>
            <a:pPr marL="285750" indent="-285750">
              <a:buFont typeface="Arial" panose="020B0604020202020204" pitchFamily="34" charset="0"/>
              <a:buChar char="•"/>
            </a:pPr>
            <a:r>
              <a:rPr lang="it-IT" b="0" i="0" dirty="0">
                <a:effectLst/>
              </a:rPr>
              <a:t>Danni all’Azienda </a:t>
            </a:r>
          </a:p>
          <a:p>
            <a:pPr marL="285750" indent="-285750">
              <a:buFont typeface="Arial" panose="020B0604020202020204" pitchFamily="34" charset="0"/>
              <a:buChar char="•"/>
            </a:pPr>
            <a:r>
              <a:rPr lang="it-IT" b="0" i="0" dirty="0">
                <a:effectLst/>
              </a:rPr>
              <a:t>Distribuzione di Malware </a:t>
            </a:r>
          </a:p>
          <a:p>
            <a:pPr marL="285750" indent="-285750">
              <a:buFont typeface="Arial" panose="020B0604020202020204" pitchFamily="34" charset="0"/>
              <a:buChar char="•"/>
            </a:pPr>
            <a:r>
              <a:rPr lang="it-IT" b="0" i="0" dirty="0">
                <a:effectLst/>
              </a:rPr>
              <a:t>Violazione della Privacy</a:t>
            </a:r>
            <a:endParaRPr lang="it-IT" b="1" u="sng" dirty="0"/>
          </a:p>
          <a:p>
            <a:endParaRPr lang="it-IT" dirty="0"/>
          </a:p>
        </p:txBody>
      </p:sp>
      <p:sp>
        <p:nvSpPr>
          <p:cNvPr id="4" name="AutoShape 2" descr="Phishing, cos'è e come proteggersi: la guida completa - Cyber Security 360">
            <a:extLst>
              <a:ext uri="{FF2B5EF4-FFF2-40B4-BE49-F238E27FC236}">
                <a16:creationId xmlns:a16="http://schemas.microsoft.com/office/drawing/2014/main" id="{744CC69E-92EB-61D0-2AE4-3D9F1875F7D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5" name="AutoShape 4" descr="Phishing, cos'è e come proteggersi: la guida completa - Cyber Security 360">
            <a:extLst>
              <a:ext uri="{FF2B5EF4-FFF2-40B4-BE49-F238E27FC236}">
                <a16:creationId xmlns:a16="http://schemas.microsoft.com/office/drawing/2014/main" id="{67A810FD-A537-8515-7810-DC5E4C3EA60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6" name="CasellaDiTesto 5">
            <a:extLst>
              <a:ext uri="{FF2B5EF4-FFF2-40B4-BE49-F238E27FC236}">
                <a16:creationId xmlns:a16="http://schemas.microsoft.com/office/drawing/2014/main" id="{3D374AA6-19FC-1F3E-9469-44340DD8FA03}"/>
              </a:ext>
            </a:extLst>
          </p:cNvPr>
          <p:cNvSpPr txBox="1"/>
          <p:nvPr/>
        </p:nvSpPr>
        <p:spPr>
          <a:xfrm>
            <a:off x="5210354" y="147082"/>
            <a:ext cx="2260121" cy="369332"/>
          </a:xfrm>
          <a:prstGeom prst="rect">
            <a:avLst/>
          </a:prstGeom>
          <a:noFill/>
        </p:spPr>
        <p:txBody>
          <a:bodyPr wrap="square" rtlCol="0">
            <a:spAutoFit/>
          </a:bodyPr>
          <a:lstStyle/>
          <a:p>
            <a:r>
              <a:rPr lang="it-IT" b="1" u="sng" dirty="0"/>
              <a:t>I rischi del Phishing</a:t>
            </a:r>
          </a:p>
        </p:txBody>
      </p:sp>
      <p:pic>
        <p:nvPicPr>
          <p:cNvPr id="10" name="Immagine 9" descr="Immagine che contiene schermata, simbolo, logo&#10;&#10;Descrizione generata automaticamente">
            <a:extLst>
              <a:ext uri="{FF2B5EF4-FFF2-40B4-BE49-F238E27FC236}">
                <a16:creationId xmlns:a16="http://schemas.microsoft.com/office/drawing/2014/main" id="{07B7E235-6B08-4C37-1B7A-9D3D400D35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0264" y="993474"/>
            <a:ext cx="1815071" cy="1958465"/>
          </a:xfrm>
          <a:prstGeom prst="rect">
            <a:avLst/>
          </a:prstGeom>
        </p:spPr>
      </p:pic>
      <p:pic>
        <p:nvPicPr>
          <p:cNvPr id="12" name="Immagine 11" descr="Immagine che contiene nero, oscurità&#10;&#10;Descrizione generata automaticamente">
            <a:extLst>
              <a:ext uri="{FF2B5EF4-FFF2-40B4-BE49-F238E27FC236}">
                <a16:creationId xmlns:a16="http://schemas.microsoft.com/office/drawing/2014/main" id="{EA9955B6-F5C8-205D-0597-9AEC32329B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13344" y="1166003"/>
            <a:ext cx="1229285" cy="1229285"/>
          </a:xfrm>
          <a:prstGeom prst="rect">
            <a:avLst/>
          </a:prstGeom>
        </p:spPr>
      </p:pic>
      <p:pic>
        <p:nvPicPr>
          <p:cNvPr id="14" name="Immagine 13" descr="Immagine che contiene clipart, Elementi grafici, simbolo, cartone animato&#10;&#10;Descrizione generata automaticamente">
            <a:extLst>
              <a:ext uri="{FF2B5EF4-FFF2-40B4-BE49-F238E27FC236}">
                <a16:creationId xmlns:a16="http://schemas.microsoft.com/office/drawing/2014/main" id="{EB697ECE-F2A5-D9F7-CD78-D16CFA45D5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13344" y="2722820"/>
            <a:ext cx="1269216" cy="1269216"/>
          </a:xfrm>
          <a:prstGeom prst="rect">
            <a:avLst/>
          </a:prstGeom>
        </p:spPr>
      </p:pic>
      <p:pic>
        <p:nvPicPr>
          <p:cNvPr id="19" name="Immagine 18" descr="Immagine che contiene nero, oscurità&#10;&#10;Descrizione generata automaticamente">
            <a:extLst>
              <a:ext uri="{FF2B5EF4-FFF2-40B4-BE49-F238E27FC236}">
                <a16:creationId xmlns:a16="http://schemas.microsoft.com/office/drawing/2014/main" id="{725110DD-0390-21CC-7292-70CE6BF722B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00575" y="2772502"/>
            <a:ext cx="1312993" cy="1312993"/>
          </a:xfrm>
          <a:prstGeom prst="rect">
            <a:avLst/>
          </a:prstGeom>
        </p:spPr>
      </p:pic>
      <p:pic>
        <p:nvPicPr>
          <p:cNvPr id="21" name="Immagine 20" descr="Immagine che contiene simbolo, Elementi grafici, logo, clipart&#10;&#10;Descrizione generata automaticamente">
            <a:extLst>
              <a:ext uri="{FF2B5EF4-FFF2-40B4-BE49-F238E27FC236}">
                <a16:creationId xmlns:a16="http://schemas.microsoft.com/office/drawing/2014/main" id="{19F5987E-DD0C-BB81-7C61-7CFF7ED6648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70475" y="4311769"/>
            <a:ext cx="1227521" cy="1227521"/>
          </a:xfrm>
          <a:prstGeom prst="rect">
            <a:avLst/>
          </a:prstGeom>
        </p:spPr>
      </p:pic>
      <p:pic>
        <p:nvPicPr>
          <p:cNvPr id="23" name="Immagine 22" descr="Immagine che contiene simbolo, Elementi grafici, logo, clipart&#10;&#10;Descrizione generata automaticamente">
            <a:extLst>
              <a:ext uri="{FF2B5EF4-FFF2-40B4-BE49-F238E27FC236}">
                <a16:creationId xmlns:a16="http://schemas.microsoft.com/office/drawing/2014/main" id="{765F4327-4CD6-05BA-DACC-F164FB0B0F9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691455" y="4269032"/>
            <a:ext cx="1312993" cy="1312993"/>
          </a:xfrm>
          <a:prstGeom prst="rect">
            <a:avLst/>
          </a:prstGeom>
        </p:spPr>
      </p:pic>
    </p:spTree>
    <p:extLst>
      <p:ext uri="{BB962C8B-B14F-4D97-AF65-F5344CB8AC3E}">
        <p14:creationId xmlns:p14="http://schemas.microsoft.com/office/powerpoint/2010/main" val="3720706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78C5A24-0D67-4D91-A8AB-79267D9CC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descr="Struttura bianca">
            <a:extLst>
              <a:ext uri="{FF2B5EF4-FFF2-40B4-BE49-F238E27FC236}">
                <a16:creationId xmlns:a16="http://schemas.microsoft.com/office/drawing/2014/main" id="{81000C4A-2623-1D17-8AF9-536B83B873F6}"/>
              </a:ext>
            </a:extLst>
          </p:cNvPr>
          <p:cNvPicPr>
            <a:picLocks noChangeAspect="1"/>
          </p:cNvPicPr>
          <p:nvPr/>
        </p:nvPicPr>
        <p:blipFill rotWithShape="1">
          <a:blip r:embed="rId2"/>
          <a:srcRect b="24243"/>
          <a:stretch/>
        </p:blipFill>
        <p:spPr>
          <a:xfrm>
            <a:off x="-1" y="10"/>
            <a:ext cx="12192000" cy="6857990"/>
          </a:xfrm>
          <a:prstGeom prst="rect">
            <a:avLst/>
          </a:prstGeom>
        </p:spPr>
      </p:pic>
      <p:sp>
        <p:nvSpPr>
          <p:cNvPr id="17" name="Rectangle 10">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5040" y="235039"/>
            <a:ext cx="6858000" cy="6387921"/>
          </a:xfrm>
          <a:prstGeom prst="rect">
            <a:avLst/>
          </a:prstGeom>
          <a:gradFill>
            <a:gsLst>
              <a:gs pos="0">
                <a:srgbClr val="000000">
                  <a:alpha val="0"/>
                </a:srgbClr>
              </a:gs>
              <a:gs pos="100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9029978-0E64-4E3C-EDBB-77A87F72DA78}"/>
              </a:ext>
            </a:extLst>
          </p:cNvPr>
          <p:cNvSpPr>
            <a:spLocks noGrp="1"/>
          </p:cNvSpPr>
          <p:nvPr>
            <p:ph type="ctrTitle"/>
          </p:nvPr>
        </p:nvSpPr>
        <p:spPr>
          <a:xfrm>
            <a:off x="432039" y="198407"/>
            <a:ext cx="2975396" cy="449292"/>
          </a:xfrm>
        </p:spPr>
        <p:txBody>
          <a:bodyPr>
            <a:normAutofit/>
          </a:bodyPr>
          <a:lstStyle/>
          <a:p>
            <a:r>
              <a:rPr lang="it-IT" sz="2000" dirty="0"/>
              <a:t>PROGETTO S3/L5</a:t>
            </a:r>
          </a:p>
        </p:txBody>
      </p:sp>
      <p:sp>
        <p:nvSpPr>
          <p:cNvPr id="3" name="Sottotitolo 2">
            <a:extLst>
              <a:ext uri="{FF2B5EF4-FFF2-40B4-BE49-F238E27FC236}">
                <a16:creationId xmlns:a16="http://schemas.microsoft.com/office/drawing/2014/main" id="{67FC932C-2B95-91AF-284A-18174D963BFB}"/>
              </a:ext>
            </a:extLst>
          </p:cNvPr>
          <p:cNvSpPr>
            <a:spLocks noGrp="1"/>
          </p:cNvSpPr>
          <p:nvPr>
            <p:ph type="subTitle" idx="1"/>
          </p:nvPr>
        </p:nvSpPr>
        <p:spPr>
          <a:xfrm>
            <a:off x="3315419" y="295433"/>
            <a:ext cx="5865961" cy="1327044"/>
          </a:xfrm>
          <a:noFill/>
        </p:spPr>
        <p:txBody>
          <a:bodyPr>
            <a:normAutofit/>
          </a:bodyPr>
          <a:lstStyle/>
          <a:p>
            <a:pPr algn="ctr"/>
            <a:r>
              <a:rPr lang="it-IT" b="1" u="sng" dirty="0"/>
              <a:t>Esempi di Phishing</a:t>
            </a:r>
          </a:p>
          <a:p>
            <a:r>
              <a:rPr lang="it-IT" dirty="0"/>
              <a:t>Vediamo ora un esempio di phishing utilizzando una normale email di Amazon:</a:t>
            </a:r>
          </a:p>
        </p:txBody>
      </p:sp>
      <p:sp>
        <p:nvSpPr>
          <p:cNvPr id="4" name="AutoShape 2" descr="Phishing, cos'è e come proteggersi: la guida completa - Cyber Security 360">
            <a:extLst>
              <a:ext uri="{FF2B5EF4-FFF2-40B4-BE49-F238E27FC236}">
                <a16:creationId xmlns:a16="http://schemas.microsoft.com/office/drawing/2014/main" id="{744CC69E-92EB-61D0-2AE4-3D9F1875F7D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5" name="AutoShape 4" descr="Phishing, cos'è e come proteggersi: la guida completa - Cyber Security 360">
            <a:extLst>
              <a:ext uri="{FF2B5EF4-FFF2-40B4-BE49-F238E27FC236}">
                <a16:creationId xmlns:a16="http://schemas.microsoft.com/office/drawing/2014/main" id="{67A810FD-A537-8515-7810-DC5E4C3EA60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8" name="Immagine 7">
            <a:extLst>
              <a:ext uri="{FF2B5EF4-FFF2-40B4-BE49-F238E27FC236}">
                <a16:creationId xmlns:a16="http://schemas.microsoft.com/office/drawing/2014/main" id="{BA2A1772-50ED-D65E-45E2-BE9F6D54A972}"/>
              </a:ext>
            </a:extLst>
          </p:cNvPr>
          <p:cNvPicPr>
            <a:picLocks noChangeAspect="1"/>
          </p:cNvPicPr>
          <p:nvPr/>
        </p:nvPicPr>
        <p:blipFill>
          <a:blip r:embed="rId3"/>
          <a:stretch>
            <a:fillRect/>
          </a:stretch>
        </p:blipFill>
        <p:spPr>
          <a:xfrm>
            <a:off x="161165" y="2411938"/>
            <a:ext cx="6065590" cy="2964042"/>
          </a:xfrm>
          <a:prstGeom prst="rect">
            <a:avLst/>
          </a:prstGeom>
        </p:spPr>
      </p:pic>
      <p:pic>
        <p:nvPicPr>
          <p:cNvPr id="11" name="Immagine 10">
            <a:extLst>
              <a:ext uri="{FF2B5EF4-FFF2-40B4-BE49-F238E27FC236}">
                <a16:creationId xmlns:a16="http://schemas.microsoft.com/office/drawing/2014/main" id="{14C19F73-6561-1F69-AC33-3A5E28F48189}"/>
              </a:ext>
            </a:extLst>
          </p:cNvPr>
          <p:cNvPicPr>
            <a:picLocks noChangeAspect="1"/>
          </p:cNvPicPr>
          <p:nvPr/>
        </p:nvPicPr>
        <p:blipFill>
          <a:blip r:embed="rId4"/>
          <a:stretch>
            <a:fillRect/>
          </a:stretch>
        </p:blipFill>
        <p:spPr>
          <a:xfrm>
            <a:off x="6855878" y="2411938"/>
            <a:ext cx="5174957" cy="3124200"/>
          </a:xfrm>
          <a:prstGeom prst="rect">
            <a:avLst/>
          </a:prstGeom>
        </p:spPr>
      </p:pic>
      <p:sp>
        <p:nvSpPr>
          <p:cNvPr id="12" name="CasellaDiTesto 11">
            <a:extLst>
              <a:ext uri="{FF2B5EF4-FFF2-40B4-BE49-F238E27FC236}">
                <a16:creationId xmlns:a16="http://schemas.microsoft.com/office/drawing/2014/main" id="{6B621DF8-3AE1-5E99-9D3E-AC5970FE4295}"/>
              </a:ext>
            </a:extLst>
          </p:cNvPr>
          <p:cNvSpPr txBox="1"/>
          <p:nvPr/>
        </p:nvSpPr>
        <p:spPr>
          <a:xfrm>
            <a:off x="2118145" y="1886650"/>
            <a:ext cx="1897811" cy="369332"/>
          </a:xfrm>
          <a:prstGeom prst="rect">
            <a:avLst/>
          </a:prstGeom>
          <a:noFill/>
        </p:spPr>
        <p:txBody>
          <a:bodyPr wrap="square" rtlCol="0">
            <a:spAutoFit/>
          </a:bodyPr>
          <a:lstStyle/>
          <a:p>
            <a:r>
              <a:rPr lang="it-IT" b="1" i="1" u="sng" dirty="0"/>
              <a:t>E-mail originale</a:t>
            </a:r>
          </a:p>
        </p:txBody>
      </p:sp>
      <p:sp>
        <p:nvSpPr>
          <p:cNvPr id="13" name="CasellaDiTesto 12">
            <a:extLst>
              <a:ext uri="{FF2B5EF4-FFF2-40B4-BE49-F238E27FC236}">
                <a16:creationId xmlns:a16="http://schemas.microsoft.com/office/drawing/2014/main" id="{83EA54C9-A7B3-4F44-0108-80BE6E8FF1CF}"/>
              </a:ext>
            </a:extLst>
          </p:cNvPr>
          <p:cNvSpPr txBox="1"/>
          <p:nvPr/>
        </p:nvSpPr>
        <p:spPr>
          <a:xfrm>
            <a:off x="8679971" y="1917900"/>
            <a:ext cx="2387720" cy="369332"/>
          </a:xfrm>
          <a:prstGeom prst="rect">
            <a:avLst/>
          </a:prstGeom>
          <a:noFill/>
        </p:spPr>
        <p:txBody>
          <a:bodyPr wrap="square" rtlCol="0">
            <a:spAutoFit/>
          </a:bodyPr>
          <a:lstStyle/>
          <a:p>
            <a:r>
              <a:rPr lang="it-IT" b="1" i="1" u="sng" dirty="0"/>
              <a:t>E-mail di Phishing</a:t>
            </a:r>
          </a:p>
        </p:txBody>
      </p:sp>
    </p:spTree>
    <p:extLst>
      <p:ext uri="{BB962C8B-B14F-4D97-AF65-F5344CB8AC3E}">
        <p14:creationId xmlns:p14="http://schemas.microsoft.com/office/powerpoint/2010/main" val="1351936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78C5A24-0D67-4D91-A8AB-79267D9CC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descr="Struttura bianca">
            <a:extLst>
              <a:ext uri="{FF2B5EF4-FFF2-40B4-BE49-F238E27FC236}">
                <a16:creationId xmlns:a16="http://schemas.microsoft.com/office/drawing/2014/main" id="{81000C4A-2623-1D17-8AF9-536B83B873F6}"/>
              </a:ext>
            </a:extLst>
          </p:cNvPr>
          <p:cNvPicPr>
            <a:picLocks noChangeAspect="1"/>
          </p:cNvPicPr>
          <p:nvPr/>
        </p:nvPicPr>
        <p:blipFill rotWithShape="1">
          <a:blip r:embed="rId2"/>
          <a:srcRect b="24243"/>
          <a:stretch/>
        </p:blipFill>
        <p:spPr>
          <a:xfrm>
            <a:off x="-1" y="10"/>
            <a:ext cx="12192000" cy="6857990"/>
          </a:xfrm>
          <a:prstGeom prst="rect">
            <a:avLst/>
          </a:prstGeom>
        </p:spPr>
      </p:pic>
      <p:sp>
        <p:nvSpPr>
          <p:cNvPr id="17" name="Rectangle 10">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5040" y="235039"/>
            <a:ext cx="6858000" cy="6387921"/>
          </a:xfrm>
          <a:prstGeom prst="rect">
            <a:avLst/>
          </a:prstGeom>
          <a:gradFill>
            <a:gsLst>
              <a:gs pos="0">
                <a:srgbClr val="000000">
                  <a:alpha val="0"/>
                </a:srgbClr>
              </a:gs>
              <a:gs pos="100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9029978-0E64-4E3C-EDBB-77A87F72DA78}"/>
              </a:ext>
            </a:extLst>
          </p:cNvPr>
          <p:cNvSpPr>
            <a:spLocks noGrp="1"/>
          </p:cNvSpPr>
          <p:nvPr>
            <p:ph type="ctrTitle"/>
          </p:nvPr>
        </p:nvSpPr>
        <p:spPr>
          <a:xfrm>
            <a:off x="432039" y="198407"/>
            <a:ext cx="2975396" cy="449292"/>
          </a:xfrm>
        </p:spPr>
        <p:txBody>
          <a:bodyPr>
            <a:normAutofit/>
          </a:bodyPr>
          <a:lstStyle/>
          <a:p>
            <a:r>
              <a:rPr lang="it-IT" sz="2000" dirty="0"/>
              <a:t>PROGETTO S3/L5</a:t>
            </a:r>
          </a:p>
        </p:txBody>
      </p:sp>
      <p:sp>
        <p:nvSpPr>
          <p:cNvPr id="3" name="Sottotitolo 2">
            <a:extLst>
              <a:ext uri="{FF2B5EF4-FFF2-40B4-BE49-F238E27FC236}">
                <a16:creationId xmlns:a16="http://schemas.microsoft.com/office/drawing/2014/main" id="{67FC932C-2B95-91AF-284A-18174D963BFB}"/>
              </a:ext>
            </a:extLst>
          </p:cNvPr>
          <p:cNvSpPr>
            <a:spLocks noGrp="1"/>
          </p:cNvSpPr>
          <p:nvPr>
            <p:ph type="subTitle" idx="1"/>
          </p:nvPr>
        </p:nvSpPr>
        <p:spPr>
          <a:xfrm>
            <a:off x="3315419" y="295433"/>
            <a:ext cx="5865961" cy="504666"/>
          </a:xfrm>
        </p:spPr>
        <p:txBody>
          <a:bodyPr>
            <a:normAutofit/>
          </a:bodyPr>
          <a:lstStyle/>
          <a:p>
            <a:pPr algn="ctr"/>
            <a:r>
              <a:rPr lang="it-IT" b="1" u="sng" dirty="0"/>
              <a:t>Esempi di Phishing</a:t>
            </a:r>
          </a:p>
        </p:txBody>
      </p:sp>
      <p:sp>
        <p:nvSpPr>
          <p:cNvPr id="4" name="AutoShape 2" descr="Phishing, cos'è e come proteggersi: la guida completa - Cyber Security 360">
            <a:extLst>
              <a:ext uri="{FF2B5EF4-FFF2-40B4-BE49-F238E27FC236}">
                <a16:creationId xmlns:a16="http://schemas.microsoft.com/office/drawing/2014/main" id="{744CC69E-92EB-61D0-2AE4-3D9F1875F7D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5" name="AutoShape 4" descr="Phishing, cos'è e come proteggersi: la guida completa - Cyber Security 360">
            <a:extLst>
              <a:ext uri="{FF2B5EF4-FFF2-40B4-BE49-F238E27FC236}">
                <a16:creationId xmlns:a16="http://schemas.microsoft.com/office/drawing/2014/main" id="{67A810FD-A537-8515-7810-DC5E4C3EA60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11" name="Immagine 10">
            <a:extLst>
              <a:ext uri="{FF2B5EF4-FFF2-40B4-BE49-F238E27FC236}">
                <a16:creationId xmlns:a16="http://schemas.microsoft.com/office/drawing/2014/main" id="{14C19F73-6561-1F69-AC33-3A5E28F48189}"/>
              </a:ext>
            </a:extLst>
          </p:cNvPr>
          <p:cNvPicPr>
            <a:picLocks noChangeAspect="1"/>
          </p:cNvPicPr>
          <p:nvPr/>
        </p:nvPicPr>
        <p:blipFill>
          <a:blip r:embed="rId3"/>
          <a:stretch>
            <a:fillRect/>
          </a:stretch>
        </p:blipFill>
        <p:spPr>
          <a:xfrm>
            <a:off x="432039" y="2019300"/>
            <a:ext cx="5174957" cy="3124200"/>
          </a:xfrm>
          <a:prstGeom prst="rect">
            <a:avLst/>
          </a:prstGeom>
        </p:spPr>
      </p:pic>
      <p:sp>
        <p:nvSpPr>
          <p:cNvPr id="6" name="CasellaDiTesto 5">
            <a:extLst>
              <a:ext uri="{FF2B5EF4-FFF2-40B4-BE49-F238E27FC236}">
                <a16:creationId xmlns:a16="http://schemas.microsoft.com/office/drawing/2014/main" id="{0D433FA0-4002-4B4C-65F6-F1A9526A9BE8}"/>
              </a:ext>
            </a:extLst>
          </p:cNvPr>
          <p:cNvSpPr txBox="1"/>
          <p:nvPr/>
        </p:nvSpPr>
        <p:spPr>
          <a:xfrm>
            <a:off x="6248400" y="1811547"/>
            <a:ext cx="4750279" cy="4247317"/>
          </a:xfrm>
          <a:prstGeom prst="rect">
            <a:avLst/>
          </a:prstGeom>
          <a:noFill/>
        </p:spPr>
        <p:txBody>
          <a:bodyPr wrap="square" rtlCol="0">
            <a:spAutoFit/>
          </a:bodyPr>
          <a:lstStyle/>
          <a:p>
            <a:r>
              <a:rPr lang="it-IT" dirty="0"/>
              <a:t>La prima grossa differenza fra una mail «vera» e una di phishing consiste nella visualizzazione a schermo. In questo esempio qui a sinistra, si vede chiaramente l’assenza di informazioni chiave rispetto all’email originale, come:</a:t>
            </a:r>
          </a:p>
          <a:p>
            <a:pPr marL="285750" indent="-285750">
              <a:buFont typeface="Arial" panose="020B0604020202020204" pitchFamily="34" charset="0"/>
              <a:buChar char="•"/>
            </a:pPr>
            <a:r>
              <a:rPr lang="it-IT" dirty="0"/>
              <a:t>Il riquadro riepilogativo dell’ordine Amazon in cima all’email</a:t>
            </a:r>
          </a:p>
          <a:p>
            <a:pPr marL="285750" indent="-285750">
              <a:buFont typeface="Arial" panose="020B0604020202020204" pitchFamily="34" charset="0"/>
              <a:buChar char="•"/>
            </a:pPr>
            <a:r>
              <a:rPr lang="it-IT" dirty="0"/>
              <a:t>L’assenza del certificato di autenticità di Amazon</a:t>
            </a:r>
          </a:p>
          <a:p>
            <a:pPr marL="285750" indent="-285750">
              <a:buFont typeface="Arial" panose="020B0604020202020204" pitchFamily="34" charset="0"/>
              <a:buChar char="•"/>
            </a:pPr>
            <a:r>
              <a:rPr lang="it-IT" dirty="0"/>
              <a:t>Il collegamento ipertestuale presente col tasto «verifica lo stato dell’ordine» non reindirizzerà alla pagina di Amazon, ma a una landing page differente e molto probabilmente malevola.</a:t>
            </a:r>
          </a:p>
        </p:txBody>
      </p:sp>
    </p:spTree>
    <p:extLst>
      <p:ext uri="{BB962C8B-B14F-4D97-AF65-F5344CB8AC3E}">
        <p14:creationId xmlns:p14="http://schemas.microsoft.com/office/powerpoint/2010/main" val="2938318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78C5A24-0D67-4D91-A8AB-79267D9CC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descr="Struttura bianca">
            <a:extLst>
              <a:ext uri="{FF2B5EF4-FFF2-40B4-BE49-F238E27FC236}">
                <a16:creationId xmlns:a16="http://schemas.microsoft.com/office/drawing/2014/main" id="{81000C4A-2623-1D17-8AF9-536B83B873F6}"/>
              </a:ext>
            </a:extLst>
          </p:cNvPr>
          <p:cNvPicPr>
            <a:picLocks noChangeAspect="1"/>
          </p:cNvPicPr>
          <p:nvPr/>
        </p:nvPicPr>
        <p:blipFill rotWithShape="1">
          <a:blip r:embed="rId2"/>
          <a:srcRect b="24243"/>
          <a:stretch/>
        </p:blipFill>
        <p:spPr>
          <a:xfrm>
            <a:off x="-1" y="10"/>
            <a:ext cx="12192000" cy="6857990"/>
          </a:xfrm>
          <a:prstGeom prst="rect">
            <a:avLst/>
          </a:prstGeom>
        </p:spPr>
      </p:pic>
      <p:sp>
        <p:nvSpPr>
          <p:cNvPr id="17" name="Rectangle 10">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5040" y="235039"/>
            <a:ext cx="6858000" cy="6387921"/>
          </a:xfrm>
          <a:prstGeom prst="rect">
            <a:avLst/>
          </a:prstGeom>
          <a:gradFill>
            <a:gsLst>
              <a:gs pos="0">
                <a:srgbClr val="000000">
                  <a:alpha val="0"/>
                </a:srgbClr>
              </a:gs>
              <a:gs pos="100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9029978-0E64-4E3C-EDBB-77A87F72DA78}"/>
              </a:ext>
            </a:extLst>
          </p:cNvPr>
          <p:cNvSpPr>
            <a:spLocks noGrp="1"/>
          </p:cNvSpPr>
          <p:nvPr>
            <p:ph type="ctrTitle"/>
          </p:nvPr>
        </p:nvSpPr>
        <p:spPr>
          <a:xfrm>
            <a:off x="432039" y="198407"/>
            <a:ext cx="2975396" cy="449292"/>
          </a:xfrm>
        </p:spPr>
        <p:txBody>
          <a:bodyPr>
            <a:normAutofit/>
          </a:bodyPr>
          <a:lstStyle/>
          <a:p>
            <a:r>
              <a:rPr lang="it-IT" sz="2000" dirty="0"/>
              <a:t>PROGETTO S3/L5</a:t>
            </a:r>
          </a:p>
        </p:txBody>
      </p:sp>
      <p:sp>
        <p:nvSpPr>
          <p:cNvPr id="3" name="Sottotitolo 2">
            <a:extLst>
              <a:ext uri="{FF2B5EF4-FFF2-40B4-BE49-F238E27FC236}">
                <a16:creationId xmlns:a16="http://schemas.microsoft.com/office/drawing/2014/main" id="{67FC932C-2B95-91AF-284A-18174D963BFB}"/>
              </a:ext>
            </a:extLst>
          </p:cNvPr>
          <p:cNvSpPr>
            <a:spLocks noGrp="1"/>
          </p:cNvSpPr>
          <p:nvPr>
            <p:ph type="subTitle" idx="1"/>
          </p:nvPr>
        </p:nvSpPr>
        <p:spPr>
          <a:xfrm>
            <a:off x="3315419" y="295433"/>
            <a:ext cx="5865961" cy="504666"/>
          </a:xfrm>
        </p:spPr>
        <p:txBody>
          <a:bodyPr>
            <a:normAutofit/>
          </a:bodyPr>
          <a:lstStyle/>
          <a:p>
            <a:pPr algn="ctr"/>
            <a:r>
              <a:rPr lang="it-IT" b="1" u="sng" dirty="0"/>
              <a:t>Visualizzazione, ma non solo…</a:t>
            </a:r>
          </a:p>
        </p:txBody>
      </p:sp>
      <p:sp>
        <p:nvSpPr>
          <p:cNvPr id="4" name="AutoShape 2" descr="Phishing, cos'è e come proteggersi: la guida completa - Cyber Security 360">
            <a:extLst>
              <a:ext uri="{FF2B5EF4-FFF2-40B4-BE49-F238E27FC236}">
                <a16:creationId xmlns:a16="http://schemas.microsoft.com/office/drawing/2014/main" id="{744CC69E-92EB-61D0-2AE4-3D9F1875F7D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5" name="AutoShape 4" descr="Phishing, cos'è e come proteggersi: la guida completa - Cyber Security 360">
            <a:extLst>
              <a:ext uri="{FF2B5EF4-FFF2-40B4-BE49-F238E27FC236}">
                <a16:creationId xmlns:a16="http://schemas.microsoft.com/office/drawing/2014/main" id="{67A810FD-A537-8515-7810-DC5E4C3EA60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6" name="CasellaDiTesto 5">
            <a:extLst>
              <a:ext uri="{FF2B5EF4-FFF2-40B4-BE49-F238E27FC236}">
                <a16:creationId xmlns:a16="http://schemas.microsoft.com/office/drawing/2014/main" id="{0D433FA0-4002-4B4C-65F6-F1A9526A9BE8}"/>
              </a:ext>
            </a:extLst>
          </p:cNvPr>
          <p:cNvSpPr txBox="1"/>
          <p:nvPr/>
        </p:nvSpPr>
        <p:spPr>
          <a:xfrm>
            <a:off x="6258177" y="820561"/>
            <a:ext cx="4750279" cy="5262979"/>
          </a:xfrm>
          <a:prstGeom prst="rect">
            <a:avLst/>
          </a:prstGeom>
          <a:noFill/>
        </p:spPr>
        <p:txBody>
          <a:bodyPr wrap="square" rtlCol="0">
            <a:spAutoFit/>
          </a:bodyPr>
          <a:lstStyle/>
          <a:p>
            <a:r>
              <a:rPr lang="it-IT" sz="1600" dirty="0"/>
              <a:t>Le altre differenze riguardano principalmente i protocolli di controllo e sicurezza del server </a:t>
            </a:r>
            <a:r>
              <a:rPr lang="it-IT" sz="1600" b="1" i="1" u="sng" dirty="0"/>
              <a:t>SPF, DKIM e DMARC</a:t>
            </a:r>
            <a:r>
              <a:rPr lang="it-IT" sz="1600" dirty="0"/>
              <a:t>.</a:t>
            </a:r>
          </a:p>
          <a:p>
            <a:r>
              <a:rPr lang="it-IT" sz="1600" dirty="0"/>
              <a:t>In una mail phishing, infatti, i tre protocolli sono totalmente assenti come si vede nella figura sotto. Ma a cosa servono?</a:t>
            </a:r>
          </a:p>
          <a:p>
            <a:pPr marL="285750" indent="-285750">
              <a:buFont typeface="Arial" panose="020B0604020202020204" pitchFamily="34" charset="0"/>
              <a:buChar char="•"/>
            </a:pPr>
            <a:r>
              <a:rPr lang="it-IT" sz="1600" b="1" dirty="0"/>
              <a:t>SPF</a:t>
            </a:r>
            <a:r>
              <a:rPr lang="it-IT" sz="1600" dirty="0"/>
              <a:t>: una sorta di filtro in entrata del server, che verifica che l’IP e il dominio del mittente non siano presenti nella </a:t>
            </a:r>
            <a:r>
              <a:rPr lang="it-IT" sz="1600" dirty="0" err="1"/>
              <a:t>blacklist</a:t>
            </a:r>
            <a:r>
              <a:rPr lang="it-IT" sz="1600" dirty="0"/>
              <a:t> del nostro server.</a:t>
            </a:r>
          </a:p>
          <a:p>
            <a:pPr marL="285750" indent="-285750">
              <a:buFont typeface="Arial" panose="020B0604020202020204" pitchFamily="34" charset="0"/>
              <a:buChar char="•"/>
            </a:pPr>
            <a:r>
              <a:rPr lang="it-IT" sz="1600" b="1" dirty="0"/>
              <a:t>DKIM</a:t>
            </a:r>
            <a:r>
              <a:rPr lang="it-IT" sz="1600" dirty="0"/>
              <a:t>: una sorta di firma digitale, che convertirà la nostra email in linguaggio HASH, criptandola con chiave pubblica e privata. La pubblica verrà inserita direttamente nell’intestazione della mail, consentendo al server destinatario di decrittare la mail e presentarla a schermo. Questo sistema, in combinazione con SPF, previene ottimamente gli attacchi in the middle.</a:t>
            </a:r>
          </a:p>
          <a:p>
            <a:pPr marL="285750" indent="-285750">
              <a:buFont typeface="Arial" panose="020B0604020202020204" pitchFamily="34" charset="0"/>
              <a:buChar char="•"/>
            </a:pPr>
            <a:r>
              <a:rPr lang="it-IT" sz="1600" b="1" dirty="0"/>
              <a:t>DMARC</a:t>
            </a:r>
            <a:r>
              <a:rPr lang="it-IT" sz="1600" dirty="0"/>
              <a:t>: va usato in subordine ai due precedenti, e si può descrivere come l’ultima linea di controllo della email, basata sulle istruzioni date a SPF e DKIM.</a:t>
            </a:r>
          </a:p>
        </p:txBody>
      </p:sp>
      <p:pic>
        <p:nvPicPr>
          <p:cNvPr id="8" name="Immagine 7">
            <a:extLst>
              <a:ext uri="{FF2B5EF4-FFF2-40B4-BE49-F238E27FC236}">
                <a16:creationId xmlns:a16="http://schemas.microsoft.com/office/drawing/2014/main" id="{D60CF54E-C707-BC1B-76E3-0E13ECB7C98F}"/>
              </a:ext>
            </a:extLst>
          </p:cNvPr>
          <p:cNvPicPr>
            <a:picLocks noChangeAspect="1"/>
          </p:cNvPicPr>
          <p:nvPr/>
        </p:nvPicPr>
        <p:blipFill>
          <a:blip r:embed="rId3"/>
          <a:stretch>
            <a:fillRect/>
          </a:stretch>
        </p:blipFill>
        <p:spPr>
          <a:xfrm>
            <a:off x="408461" y="800099"/>
            <a:ext cx="5431479" cy="2742628"/>
          </a:xfrm>
          <a:prstGeom prst="rect">
            <a:avLst/>
          </a:prstGeom>
        </p:spPr>
      </p:pic>
      <p:pic>
        <p:nvPicPr>
          <p:cNvPr id="10" name="Immagine 9">
            <a:extLst>
              <a:ext uri="{FF2B5EF4-FFF2-40B4-BE49-F238E27FC236}">
                <a16:creationId xmlns:a16="http://schemas.microsoft.com/office/drawing/2014/main" id="{F8993011-BB67-91D8-60AE-697601DAD52F}"/>
              </a:ext>
            </a:extLst>
          </p:cNvPr>
          <p:cNvPicPr>
            <a:picLocks noChangeAspect="1"/>
          </p:cNvPicPr>
          <p:nvPr/>
        </p:nvPicPr>
        <p:blipFill>
          <a:blip r:embed="rId4"/>
          <a:stretch>
            <a:fillRect/>
          </a:stretch>
        </p:blipFill>
        <p:spPr>
          <a:xfrm>
            <a:off x="306238" y="3937330"/>
            <a:ext cx="5431479" cy="2261096"/>
          </a:xfrm>
          <a:prstGeom prst="rect">
            <a:avLst/>
          </a:prstGeom>
        </p:spPr>
      </p:pic>
    </p:spTree>
    <p:extLst>
      <p:ext uri="{BB962C8B-B14F-4D97-AF65-F5344CB8AC3E}">
        <p14:creationId xmlns:p14="http://schemas.microsoft.com/office/powerpoint/2010/main" val="4223003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78C5A24-0D67-4D91-A8AB-79267D9CC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descr="Struttura bianca">
            <a:extLst>
              <a:ext uri="{FF2B5EF4-FFF2-40B4-BE49-F238E27FC236}">
                <a16:creationId xmlns:a16="http://schemas.microsoft.com/office/drawing/2014/main" id="{81000C4A-2623-1D17-8AF9-536B83B873F6}"/>
              </a:ext>
            </a:extLst>
          </p:cNvPr>
          <p:cNvPicPr>
            <a:picLocks noChangeAspect="1"/>
          </p:cNvPicPr>
          <p:nvPr/>
        </p:nvPicPr>
        <p:blipFill rotWithShape="1">
          <a:blip r:embed="rId2"/>
          <a:srcRect b="24243"/>
          <a:stretch/>
        </p:blipFill>
        <p:spPr>
          <a:xfrm>
            <a:off x="-1" y="10"/>
            <a:ext cx="12192000" cy="6857990"/>
          </a:xfrm>
          <a:prstGeom prst="rect">
            <a:avLst/>
          </a:prstGeom>
        </p:spPr>
      </p:pic>
      <p:sp>
        <p:nvSpPr>
          <p:cNvPr id="17" name="Rectangle 10">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5040" y="235039"/>
            <a:ext cx="6858000" cy="6387921"/>
          </a:xfrm>
          <a:prstGeom prst="rect">
            <a:avLst/>
          </a:prstGeom>
          <a:gradFill>
            <a:gsLst>
              <a:gs pos="0">
                <a:srgbClr val="000000">
                  <a:alpha val="0"/>
                </a:srgbClr>
              </a:gs>
              <a:gs pos="100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9029978-0E64-4E3C-EDBB-77A87F72DA78}"/>
              </a:ext>
            </a:extLst>
          </p:cNvPr>
          <p:cNvSpPr>
            <a:spLocks noGrp="1"/>
          </p:cNvSpPr>
          <p:nvPr>
            <p:ph type="ctrTitle"/>
          </p:nvPr>
        </p:nvSpPr>
        <p:spPr>
          <a:xfrm>
            <a:off x="432039" y="198407"/>
            <a:ext cx="2975396" cy="449292"/>
          </a:xfrm>
        </p:spPr>
        <p:txBody>
          <a:bodyPr>
            <a:normAutofit/>
          </a:bodyPr>
          <a:lstStyle/>
          <a:p>
            <a:r>
              <a:rPr lang="it-IT" sz="2000" dirty="0"/>
              <a:t>PROGETTO S3/L5</a:t>
            </a:r>
          </a:p>
        </p:txBody>
      </p:sp>
      <p:sp>
        <p:nvSpPr>
          <p:cNvPr id="3" name="Sottotitolo 2">
            <a:extLst>
              <a:ext uri="{FF2B5EF4-FFF2-40B4-BE49-F238E27FC236}">
                <a16:creationId xmlns:a16="http://schemas.microsoft.com/office/drawing/2014/main" id="{67FC932C-2B95-91AF-284A-18174D963BFB}"/>
              </a:ext>
            </a:extLst>
          </p:cNvPr>
          <p:cNvSpPr>
            <a:spLocks noGrp="1"/>
          </p:cNvSpPr>
          <p:nvPr>
            <p:ph type="subTitle" idx="1"/>
          </p:nvPr>
        </p:nvSpPr>
        <p:spPr>
          <a:xfrm>
            <a:off x="3315419" y="295433"/>
            <a:ext cx="5865961" cy="504666"/>
          </a:xfrm>
        </p:spPr>
        <p:txBody>
          <a:bodyPr>
            <a:normAutofit/>
          </a:bodyPr>
          <a:lstStyle/>
          <a:p>
            <a:pPr algn="ctr"/>
            <a:r>
              <a:rPr lang="it-IT" b="1" u="sng" dirty="0"/>
              <a:t>Visualizzazione, ma non solo…</a:t>
            </a:r>
          </a:p>
        </p:txBody>
      </p:sp>
      <p:sp>
        <p:nvSpPr>
          <p:cNvPr id="4" name="AutoShape 2" descr="Phishing, cos'è e come proteggersi: la guida completa - Cyber Security 360">
            <a:extLst>
              <a:ext uri="{FF2B5EF4-FFF2-40B4-BE49-F238E27FC236}">
                <a16:creationId xmlns:a16="http://schemas.microsoft.com/office/drawing/2014/main" id="{744CC69E-92EB-61D0-2AE4-3D9F1875F7D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5" name="AutoShape 4" descr="Phishing, cos'è e come proteggersi: la guida completa - Cyber Security 360">
            <a:extLst>
              <a:ext uri="{FF2B5EF4-FFF2-40B4-BE49-F238E27FC236}">
                <a16:creationId xmlns:a16="http://schemas.microsoft.com/office/drawing/2014/main" id="{67A810FD-A537-8515-7810-DC5E4C3EA60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6" name="CasellaDiTesto 5">
            <a:extLst>
              <a:ext uri="{FF2B5EF4-FFF2-40B4-BE49-F238E27FC236}">
                <a16:creationId xmlns:a16="http://schemas.microsoft.com/office/drawing/2014/main" id="{0D433FA0-4002-4B4C-65F6-F1A9526A9BE8}"/>
              </a:ext>
            </a:extLst>
          </p:cNvPr>
          <p:cNvSpPr txBox="1"/>
          <p:nvPr/>
        </p:nvSpPr>
        <p:spPr>
          <a:xfrm>
            <a:off x="2622431" y="800787"/>
            <a:ext cx="6823494" cy="584775"/>
          </a:xfrm>
          <a:prstGeom prst="rect">
            <a:avLst/>
          </a:prstGeom>
          <a:noFill/>
        </p:spPr>
        <p:txBody>
          <a:bodyPr wrap="square" rtlCol="0">
            <a:spAutoFit/>
          </a:bodyPr>
          <a:lstStyle/>
          <a:p>
            <a:r>
              <a:rPr lang="it-IT" sz="1600" dirty="0"/>
              <a:t>Come da immagini qui sotto, quindi, la differenza sarà sostanziale da un punto di vista di protocolli di sicurezza:</a:t>
            </a:r>
          </a:p>
        </p:txBody>
      </p:sp>
      <p:pic>
        <p:nvPicPr>
          <p:cNvPr id="9" name="Immagine 8">
            <a:extLst>
              <a:ext uri="{FF2B5EF4-FFF2-40B4-BE49-F238E27FC236}">
                <a16:creationId xmlns:a16="http://schemas.microsoft.com/office/drawing/2014/main" id="{0302F67C-90A3-AC5D-AE98-A1F4ADC1A959}"/>
              </a:ext>
            </a:extLst>
          </p:cNvPr>
          <p:cNvPicPr>
            <a:picLocks noChangeAspect="1"/>
          </p:cNvPicPr>
          <p:nvPr/>
        </p:nvPicPr>
        <p:blipFill>
          <a:blip r:embed="rId3"/>
          <a:stretch>
            <a:fillRect/>
          </a:stretch>
        </p:blipFill>
        <p:spPr>
          <a:xfrm>
            <a:off x="340239" y="1768303"/>
            <a:ext cx="6134392" cy="2147037"/>
          </a:xfrm>
          <a:prstGeom prst="rect">
            <a:avLst/>
          </a:prstGeom>
        </p:spPr>
      </p:pic>
      <p:pic>
        <p:nvPicPr>
          <p:cNvPr id="12" name="Immagine 11">
            <a:extLst>
              <a:ext uri="{FF2B5EF4-FFF2-40B4-BE49-F238E27FC236}">
                <a16:creationId xmlns:a16="http://schemas.microsoft.com/office/drawing/2014/main" id="{E08B5CDE-0AFB-B7FC-85BE-46D6FE7D6042}"/>
              </a:ext>
            </a:extLst>
          </p:cNvPr>
          <p:cNvPicPr>
            <a:picLocks noChangeAspect="1"/>
          </p:cNvPicPr>
          <p:nvPr/>
        </p:nvPicPr>
        <p:blipFill>
          <a:blip r:embed="rId4"/>
          <a:stretch>
            <a:fillRect/>
          </a:stretch>
        </p:blipFill>
        <p:spPr>
          <a:xfrm>
            <a:off x="5023880" y="4717988"/>
            <a:ext cx="6713439" cy="1716098"/>
          </a:xfrm>
          <a:prstGeom prst="rect">
            <a:avLst/>
          </a:prstGeom>
        </p:spPr>
      </p:pic>
      <p:sp>
        <p:nvSpPr>
          <p:cNvPr id="13" name="CasellaDiTesto 12">
            <a:extLst>
              <a:ext uri="{FF2B5EF4-FFF2-40B4-BE49-F238E27FC236}">
                <a16:creationId xmlns:a16="http://schemas.microsoft.com/office/drawing/2014/main" id="{E585E021-A44A-3E69-12B3-FCA4D9D81672}"/>
              </a:ext>
            </a:extLst>
          </p:cNvPr>
          <p:cNvSpPr txBox="1"/>
          <p:nvPr/>
        </p:nvSpPr>
        <p:spPr>
          <a:xfrm>
            <a:off x="7919049" y="2369750"/>
            <a:ext cx="3588589" cy="369332"/>
          </a:xfrm>
          <a:prstGeom prst="rect">
            <a:avLst/>
          </a:prstGeom>
          <a:noFill/>
        </p:spPr>
        <p:txBody>
          <a:bodyPr wrap="square" rtlCol="0">
            <a:spAutoFit/>
          </a:bodyPr>
          <a:lstStyle/>
          <a:p>
            <a:r>
              <a:rPr lang="it-IT" dirty="0"/>
              <a:t>Email originale di Amazon</a:t>
            </a:r>
          </a:p>
        </p:txBody>
      </p:sp>
      <p:sp>
        <p:nvSpPr>
          <p:cNvPr id="14" name="Freccia a destra 13">
            <a:extLst>
              <a:ext uri="{FF2B5EF4-FFF2-40B4-BE49-F238E27FC236}">
                <a16:creationId xmlns:a16="http://schemas.microsoft.com/office/drawing/2014/main" id="{E6F57DB8-42AB-A879-198B-0E7A938FE971}"/>
              </a:ext>
            </a:extLst>
          </p:cNvPr>
          <p:cNvSpPr/>
          <p:nvPr/>
        </p:nvSpPr>
        <p:spPr>
          <a:xfrm rot="10800000">
            <a:off x="6711351" y="2554416"/>
            <a:ext cx="828136" cy="3693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Freccia a destra 17">
            <a:extLst>
              <a:ext uri="{FF2B5EF4-FFF2-40B4-BE49-F238E27FC236}">
                <a16:creationId xmlns:a16="http://schemas.microsoft.com/office/drawing/2014/main" id="{20B5774D-88BF-518D-23D2-5E604301BA51}"/>
              </a:ext>
            </a:extLst>
          </p:cNvPr>
          <p:cNvSpPr/>
          <p:nvPr/>
        </p:nvSpPr>
        <p:spPr>
          <a:xfrm>
            <a:off x="3982528" y="5391371"/>
            <a:ext cx="828136" cy="3693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CasellaDiTesto 18">
            <a:extLst>
              <a:ext uri="{FF2B5EF4-FFF2-40B4-BE49-F238E27FC236}">
                <a16:creationId xmlns:a16="http://schemas.microsoft.com/office/drawing/2014/main" id="{E5C60009-5A2A-94E6-8B51-0A14005F010B}"/>
              </a:ext>
            </a:extLst>
          </p:cNvPr>
          <p:cNvSpPr txBox="1"/>
          <p:nvPr/>
        </p:nvSpPr>
        <p:spPr>
          <a:xfrm>
            <a:off x="1342096" y="5269570"/>
            <a:ext cx="2065339" cy="369332"/>
          </a:xfrm>
          <a:prstGeom prst="rect">
            <a:avLst/>
          </a:prstGeom>
          <a:solidFill>
            <a:schemeClr val="bg1">
              <a:lumMod val="75000"/>
            </a:schemeClr>
          </a:solidFill>
        </p:spPr>
        <p:txBody>
          <a:bodyPr wrap="square" rtlCol="0">
            <a:spAutoFit/>
          </a:bodyPr>
          <a:lstStyle/>
          <a:p>
            <a:r>
              <a:rPr lang="it-IT" dirty="0"/>
              <a:t>Email Phishing</a:t>
            </a:r>
          </a:p>
        </p:txBody>
      </p:sp>
    </p:spTree>
    <p:extLst>
      <p:ext uri="{BB962C8B-B14F-4D97-AF65-F5344CB8AC3E}">
        <p14:creationId xmlns:p14="http://schemas.microsoft.com/office/powerpoint/2010/main" val="2309458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78C5A24-0D67-4D91-A8AB-79267D9CC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descr="Struttura bianca">
            <a:extLst>
              <a:ext uri="{FF2B5EF4-FFF2-40B4-BE49-F238E27FC236}">
                <a16:creationId xmlns:a16="http://schemas.microsoft.com/office/drawing/2014/main" id="{81000C4A-2623-1D17-8AF9-536B83B873F6}"/>
              </a:ext>
            </a:extLst>
          </p:cNvPr>
          <p:cNvPicPr>
            <a:picLocks noChangeAspect="1"/>
          </p:cNvPicPr>
          <p:nvPr/>
        </p:nvPicPr>
        <p:blipFill rotWithShape="1">
          <a:blip r:embed="rId2"/>
          <a:srcRect b="24243"/>
          <a:stretch/>
        </p:blipFill>
        <p:spPr>
          <a:xfrm>
            <a:off x="0" y="10"/>
            <a:ext cx="12192000" cy="6857990"/>
          </a:xfrm>
          <a:prstGeom prst="rect">
            <a:avLst/>
          </a:prstGeom>
        </p:spPr>
      </p:pic>
      <p:sp>
        <p:nvSpPr>
          <p:cNvPr id="17" name="Rectangle 10">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5040" y="235039"/>
            <a:ext cx="6858000" cy="6387921"/>
          </a:xfrm>
          <a:prstGeom prst="rect">
            <a:avLst/>
          </a:prstGeom>
          <a:gradFill>
            <a:gsLst>
              <a:gs pos="0">
                <a:srgbClr val="000000">
                  <a:alpha val="0"/>
                </a:srgbClr>
              </a:gs>
              <a:gs pos="100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9029978-0E64-4E3C-EDBB-77A87F72DA78}"/>
              </a:ext>
            </a:extLst>
          </p:cNvPr>
          <p:cNvSpPr>
            <a:spLocks noGrp="1"/>
          </p:cNvSpPr>
          <p:nvPr>
            <p:ph type="ctrTitle"/>
          </p:nvPr>
        </p:nvSpPr>
        <p:spPr>
          <a:xfrm>
            <a:off x="432039" y="198407"/>
            <a:ext cx="2975396" cy="449292"/>
          </a:xfrm>
        </p:spPr>
        <p:txBody>
          <a:bodyPr>
            <a:normAutofit/>
          </a:bodyPr>
          <a:lstStyle/>
          <a:p>
            <a:r>
              <a:rPr lang="it-IT" sz="2000" dirty="0"/>
              <a:t>PROGETTO S3/L5</a:t>
            </a:r>
          </a:p>
        </p:txBody>
      </p:sp>
      <p:sp>
        <p:nvSpPr>
          <p:cNvPr id="3" name="Sottotitolo 2">
            <a:extLst>
              <a:ext uri="{FF2B5EF4-FFF2-40B4-BE49-F238E27FC236}">
                <a16:creationId xmlns:a16="http://schemas.microsoft.com/office/drawing/2014/main" id="{67FC932C-2B95-91AF-284A-18174D963BFB}"/>
              </a:ext>
            </a:extLst>
          </p:cNvPr>
          <p:cNvSpPr>
            <a:spLocks noGrp="1"/>
          </p:cNvSpPr>
          <p:nvPr>
            <p:ph type="subTitle" idx="1"/>
          </p:nvPr>
        </p:nvSpPr>
        <p:spPr>
          <a:xfrm>
            <a:off x="3315419" y="295433"/>
            <a:ext cx="5865961" cy="504666"/>
          </a:xfrm>
        </p:spPr>
        <p:txBody>
          <a:bodyPr>
            <a:normAutofit/>
          </a:bodyPr>
          <a:lstStyle/>
          <a:p>
            <a:pPr algn="ctr"/>
            <a:r>
              <a:rPr lang="it-IT" b="1" u="sng" dirty="0"/>
              <a:t>Parlarne è importante!</a:t>
            </a:r>
          </a:p>
        </p:txBody>
      </p:sp>
      <p:sp>
        <p:nvSpPr>
          <p:cNvPr id="4" name="AutoShape 2" descr="Phishing, cos'è e come proteggersi: la guida completa - Cyber Security 360">
            <a:extLst>
              <a:ext uri="{FF2B5EF4-FFF2-40B4-BE49-F238E27FC236}">
                <a16:creationId xmlns:a16="http://schemas.microsoft.com/office/drawing/2014/main" id="{744CC69E-92EB-61D0-2AE4-3D9F1875F7D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5" name="AutoShape 4" descr="Phishing, cos'è e come proteggersi: la guida completa - Cyber Security 360">
            <a:extLst>
              <a:ext uri="{FF2B5EF4-FFF2-40B4-BE49-F238E27FC236}">
                <a16:creationId xmlns:a16="http://schemas.microsoft.com/office/drawing/2014/main" id="{67A810FD-A537-8515-7810-DC5E4C3EA60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6" name="CasellaDiTesto 5">
            <a:extLst>
              <a:ext uri="{FF2B5EF4-FFF2-40B4-BE49-F238E27FC236}">
                <a16:creationId xmlns:a16="http://schemas.microsoft.com/office/drawing/2014/main" id="{0D433FA0-4002-4B4C-65F6-F1A9526A9BE8}"/>
              </a:ext>
            </a:extLst>
          </p:cNvPr>
          <p:cNvSpPr txBox="1"/>
          <p:nvPr/>
        </p:nvSpPr>
        <p:spPr>
          <a:xfrm>
            <a:off x="6837152" y="1984950"/>
            <a:ext cx="4613695" cy="3046988"/>
          </a:xfrm>
          <a:prstGeom prst="rect">
            <a:avLst/>
          </a:prstGeom>
          <a:noFill/>
        </p:spPr>
        <p:txBody>
          <a:bodyPr wrap="square" rtlCol="0">
            <a:spAutoFit/>
          </a:bodyPr>
          <a:lstStyle/>
          <a:p>
            <a:r>
              <a:rPr lang="it-IT" sz="1600" dirty="0"/>
              <a:t>Anche il semplice confronto di idee sul tema phishing può essere molto utile a sviluppare un pensiero critico e ben chiaro a riguardo, oltre che a sollevare probabili nuove problematiche legate proprio alle frodi informatiche. </a:t>
            </a:r>
          </a:p>
          <a:p>
            <a:endParaRPr lang="it-IT" sz="1600" dirty="0"/>
          </a:p>
          <a:p>
            <a:r>
              <a:rPr lang="it-IT" sz="1600" dirty="0"/>
              <a:t>Tante persone in età medio-avanzata non hanno la dimensione del danno che si possa subire con una email di phishing, quindi i più giovani dovrebbero istruire i colleghi più anziani a un corretto uso della tecnologia e dei sistemi di sicurezza informatici. </a:t>
            </a:r>
          </a:p>
        </p:txBody>
      </p:sp>
      <p:pic>
        <p:nvPicPr>
          <p:cNvPr id="8" name="Immagine 7" descr="Immagine che contiene vestiti, persona, Viso umano, uomo&#10;&#10;Descrizione generata automaticamente">
            <a:extLst>
              <a:ext uri="{FF2B5EF4-FFF2-40B4-BE49-F238E27FC236}">
                <a16:creationId xmlns:a16="http://schemas.microsoft.com/office/drawing/2014/main" id="{D86D1EF9-6C56-4B89-5E5E-39C0B7B93A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361" y="1643062"/>
            <a:ext cx="6096000" cy="4067175"/>
          </a:xfrm>
          <a:prstGeom prst="rect">
            <a:avLst/>
          </a:prstGeom>
        </p:spPr>
      </p:pic>
    </p:spTree>
    <p:extLst>
      <p:ext uri="{BB962C8B-B14F-4D97-AF65-F5344CB8AC3E}">
        <p14:creationId xmlns:p14="http://schemas.microsoft.com/office/powerpoint/2010/main" val="1651910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78C5A24-0D67-4D91-A8AB-79267D9CC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descr="Struttura bianca">
            <a:extLst>
              <a:ext uri="{FF2B5EF4-FFF2-40B4-BE49-F238E27FC236}">
                <a16:creationId xmlns:a16="http://schemas.microsoft.com/office/drawing/2014/main" id="{81000C4A-2623-1D17-8AF9-536B83B873F6}"/>
              </a:ext>
            </a:extLst>
          </p:cNvPr>
          <p:cNvPicPr>
            <a:picLocks noChangeAspect="1"/>
          </p:cNvPicPr>
          <p:nvPr/>
        </p:nvPicPr>
        <p:blipFill rotWithShape="1">
          <a:blip r:embed="rId2"/>
          <a:srcRect b="24243"/>
          <a:stretch/>
        </p:blipFill>
        <p:spPr>
          <a:xfrm>
            <a:off x="0" y="10"/>
            <a:ext cx="12192000" cy="6857990"/>
          </a:xfrm>
          <a:prstGeom prst="rect">
            <a:avLst/>
          </a:prstGeom>
        </p:spPr>
      </p:pic>
      <p:sp>
        <p:nvSpPr>
          <p:cNvPr id="17" name="Rectangle 10">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5040" y="235039"/>
            <a:ext cx="6858000" cy="6387921"/>
          </a:xfrm>
          <a:prstGeom prst="rect">
            <a:avLst/>
          </a:prstGeom>
          <a:gradFill>
            <a:gsLst>
              <a:gs pos="0">
                <a:srgbClr val="000000">
                  <a:alpha val="0"/>
                </a:srgbClr>
              </a:gs>
              <a:gs pos="100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9029978-0E64-4E3C-EDBB-77A87F72DA78}"/>
              </a:ext>
            </a:extLst>
          </p:cNvPr>
          <p:cNvSpPr>
            <a:spLocks noGrp="1"/>
          </p:cNvSpPr>
          <p:nvPr>
            <p:ph type="ctrTitle"/>
          </p:nvPr>
        </p:nvSpPr>
        <p:spPr>
          <a:xfrm>
            <a:off x="432039" y="198407"/>
            <a:ext cx="2975396" cy="449292"/>
          </a:xfrm>
        </p:spPr>
        <p:txBody>
          <a:bodyPr>
            <a:normAutofit/>
          </a:bodyPr>
          <a:lstStyle/>
          <a:p>
            <a:r>
              <a:rPr lang="it-IT" sz="2000" dirty="0"/>
              <a:t>PROGETTO S3/L5</a:t>
            </a:r>
          </a:p>
        </p:txBody>
      </p:sp>
      <p:sp>
        <p:nvSpPr>
          <p:cNvPr id="3" name="Sottotitolo 2">
            <a:extLst>
              <a:ext uri="{FF2B5EF4-FFF2-40B4-BE49-F238E27FC236}">
                <a16:creationId xmlns:a16="http://schemas.microsoft.com/office/drawing/2014/main" id="{67FC932C-2B95-91AF-284A-18174D963BFB}"/>
              </a:ext>
            </a:extLst>
          </p:cNvPr>
          <p:cNvSpPr>
            <a:spLocks noGrp="1"/>
          </p:cNvSpPr>
          <p:nvPr>
            <p:ph type="subTitle" idx="1"/>
          </p:nvPr>
        </p:nvSpPr>
        <p:spPr>
          <a:xfrm>
            <a:off x="3315419" y="295433"/>
            <a:ext cx="5865961" cy="504666"/>
          </a:xfrm>
        </p:spPr>
        <p:txBody>
          <a:bodyPr>
            <a:normAutofit/>
          </a:bodyPr>
          <a:lstStyle/>
          <a:p>
            <a:pPr algn="ctr"/>
            <a:r>
              <a:rPr lang="it-IT" b="1" u="sng" dirty="0"/>
              <a:t>Come proteggersi?</a:t>
            </a:r>
          </a:p>
        </p:txBody>
      </p:sp>
      <p:sp>
        <p:nvSpPr>
          <p:cNvPr id="4" name="AutoShape 2" descr="Phishing, cos'è e come proteggersi: la guida completa - Cyber Security 360">
            <a:extLst>
              <a:ext uri="{FF2B5EF4-FFF2-40B4-BE49-F238E27FC236}">
                <a16:creationId xmlns:a16="http://schemas.microsoft.com/office/drawing/2014/main" id="{744CC69E-92EB-61D0-2AE4-3D9F1875F7D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5" name="AutoShape 4" descr="Phishing, cos'è e come proteggersi: la guida completa - Cyber Security 360">
            <a:extLst>
              <a:ext uri="{FF2B5EF4-FFF2-40B4-BE49-F238E27FC236}">
                <a16:creationId xmlns:a16="http://schemas.microsoft.com/office/drawing/2014/main" id="{67A810FD-A537-8515-7810-DC5E4C3EA60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6" name="CasellaDiTesto 5">
            <a:extLst>
              <a:ext uri="{FF2B5EF4-FFF2-40B4-BE49-F238E27FC236}">
                <a16:creationId xmlns:a16="http://schemas.microsoft.com/office/drawing/2014/main" id="{0D433FA0-4002-4B4C-65F6-F1A9526A9BE8}"/>
              </a:ext>
            </a:extLst>
          </p:cNvPr>
          <p:cNvSpPr txBox="1"/>
          <p:nvPr/>
        </p:nvSpPr>
        <p:spPr>
          <a:xfrm>
            <a:off x="1759789" y="1095522"/>
            <a:ext cx="8488392" cy="830997"/>
          </a:xfrm>
          <a:prstGeom prst="rect">
            <a:avLst/>
          </a:prstGeom>
          <a:noFill/>
        </p:spPr>
        <p:txBody>
          <a:bodyPr wrap="square" rtlCol="0">
            <a:spAutoFit/>
          </a:bodyPr>
          <a:lstStyle/>
          <a:p>
            <a:r>
              <a:rPr lang="it-IT" sz="1600" dirty="0"/>
              <a:t>Molte volte non è semplice difendersi da questo tipo di email: la distrazione può giocare brutti scherzi e può capitare a chiunque. In azienda, però, converrebbe avere sempre le antenne dritte e stare molto attenti alle email che riceviamo.</a:t>
            </a:r>
          </a:p>
        </p:txBody>
      </p:sp>
      <p:sp>
        <p:nvSpPr>
          <p:cNvPr id="7" name="CasellaDiTesto 6">
            <a:extLst>
              <a:ext uri="{FF2B5EF4-FFF2-40B4-BE49-F238E27FC236}">
                <a16:creationId xmlns:a16="http://schemas.microsoft.com/office/drawing/2014/main" id="{495D058C-2B26-3768-CA4F-0064168ED0DA}"/>
              </a:ext>
            </a:extLst>
          </p:cNvPr>
          <p:cNvSpPr txBox="1"/>
          <p:nvPr/>
        </p:nvSpPr>
        <p:spPr>
          <a:xfrm>
            <a:off x="823271" y="2364300"/>
            <a:ext cx="3527486" cy="1754326"/>
          </a:xfrm>
          <a:prstGeom prst="rect">
            <a:avLst/>
          </a:prstGeom>
          <a:solidFill>
            <a:schemeClr val="bg1">
              <a:lumMod val="75000"/>
            </a:schemeClr>
          </a:solidFill>
        </p:spPr>
        <p:txBody>
          <a:bodyPr wrap="square" rtlCol="0">
            <a:spAutoFit/>
          </a:bodyPr>
          <a:lstStyle/>
          <a:p>
            <a:r>
              <a:rPr lang="it-IT" dirty="0"/>
              <a:t>Uno dei modi per proteggersi dal phishing è verificare, per esempio, che l’email sia valida, verificando la presenza dei protocolli di controllo SPF, DKIM e DMARC. </a:t>
            </a:r>
          </a:p>
        </p:txBody>
      </p:sp>
      <p:pic>
        <p:nvPicPr>
          <p:cNvPr id="9" name="Immagine 8">
            <a:extLst>
              <a:ext uri="{FF2B5EF4-FFF2-40B4-BE49-F238E27FC236}">
                <a16:creationId xmlns:a16="http://schemas.microsoft.com/office/drawing/2014/main" id="{0E201752-DAB1-5102-B62F-87F9E7DED9CA}"/>
              </a:ext>
            </a:extLst>
          </p:cNvPr>
          <p:cNvPicPr>
            <a:picLocks noChangeAspect="1"/>
          </p:cNvPicPr>
          <p:nvPr/>
        </p:nvPicPr>
        <p:blipFill>
          <a:blip r:embed="rId3"/>
          <a:stretch>
            <a:fillRect/>
          </a:stretch>
        </p:blipFill>
        <p:spPr>
          <a:xfrm>
            <a:off x="5240044" y="2201518"/>
            <a:ext cx="4801104" cy="1680386"/>
          </a:xfrm>
          <a:prstGeom prst="rect">
            <a:avLst/>
          </a:prstGeom>
        </p:spPr>
      </p:pic>
      <p:sp>
        <p:nvSpPr>
          <p:cNvPr id="10" name="CasellaDiTesto 9">
            <a:extLst>
              <a:ext uri="{FF2B5EF4-FFF2-40B4-BE49-F238E27FC236}">
                <a16:creationId xmlns:a16="http://schemas.microsoft.com/office/drawing/2014/main" id="{C8CEF64B-4514-E994-3545-430750181E63}"/>
              </a:ext>
            </a:extLst>
          </p:cNvPr>
          <p:cNvSpPr txBox="1"/>
          <p:nvPr/>
        </p:nvSpPr>
        <p:spPr>
          <a:xfrm>
            <a:off x="7640596" y="4492789"/>
            <a:ext cx="3527486" cy="1754326"/>
          </a:xfrm>
          <a:prstGeom prst="rect">
            <a:avLst/>
          </a:prstGeom>
          <a:solidFill>
            <a:schemeClr val="bg1">
              <a:lumMod val="75000"/>
            </a:schemeClr>
          </a:solidFill>
        </p:spPr>
        <p:txBody>
          <a:bodyPr wrap="square" rtlCol="0">
            <a:spAutoFit/>
          </a:bodyPr>
          <a:lstStyle/>
          <a:p>
            <a:r>
              <a:rPr lang="it-IT" dirty="0"/>
              <a:t>Altra soluzione è quella che riguarda il dominio dell’email ricevuta: se non corrisponde perfettamente al dominio del mittente, al 99% si tratterà di un email di phishing</a:t>
            </a:r>
          </a:p>
        </p:txBody>
      </p:sp>
      <p:pic>
        <p:nvPicPr>
          <p:cNvPr id="11" name="Immagine 10">
            <a:extLst>
              <a:ext uri="{FF2B5EF4-FFF2-40B4-BE49-F238E27FC236}">
                <a16:creationId xmlns:a16="http://schemas.microsoft.com/office/drawing/2014/main" id="{5DDE50E9-1ED4-281E-3717-2E2FF2529FC9}"/>
              </a:ext>
            </a:extLst>
          </p:cNvPr>
          <p:cNvPicPr>
            <a:picLocks noChangeAspect="1"/>
          </p:cNvPicPr>
          <p:nvPr/>
        </p:nvPicPr>
        <p:blipFill>
          <a:blip r:embed="rId4"/>
          <a:stretch>
            <a:fillRect/>
          </a:stretch>
        </p:blipFill>
        <p:spPr>
          <a:xfrm>
            <a:off x="432039" y="4556408"/>
            <a:ext cx="6713439" cy="1716098"/>
          </a:xfrm>
          <a:prstGeom prst="rect">
            <a:avLst/>
          </a:prstGeom>
        </p:spPr>
      </p:pic>
      <p:cxnSp>
        <p:nvCxnSpPr>
          <p:cNvPr id="13" name="Connettore 2 12">
            <a:extLst>
              <a:ext uri="{FF2B5EF4-FFF2-40B4-BE49-F238E27FC236}">
                <a16:creationId xmlns:a16="http://schemas.microsoft.com/office/drawing/2014/main" id="{8F3A3DB3-1E66-5843-ED07-2FF173077F41}"/>
              </a:ext>
            </a:extLst>
          </p:cNvPr>
          <p:cNvCxnSpPr/>
          <p:nvPr/>
        </p:nvCxnSpPr>
        <p:spPr>
          <a:xfrm flipH="1" flipV="1">
            <a:off x="8022566" y="2803585"/>
            <a:ext cx="888521" cy="16892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ttore 2 17">
            <a:extLst>
              <a:ext uri="{FF2B5EF4-FFF2-40B4-BE49-F238E27FC236}">
                <a16:creationId xmlns:a16="http://schemas.microsoft.com/office/drawing/2014/main" id="{7CD89059-8303-24BE-26E0-5816300AD57F}"/>
              </a:ext>
            </a:extLst>
          </p:cNvPr>
          <p:cNvCxnSpPr/>
          <p:nvPr/>
        </p:nvCxnSpPr>
        <p:spPr>
          <a:xfrm flipH="1">
            <a:off x="5404181" y="4951562"/>
            <a:ext cx="2124738" cy="3450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ttangolo 18">
            <a:extLst>
              <a:ext uri="{FF2B5EF4-FFF2-40B4-BE49-F238E27FC236}">
                <a16:creationId xmlns:a16="http://schemas.microsoft.com/office/drawing/2014/main" id="{368FF6E0-4968-C149-A452-375BC6567438}"/>
              </a:ext>
            </a:extLst>
          </p:cNvPr>
          <p:cNvSpPr/>
          <p:nvPr/>
        </p:nvSpPr>
        <p:spPr>
          <a:xfrm>
            <a:off x="6875253" y="2691442"/>
            <a:ext cx="1311215" cy="11214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Rettangolo 19">
            <a:extLst>
              <a:ext uri="{FF2B5EF4-FFF2-40B4-BE49-F238E27FC236}">
                <a16:creationId xmlns:a16="http://schemas.microsoft.com/office/drawing/2014/main" id="{26BA8DD4-962C-23CF-0740-C803B90B5CD2}"/>
              </a:ext>
            </a:extLst>
          </p:cNvPr>
          <p:cNvSpPr/>
          <p:nvPr/>
        </p:nvSpPr>
        <p:spPr>
          <a:xfrm>
            <a:off x="3627347" y="5296619"/>
            <a:ext cx="1776834" cy="1739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Rettangolo 20">
            <a:extLst>
              <a:ext uri="{FF2B5EF4-FFF2-40B4-BE49-F238E27FC236}">
                <a16:creationId xmlns:a16="http://schemas.microsoft.com/office/drawing/2014/main" id="{21550340-C36D-6F04-63F5-CAFE3CCC26D6}"/>
              </a:ext>
            </a:extLst>
          </p:cNvPr>
          <p:cNvSpPr/>
          <p:nvPr/>
        </p:nvSpPr>
        <p:spPr>
          <a:xfrm>
            <a:off x="5240044" y="3276600"/>
            <a:ext cx="2400552" cy="59664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3" name="Connettore 2 22">
            <a:extLst>
              <a:ext uri="{FF2B5EF4-FFF2-40B4-BE49-F238E27FC236}">
                <a16:creationId xmlns:a16="http://schemas.microsoft.com/office/drawing/2014/main" id="{FD82DDE1-434F-1A27-4839-0C88C9590EAB}"/>
              </a:ext>
            </a:extLst>
          </p:cNvPr>
          <p:cNvCxnSpPr>
            <a:cxnSpLocks/>
          </p:cNvCxnSpPr>
          <p:nvPr/>
        </p:nvCxnSpPr>
        <p:spPr>
          <a:xfrm>
            <a:off x="4169435" y="3078584"/>
            <a:ext cx="1057730" cy="3504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1273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78C5A24-0D67-4D91-A8AB-79267D9CC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descr="Struttura bianca">
            <a:extLst>
              <a:ext uri="{FF2B5EF4-FFF2-40B4-BE49-F238E27FC236}">
                <a16:creationId xmlns:a16="http://schemas.microsoft.com/office/drawing/2014/main" id="{81000C4A-2623-1D17-8AF9-536B83B873F6}"/>
              </a:ext>
            </a:extLst>
          </p:cNvPr>
          <p:cNvPicPr>
            <a:picLocks noChangeAspect="1"/>
          </p:cNvPicPr>
          <p:nvPr/>
        </p:nvPicPr>
        <p:blipFill rotWithShape="1">
          <a:blip r:embed="rId2"/>
          <a:srcRect b="24243"/>
          <a:stretch/>
        </p:blipFill>
        <p:spPr>
          <a:xfrm>
            <a:off x="-1" y="10"/>
            <a:ext cx="12192000" cy="6857990"/>
          </a:xfrm>
          <a:prstGeom prst="rect">
            <a:avLst/>
          </a:prstGeom>
        </p:spPr>
      </p:pic>
      <p:sp>
        <p:nvSpPr>
          <p:cNvPr id="17" name="Rectangle 10">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5040" y="235039"/>
            <a:ext cx="6858000" cy="6387921"/>
          </a:xfrm>
          <a:prstGeom prst="rect">
            <a:avLst/>
          </a:prstGeom>
          <a:gradFill>
            <a:gsLst>
              <a:gs pos="0">
                <a:srgbClr val="000000">
                  <a:alpha val="0"/>
                </a:srgbClr>
              </a:gs>
              <a:gs pos="100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9029978-0E64-4E3C-EDBB-77A87F72DA78}"/>
              </a:ext>
            </a:extLst>
          </p:cNvPr>
          <p:cNvSpPr>
            <a:spLocks noGrp="1"/>
          </p:cNvSpPr>
          <p:nvPr>
            <p:ph type="ctrTitle"/>
          </p:nvPr>
        </p:nvSpPr>
        <p:spPr>
          <a:xfrm>
            <a:off x="432039" y="198407"/>
            <a:ext cx="2975396" cy="449292"/>
          </a:xfrm>
        </p:spPr>
        <p:txBody>
          <a:bodyPr>
            <a:normAutofit/>
          </a:bodyPr>
          <a:lstStyle/>
          <a:p>
            <a:r>
              <a:rPr lang="it-IT" sz="2000" dirty="0"/>
              <a:t>PROGETTO S3/L5</a:t>
            </a:r>
          </a:p>
        </p:txBody>
      </p:sp>
      <p:sp>
        <p:nvSpPr>
          <p:cNvPr id="3" name="Sottotitolo 2">
            <a:extLst>
              <a:ext uri="{FF2B5EF4-FFF2-40B4-BE49-F238E27FC236}">
                <a16:creationId xmlns:a16="http://schemas.microsoft.com/office/drawing/2014/main" id="{67FC932C-2B95-91AF-284A-18174D963BFB}"/>
              </a:ext>
            </a:extLst>
          </p:cNvPr>
          <p:cNvSpPr>
            <a:spLocks noGrp="1"/>
          </p:cNvSpPr>
          <p:nvPr>
            <p:ph type="subTitle" idx="1"/>
          </p:nvPr>
        </p:nvSpPr>
        <p:spPr>
          <a:xfrm>
            <a:off x="3315419" y="295433"/>
            <a:ext cx="5865961" cy="504666"/>
          </a:xfrm>
        </p:spPr>
        <p:txBody>
          <a:bodyPr>
            <a:normAutofit/>
          </a:bodyPr>
          <a:lstStyle/>
          <a:p>
            <a:pPr algn="ctr"/>
            <a:r>
              <a:rPr lang="it-IT" b="1" u="sng" dirty="0"/>
              <a:t>Promozione e Politiche della sicurezza online</a:t>
            </a:r>
          </a:p>
        </p:txBody>
      </p:sp>
      <p:sp>
        <p:nvSpPr>
          <p:cNvPr id="4" name="AutoShape 2" descr="Phishing, cos'è e come proteggersi: la guida completa - Cyber Security 360">
            <a:extLst>
              <a:ext uri="{FF2B5EF4-FFF2-40B4-BE49-F238E27FC236}">
                <a16:creationId xmlns:a16="http://schemas.microsoft.com/office/drawing/2014/main" id="{744CC69E-92EB-61D0-2AE4-3D9F1875F7D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5" name="AutoShape 4" descr="Phishing, cos'è e come proteggersi: la guida completa - Cyber Security 360">
            <a:extLst>
              <a:ext uri="{FF2B5EF4-FFF2-40B4-BE49-F238E27FC236}">
                <a16:creationId xmlns:a16="http://schemas.microsoft.com/office/drawing/2014/main" id="{67A810FD-A537-8515-7810-DC5E4C3EA60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6" name="CasellaDiTesto 5">
            <a:extLst>
              <a:ext uri="{FF2B5EF4-FFF2-40B4-BE49-F238E27FC236}">
                <a16:creationId xmlns:a16="http://schemas.microsoft.com/office/drawing/2014/main" id="{0D433FA0-4002-4B4C-65F6-F1A9526A9BE8}"/>
              </a:ext>
            </a:extLst>
          </p:cNvPr>
          <p:cNvSpPr txBox="1"/>
          <p:nvPr/>
        </p:nvSpPr>
        <p:spPr>
          <a:xfrm>
            <a:off x="6095999" y="1214496"/>
            <a:ext cx="5393047" cy="2062103"/>
          </a:xfrm>
          <a:prstGeom prst="rect">
            <a:avLst/>
          </a:prstGeom>
          <a:solidFill>
            <a:schemeClr val="bg1">
              <a:lumMod val="75000"/>
            </a:schemeClr>
          </a:solidFill>
        </p:spPr>
        <p:txBody>
          <a:bodyPr wrap="square" rtlCol="0">
            <a:spAutoFit/>
          </a:bodyPr>
          <a:lstStyle/>
          <a:p>
            <a:r>
              <a:rPr lang="it-IT" sz="1600" dirty="0"/>
              <a:t>Un capitolo da non sottovalutare, nel percorso di formazione, è quello legato alla promozione della sicurezza online. Evitare di addentrarsi in siti poco affidabili, effettuare download di software non certificati, per esempio, può di molto diminuire il rischio di attacco informatico. Anche di più, però, non esporre dati sensibili al mondo di internet sicuramente ci metterà in una posizione di forza rispetto a un eventuale attaccante.</a:t>
            </a:r>
          </a:p>
        </p:txBody>
      </p:sp>
      <p:pic>
        <p:nvPicPr>
          <p:cNvPr id="12" name="Immagine 11">
            <a:extLst>
              <a:ext uri="{FF2B5EF4-FFF2-40B4-BE49-F238E27FC236}">
                <a16:creationId xmlns:a16="http://schemas.microsoft.com/office/drawing/2014/main" id="{3A125B08-E012-5587-9801-4E92CEAAE4EC}"/>
              </a:ext>
            </a:extLst>
          </p:cNvPr>
          <p:cNvPicPr>
            <a:picLocks noChangeAspect="1"/>
          </p:cNvPicPr>
          <p:nvPr/>
        </p:nvPicPr>
        <p:blipFill>
          <a:blip r:embed="rId3"/>
          <a:stretch>
            <a:fillRect/>
          </a:stretch>
        </p:blipFill>
        <p:spPr>
          <a:xfrm>
            <a:off x="636634" y="1095522"/>
            <a:ext cx="4822732" cy="2444308"/>
          </a:xfrm>
          <a:prstGeom prst="rect">
            <a:avLst/>
          </a:prstGeom>
        </p:spPr>
      </p:pic>
      <p:pic>
        <p:nvPicPr>
          <p:cNvPr id="22" name="Immagine 21" descr="Immagine che contiene testo, Carattere, Elementi grafici, schermata&#10;&#10;Descrizione generata automaticamente">
            <a:extLst>
              <a:ext uri="{FF2B5EF4-FFF2-40B4-BE49-F238E27FC236}">
                <a16:creationId xmlns:a16="http://schemas.microsoft.com/office/drawing/2014/main" id="{1D8A2F37-55EC-4161-B427-318BFC40C2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5891" y="3958886"/>
            <a:ext cx="3684414" cy="2899104"/>
          </a:xfrm>
          <a:prstGeom prst="rect">
            <a:avLst/>
          </a:prstGeom>
        </p:spPr>
      </p:pic>
      <p:sp>
        <p:nvSpPr>
          <p:cNvPr id="24" name="CasellaDiTesto 23">
            <a:extLst>
              <a:ext uri="{FF2B5EF4-FFF2-40B4-BE49-F238E27FC236}">
                <a16:creationId xmlns:a16="http://schemas.microsoft.com/office/drawing/2014/main" id="{869D2C9F-422C-7B9B-C08D-DB1F1D26B0DB}"/>
              </a:ext>
            </a:extLst>
          </p:cNvPr>
          <p:cNvSpPr txBox="1"/>
          <p:nvPr/>
        </p:nvSpPr>
        <p:spPr>
          <a:xfrm>
            <a:off x="851637" y="4074270"/>
            <a:ext cx="4927563" cy="2585323"/>
          </a:xfrm>
          <a:prstGeom prst="rect">
            <a:avLst/>
          </a:prstGeom>
          <a:solidFill>
            <a:schemeClr val="bg1">
              <a:lumMod val="75000"/>
            </a:schemeClr>
          </a:solidFill>
        </p:spPr>
        <p:txBody>
          <a:bodyPr wrap="square" rtlCol="0">
            <a:spAutoFit/>
          </a:bodyPr>
          <a:lstStyle/>
          <a:p>
            <a:r>
              <a:rPr lang="it-IT" sz="1800" dirty="0"/>
              <a:t>Cambiare password ai propri account ogni tot di tempo, per esempio, è un ottimo modo per ridurre i rischi di un possibile furto di dati di autenticazione. In più creare una password solida, con l’inserimento di caratteri speciali, numeri e lettere in alternanza fra minuscolo e maiuscolo, aumenterà il livello di sicurezza della stessa.</a:t>
            </a:r>
          </a:p>
          <a:p>
            <a:endParaRPr lang="it-IT" dirty="0"/>
          </a:p>
        </p:txBody>
      </p:sp>
    </p:spTree>
    <p:extLst>
      <p:ext uri="{BB962C8B-B14F-4D97-AF65-F5344CB8AC3E}">
        <p14:creationId xmlns:p14="http://schemas.microsoft.com/office/powerpoint/2010/main" val="2315808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78C5A24-0D67-4D91-A8AB-79267D9CC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descr="Struttura bianca">
            <a:extLst>
              <a:ext uri="{FF2B5EF4-FFF2-40B4-BE49-F238E27FC236}">
                <a16:creationId xmlns:a16="http://schemas.microsoft.com/office/drawing/2014/main" id="{81000C4A-2623-1D17-8AF9-536B83B873F6}"/>
              </a:ext>
            </a:extLst>
          </p:cNvPr>
          <p:cNvPicPr>
            <a:picLocks noChangeAspect="1"/>
          </p:cNvPicPr>
          <p:nvPr/>
        </p:nvPicPr>
        <p:blipFill rotWithShape="1">
          <a:blip r:embed="rId2"/>
          <a:srcRect b="24243"/>
          <a:stretch/>
        </p:blipFill>
        <p:spPr>
          <a:xfrm>
            <a:off x="0" y="10"/>
            <a:ext cx="12192000" cy="6857990"/>
          </a:xfrm>
          <a:prstGeom prst="rect">
            <a:avLst/>
          </a:prstGeom>
        </p:spPr>
      </p:pic>
      <p:sp>
        <p:nvSpPr>
          <p:cNvPr id="17" name="Rectangle 10">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5040" y="235039"/>
            <a:ext cx="6858000" cy="6387921"/>
          </a:xfrm>
          <a:prstGeom prst="rect">
            <a:avLst/>
          </a:prstGeom>
          <a:gradFill>
            <a:gsLst>
              <a:gs pos="0">
                <a:srgbClr val="000000">
                  <a:alpha val="0"/>
                </a:srgbClr>
              </a:gs>
              <a:gs pos="100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9029978-0E64-4E3C-EDBB-77A87F72DA78}"/>
              </a:ext>
            </a:extLst>
          </p:cNvPr>
          <p:cNvSpPr>
            <a:spLocks noGrp="1"/>
          </p:cNvSpPr>
          <p:nvPr>
            <p:ph type="ctrTitle"/>
          </p:nvPr>
        </p:nvSpPr>
        <p:spPr>
          <a:xfrm>
            <a:off x="432039" y="198407"/>
            <a:ext cx="2975396" cy="449292"/>
          </a:xfrm>
        </p:spPr>
        <p:txBody>
          <a:bodyPr>
            <a:normAutofit/>
          </a:bodyPr>
          <a:lstStyle/>
          <a:p>
            <a:r>
              <a:rPr lang="it-IT" sz="2000" dirty="0"/>
              <a:t>PROGETTO S3/L5</a:t>
            </a:r>
          </a:p>
        </p:txBody>
      </p:sp>
      <p:sp>
        <p:nvSpPr>
          <p:cNvPr id="3" name="Sottotitolo 2">
            <a:extLst>
              <a:ext uri="{FF2B5EF4-FFF2-40B4-BE49-F238E27FC236}">
                <a16:creationId xmlns:a16="http://schemas.microsoft.com/office/drawing/2014/main" id="{67FC932C-2B95-91AF-284A-18174D963BFB}"/>
              </a:ext>
            </a:extLst>
          </p:cNvPr>
          <p:cNvSpPr>
            <a:spLocks noGrp="1"/>
          </p:cNvSpPr>
          <p:nvPr>
            <p:ph type="subTitle" idx="1"/>
          </p:nvPr>
        </p:nvSpPr>
        <p:spPr>
          <a:xfrm>
            <a:off x="958250" y="1433588"/>
            <a:ext cx="8047726" cy="4149306"/>
          </a:xfrm>
          <a:solidFill>
            <a:schemeClr val="bg1">
              <a:lumMod val="75000"/>
            </a:schemeClr>
          </a:solidFill>
        </p:spPr>
        <p:txBody>
          <a:bodyPr>
            <a:normAutofit/>
          </a:bodyPr>
          <a:lstStyle/>
          <a:p>
            <a:r>
              <a:rPr lang="it-IT" dirty="0"/>
              <a:t>Per rendere il più efficace possibile la formazione dei dipendenti e metterli in guardia da possibili attacchi di Phishing, il programma di formazione è stato suddiviso in 4 fasi:</a:t>
            </a:r>
          </a:p>
          <a:p>
            <a:pPr marL="285750" indent="-285750">
              <a:buFont typeface="Arial" panose="020B0604020202020204" pitchFamily="34" charset="0"/>
              <a:buChar char="•"/>
            </a:pPr>
            <a:r>
              <a:rPr lang="it-IT" b="1" i="1" u="sng" dirty="0"/>
              <a:t>Fase 0 </a:t>
            </a:r>
            <a:r>
              <a:rPr lang="it-IT" dirty="0"/>
              <a:t>= raccolta di informazioni sui dipendenti, come numero specifico ed età per esempio, e sull’azienda</a:t>
            </a:r>
          </a:p>
          <a:p>
            <a:pPr marL="285750" indent="-285750">
              <a:buFont typeface="Arial" panose="020B0604020202020204" pitchFamily="34" charset="0"/>
              <a:buChar char="•"/>
            </a:pPr>
            <a:r>
              <a:rPr lang="it-IT" b="1" i="1" u="sng" dirty="0"/>
              <a:t>Fase 1 </a:t>
            </a:r>
            <a:r>
              <a:rPr lang="it-IT" dirty="0"/>
              <a:t>= in accordo col direttore, invieremo email di phishing protette a tutti i dipendenti dell’azienda per monitorare e valutare il loro comportamento</a:t>
            </a:r>
          </a:p>
          <a:p>
            <a:pPr marL="285750" indent="-285750">
              <a:buFont typeface="Arial" panose="020B0604020202020204" pitchFamily="34" charset="0"/>
              <a:buChar char="•"/>
            </a:pPr>
            <a:r>
              <a:rPr lang="it-IT" b="1" i="1" u="sng" dirty="0"/>
              <a:t>Fase 2 </a:t>
            </a:r>
            <a:r>
              <a:rPr lang="it-IT" dirty="0"/>
              <a:t>= si passa così alla formazione, con lezione frontale di 2 ore al giorno</a:t>
            </a:r>
          </a:p>
          <a:p>
            <a:pPr marL="285750" indent="-285750">
              <a:buFont typeface="Arial" panose="020B0604020202020204" pitchFamily="34" charset="0"/>
              <a:buChar char="•"/>
            </a:pPr>
            <a:r>
              <a:rPr lang="it-IT" b="1" i="1" u="sng" dirty="0"/>
              <a:t>Fase 3 </a:t>
            </a:r>
            <a:r>
              <a:rPr lang="it-IT" dirty="0"/>
              <a:t>= verifica dei comportamenti dei dipendenti con le email di phishing a distanza di tempo</a:t>
            </a:r>
          </a:p>
        </p:txBody>
      </p:sp>
      <p:sp>
        <p:nvSpPr>
          <p:cNvPr id="4" name="CasellaDiTesto 3">
            <a:extLst>
              <a:ext uri="{FF2B5EF4-FFF2-40B4-BE49-F238E27FC236}">
                <a16:creationId xmlns:a16="http://schemas.microsoft.com/office/drawing/2014/main" id="{B314E3F5-26C1-36D2-B31B-0F3AB4766813}"/>
              </a:ext>
            </a:extLst>
          </p:cNvPr>
          <p:cNvSpPr txBox="1"/>
          <p:nvPr/>
        </p:nvSpPr>
        <p:spPr>
          <a:xfrm>
            <a:off x="4210049" y="356094"/>
            <a:ext cx="3234906" cy="369332"/>
          </a:xfrm>
          <a:prstGeom prst="rect">
            <a:avLst/>
          </a:prstGeom>
          <a:noFill/>
        </p:spPr>
        <p:txBody>
          <a:bodyPr wrap="square" rtlCol="0">
            <a:spAutoFit/>
          </a:bodyPr>
          <a:lstStyle/>
          <a:p>
            <a:r>
              <a:rPr lang="it-IT" b="1" i="1" u="sng" dirty="0"/>
              <a:t>Progetto Formazione – 4 Fasi</a:t>
            </a:r>
          </a:p>
        </p:txBody>
      </p:sp>
      <p:pic>
        <p:nvPicPr>
          <p:cNvPr id="10" name="Immagine 9" descr="Immagine che contiene nero, oscurità&#10;&#10;Descrizione generata automaticamente">
            <a:extLst>
              <a:ext uri="{FF2B5EF4-FFF2-40B4-BE49-F238E27FC236}">
                <a16:creationId xmlns:a16="http://schemas.microsoft.com/office/drawing/2014/main" id="{B5C042CC-4602-6C1F-9B8D-4654DEE188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9158" y="1507710"/>
            <a:ext cx="2063626" cy="2063626"/>
          </a:xfrm>
          <a:prstGeom prst="rect">
            <a:avLst/>
          </a:prstGeom>
        </p:spPr>
      </p:pic>
      <p:pic>
        <p:nvPicPr>
          <p:cNvPr id="12" name="Immagine 11" descr="Immagine che contiene nero, oscurità&#10;&#10;Descrizione generata automaticamente">
            <a:extLst>
              <a:ext uri="{FF2B5EF4-FFF2-40B4-BE49-F238E27FC236}">
                <a16:creationId xmlns:a16="http://schemas.microsoft.com/office/drawing/2014/main" id="{AF0342F3-A0F8-609E-36B4-87538B9876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06464" y="3508241"/>
            <a:ext cx="2585048" cy="2585048"/>
          </a:xfrm>
          <a:prstGeom prst="rect">
            <a:avLst/>
          </a:prstGeom>
        </p:spPr>
      </p:pic>
    </p:spTree>
    <p:extLst>
      <p:ext uri="{BB962C8B-B14F-4D97-AF65-F5344CB8AC3E}">
        <p14:creationId xmlns:p14="http://schemas.microsoft.com/office/powerpoint/2010/main" val="1499606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78C5A24-0D67-4D91-A8AB-79267D9CC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descr="Struttura bianca">
            <a:extLst>
              <a:ext uri="{FF2B5EF4-FFF2-40B4-BE49-F238E27FC236}">
                <a16:creationId xmlns:a16="http://schemas.microsoft.com/office/drawing/2014/main" id="{81000C4A-2623-1D17-8AF9-536B83B873F6}"/>
              </a:ext>
            </a:extLst>
          </p:cNvPr>
          <p:cNvPicPr>
            <a:picLocks noChangeAspect="1"/>
          </p:cNvPicPr>
          <p:nvPr/>
        </p:nvPicPr>
        <p:blipFill rotWithShape="1">
          <a:blip r:embed="rId2"/>
          <a:srcRect b="24243"/>
          <a:stretch/>
        </p:blipFill>
        <p:spPr>
          <a:xfrm>
            <a:off x="-2" y="10"/>
            <a:ext cx="12192000" cy="6857990"/>
          </a:xfrm>
          <a:prstGeom prst="rect">
            <a:avLst/>
          </a:prstGeom>
        </p:spPr>
      </p:pic>
      <p:sp>
        <p:nvSpPr>
          <p:cNvPr id="17" name="Rectangle 10">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5040" y="235039"/>
            <a:ext cx="6858000" cy="6387921"/>
          </a:xfrm>
          <a:prstGeom prst="rect">
            <a:avLst/>
          </a:prstGeom>
          <a:gradFill>
            <a:gsLst>
              <a:gs pos="0">
                <a:srgbClr val="000000">
                  <a:alpha val="0"/>
                </a:srgbClr>
              </a:gs>
              <a:gs pos="100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9029978-0E64-4E3C-EDBB-77A87F72DA78}"/>
              </a:ext>
            </a:extLst>
          </p:cNvPr>
          <p:cNvSpPr>
            <a:spLocks noGrp="1"/>
          </p:cNvSpPr>
          <p:nvPr>
            <p:ph type="ctrTitle"/>
          </p:nvPr>
        </p:nvSpPr>
        <p:spPr>
          <a:xfrm>
            <a:off x="432039" y="198407"/>
            <a:ext cx="2975396" cy="449292"/>
          </a:xfrm>
        </p:spPr>
        <p:txBody>
          <a:bodyPr>
            <a:normAutofit/>
          </a:bodyPr>
          <a:lstStyle/>
          <a:p>
            <a:r>
              <a:rPr lang="it-IT" sz="2000" dirty="0"/>
              <a:t>PROGETTO S3/L5</a:t>
            </a:r>
          </a:p>
        </p:txBody>
      </p:sp>
      <p:sp>
        <p:nvSpPr>
          <p:cNvPr id="3" name="Sottotitolo 2">
            <a:extLst>
              <a:ext uri="{FF2B5EF4-FFF2-40B4-BE49-F238E27FC236}">
                <a16:creationId xmlns:a16="http://schemas.microsoft.com/office/drawing/2014/main" id="{67FC932C-2B95-91AF-284A-18174D963BFB}"/>
              </a:ext>
            </a:extLst>
          </p:cNvPr>
          <p:cNvSpPr>
            <a:spLocks noGrp="1"/>
          </p:cNvSpPr>
          <p:nvPr>
            <p:ph type="subTitle" idx="1"/>
          </p:nvPr>
        </p:nvSpPr>
        <p:spPr>
          <a:xfrm>
            <a:off x="1320560" y="1286939"/>
            <a:ext cx="8047726" cy="4561770"/>
          </a:xfrm>
          <a:solidFill>
            <a:schemeClr val="bg1">
              <a:lumMod val="75000"/>
            </a:schemeClr>
          </a:solidFill>
        </p:spPr>
        <p:txBody>
          <a:bodyPr>
            <a:noAutofit/>
          </a:bodyPr>
          <a:lstStyle/>
          <a:p>
            <a:r>
              <a:rPr lang="it-IT" dirty="0"/>
              <a:t>Terminato il corso, prenderemo nuovi accordi col direttore dell’azienda per verificare che i suoi dipendenti abbiano recepito correttamente l’obiettivo della formazione appena conclusa.</a:t>
            </a:r>
          </a:p>
          <a:p>
            <a:endParaRPr lang="it-IT" dirty="0"/>
          </a:p>
          <a:p>
            <a:r>
              <a:rPr lang="it-IT" dirty="0"/>
              <a:t>A distanza di qualche tempo, </a:t>
            </a:r>
            <a:r>
              <a:rPr lang="it-IT" b="1" u="sng" dirty="0"/>
              <a:t>almeno 2 settimane dal termine del corso</a:t>
            </a:r>
            <a:r>
              <a:rPr lang="it-IT" dirty="0"/>
              <a:t>, provvederemo a inviare una </a:t>
            </a:r>
            <a:r>
              <a:rPr lang="it-IT" b="1" u="sng" dirty="0"/>
              <a:t>nuova campagna di email phishing </a:t>
            </a:r>
            <a:r>
              <a:rPr lang="it-IT" dirty="0"/>
              <a:t>per verificare che i dipendenti abbiano cambiato atteggiamento nei confronti di questo tipo di email.</a:t>
            </a:r>
          </a:p>
          <a:p>
            <a:endParaRPr lang="it-IT" dirty="0"/>
          </a:p>
          <a:p>
            <a:r>
              <a:rPr lang="it-IT" dirty="0"/>
              <a:t>Ipotizzeremo, in questo caso, </a:t>
            </a:r>
            <a:r>
              <a:rPr lang="it-IT" b="1" u="sng" dirty="0"/>
              <a:t>un drastico calo di apertura e interazione </a:t>
            </a:r>
            <a:r>
              <a:rPr lang="it-IT" dirty="0"/>
              <a:t>con le email di phishing, </a:t>
            </a:r>
            <a:r>
              <a:rPr lang="it-IT" b="1" u="sng" dirty="0"/>
              <a:t>passando dal 50% </a:t>
            </a:r>
            <a:r>
              <a:rPr lang="it-IT" dirty="0"/>
              <a:t>registrato </a:t>
            </a:r>
            <a:r>
              <a:rPr lang="it-IT" dirty="0" err="1"/>
              <a:t>pre</a:t>
            </a:r>
            <a:r>
              <a:rPr lang="it-IT" dirty="0"/>
              <a:t> corso, </a:t>
            </a:r>
            <a:r>
              <a:rPr lang="it-IT" b="1" u="sng" dirty="0"/>
              <a:t>a poco meno del 10% </a:t>
            </a:r>
            <a:r>
              <a:rPr lang="it-IT" dirty="0"/>
              <a:t>post corso. Un margine di errore va concesso sempre, soprattutto a chi lavora sottopressione in ambienti come quello della cybersecurity.</a:t>
            </a:r>
          </a:p>
        </p:txBody>
      </p:sp>
      <p:sp>
        <p:nvSpPr>
          <p:cNvPr id="4" name="CasellaDiTesto 3">
            <a:extLst>
              <a:ext uri="{FF2B5EF4-FFF2-40B4-BE49-F238E27FC236}">
                <a16:creationId xmlns:a16="http://schemas.microsoft.com/office/drawing/2014/main" id="{B314E3F5-26C1-36D2-B31B-0F3AB4766813}"/>
              </a:ext>
            </a:extLst>
          </p:cNvPr>
          <p:cNvSpPr txBox="1"/>
          <p:nvPr/>
        </p:nvSpPr>
        <p:spPr>
          <a:xfrm>
            <a:off x="5203343" y="413321"/>
            <a:ext cx="1785310" cy="369332"/>
          </a:xfrm>
          <a:prstGeom prst="rect">
            <a:avLst/>
          </a:prstGeom>
          <a:noFill/>
        </p:spPr>
        <p:txBody>
          <a:bodyPr wrap="square" rtlCol="0">
            <a:spAutoFit/>
          </a:bodyPr>
          <a:lstStyle/>
          <a:p>
            <a:r>
              <a:rPr lang="it-IT" b="1" i="1" u="sng" dirty="0"/>
              <a:t>Fase 2: Verifica</a:t>
            </a:r>
          </a:p>
        </p:txBody>
      </p:sp>
      <p:pic>
        <p:nvPicPr>
          <p:cNvPr id="6" name="Immagine 5" descr="Immagine che contiene nero, oscurità&#10;&#10;Descrizione generata automaticamente">
            <a:extLst>
              <a:ext uri="{FF2B5EF4-FFF2-40B4-BE49-F238E27FC236}">
                <a16:creationId xmlns:a16="http://schemas.microsoft.com/office/drawing/2014/main" id="{E06F7A35-C44D-0BD7-B37F-2A80E0F840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5446" y="2183921"/>
            <a:ext cx="2009391" cy="2009391"/>
          </a:xfrm>
          <a:prstGeom prst="rect">
            <a:avLst/>
          </a:prstGeom>
        </p:spPr>
      </p:pic>
    </p:spTree>
    <p:extLst>
      <p:ext uri="{BB962C8B-B14F-4D97-AF65-F5344CB8AC3E}">
        <p14:creationId xmlns:p14="http://schemas.microsoft.com/office/powerpoint/2010/main" val="2025336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78C5A24-0D67-4D91-A8AB-79267D9CC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descr="Struttura bianca">
            <a:extLst>
              <a:ext uri="{FF2B5EF4-FFF2-40B4-BE49-F238E27FC236}">
                <a16:creationId xmlns:a16="http://schemas.microsoft.com/office/drawing/2014/main" id="{81000C4A-2623-1D17-8AF9-536B83B873F6}"/>
              </a:ext>
            </a:extLst>
          </p:cNvPr>
          <p:cNvPicPr>
            <a:picLocks noChangeAspect="1"/>
          </p:cNvPicPr>
          <p:nvPr/>
        </p:nvPicPr>
        <p:blipFill rotWithShape="1">
          <a:blip r:embed="rId2"/>
          <a:srcRect b="24243"/>
          <a:stretch/>
        </p:blipFill>
        <p:spPr>
          <a:xfrm>
            <a:off x="-1" y="10"/>
            <a:ext cx="12192000" cy="6857990"/>
          </a:xfrm>
          <a:prstGeom prst="rect">
            <a:avLst/>
          </a:prstGeom>
        </p:spPr>
      </p:pic>
      <p:sp>
        <p:nvSpPr>
          <p:cNvPr id="17" name="Rectangle 10">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5040" y="235039"/>
            <a:ext cx="6858000" cy="6387921"/>
          </a:xfrm>
          <a:prstGeom prst="rect">
            <a:avLst/>
          </a:prstGeom>
          <a:gradFill>
            <a:gsLst>
              <a:gs pos="0">
                <a:srgbClr val="000000">
                  <a:alpha val="0"/>
                </a:srgbClr>
              </a:gs>
              <a:gs pos="100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9029978-0E64-4E3C-EDBB-77A87F72DA78}"/>
              </a:ext>
            </a:extLst>
          </p:cNvPr>
          <p:cNvSpPr>
            <a:spLocks noGrp="1"/>
          </p:cNvSpPr>
          <p:nvPr>
            <p:ph type="ctrTitle"/>
          </p:nvPr>
        </p:nvSpPr>
        <p:spPr>
          <a:xfrm>
            <a:off x="432039" y="198407"/>
            <a:ext cx="2975396" cy="449292"/>
          </a:xfrm>
        </p:spPr>
        <p:txBody>
          <a:bodyPr>
            <a:normAutofit/>
          </a:bodyPr>
          <a:lstStyle/>
          <a:p>
            <a:r>
              <a:rPr lang="it-IT" sz="2000" dirty="0"/>
              <a:t>PROGETTO S3/L5</a:t>
            </a:r>
          </a:p>
        </p:txBody>
      </p:sp>
      <p:sp>
        <p:nvSpPr>
          <p:cNvPr id="3" name="Sottotitolo 2">
            <a:extLst>
              <a:ext uri="{FF2B5EF4-FFF2-40B4-BE49-F238E27FC236}">
                <a16:creationId xmlns:a16="http://schemas.microsoft.com/office/drawing/2014/main" id="{67FC932C-2B95-91AF-284A-18174D963BFB}"/>
              </a:ext>
            </a:extLst>
          </p:cNvPr>
          <p:cNvSpPr>
            <a:spLocks noGrp="1"/>
          </p:cNvSpPr>
          <p:nvPr>
            <p:ph type="subTitle" idx="1"/>
          </p:nvPr>
        </p:nvSpPr>
        <p:spPr>
          <a:xfrm>
            <a:off x="492425" y="1750539"/>
            <a:ext cx="6322443" cy="4149306"/>
          </a:xfrm>
          <a:solidFill>
            <a:schemeClr val="bg1">
              <a:lumMod val="75000"/>
            </a:schemeClr>
          </a:solidFill>
        </p:spPr>
        <p:txBody>
          <a:bodyPr>
            <a:normAutofit/>
          </a:bodyPr>
          <a:lstStyle/>
          <a:p>
            <a:r>
              <a:rPr lang="it-IT" dirty="0" err="1"/>
              <a:t>Epicodesecurity</a:t>
            </a:r>
            <a:r>
              <a:rPr lang="it-IT" dirty="0"/>
              <a:t> è un’azienda che opera nel settore della cybersecurity, con sede principale in Italia.</a:t>
            </a:r>
          </a:p>
          <a:p>
            <a:r>
              <a:rPr lang="it-IT" dirty="0"/>
              <a:t>Dispone di circa 50 dipendenti fra ufficio marketing, risorse umane e ufficio operativo. L’età degli stessi è abbastanza variabile, toccando però dei picchi su un’età medio-avanzata.</a:t>
            </a:r>
          </a:p>
          <a:p>
            <a:r>
              <a:rPr lang="it-IT" dirty="0"/>
              <a:t>Si ipotizzerà, quindi, che, al termine della Fase 1, otterremo una percentuale di interazione con l’email di phishing pari al 50% dei dipendenti, quindi circa 25.</a:t>
            </a:r>
          </a:p>
          <a:p>
            <a:r>
              <a:rPr lang="it-IT" dirty="0"/>
              <a:t>Da un punto di vista di formazione, quindi, bisognerà intervenire tempestivamente per migliorare questo tipo di comportamento che, alla lunga, potrebbe danneggiare non poco l’azienda.</a:t>
            </a:r>
          </a:p>
        </p:txBody>
      </p:sp>
      <p:sp>
        <p:nvSpPr>
          <p:cNvPr id="4" name="CasellaDiTesto 3">
            <a:extLst>
              <a:ext uri="{FF2B5EF4-FFF2-40B4-BE49-F238E27FC236}">
                <a16:creationId xmlns:a16="http://schemas.microsoft.com/office/drawing/2014/main" id="{B314E3F5-26C1-36D2-B31B-0F3AB4766813}"/>
              </a:ext>
            </a:extLst>
          </p:cNvPr>
          <p:cNvSpPr txBox="1"/>
          <p:nvPr/>
        </p:nvSpPr>
        <p:spPr>
          <a:xfrm>
            <a:off x="4299549" y="423053"/>
            <a:ext cx="3234906" cy="369332"/>
          </a:xfrm>
          <a:prstGeom prst="rect">
            <a:avLst/>
          </a:prstGeom>
          <a:noFill/>
        </p:spPr>
        <p:txBody>
          <a:bodyPr wrap="square" rtlCol="0">
            <a:spAutoFit/>
          </a:bodyPr>
          <a:lstStyle/>
          <a:p>
            <a:r>
              <a:rPr lang="it-IT" b="1" i="1" u="sng" dirty="0"/>
              <a:t>L’azienda e i dipendenti</a:t>
            </a:r>
          </a:p>
        </p:txBody>
      </p:sp>
      <p:pic>
        <p:nvPicPr>
          <p:cNvPr id="6" name="Immagine 5" descr="Immagine che contiene Elementi grafici, Carattere, schermata, grafica&#10;&#10;Descrizione generata automaticamente">
            <a:extLst>
              <a:ext uri="{FF2B5EF4-FFF2-40B4-BE49-F238E27FC236}">
                <a16:creationId xmlns:a16="http://schemas.microsoft.com/office/drawing/2014/main" id="{566636B1-B0E6-2CFE-F425-7F7C27E83E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6984" y="186628"/>
            <a:ext cx="3676650" cy="2228850"/>
          </a:xfrm>
          <a:prstGeom prst="rect">
            <a:avLst/>
          </a:prstGeom>
        </p:spPr>
      </p:pic>
      <p:sp>
        <p:nvSpPr>
          <p:cNvPr id="7" name="CasellaDiTesto 6">
            <a:extLst>
              <a:ext uri="{FF2B5EF4-FFF2-40B4-BE49-F238E27FC236}">
                <a16:creationId xmlns:a16="http://schemas.microsoft.com/office/drawing/2014/main" id="{E66E986E-C57F-F41A-0576-5CB44636084A}"/>
              </a:ext>
            </a:extLst>
          </p:cNvPr>
          <p:cNvSpPr txBox="1"/>
          <p:nvPr/>
        </p:nvSpPr>
        <p:spPr>
          <a:xfrm>
            <a:off x="8626415" y="1544129"/>
            <a:ext cx="2260120" cy="276999"/>
          </a:xfrm>
          <a:prstGeom prst="rect">
            <a:avLst/>
          </a:prstGeom>
          <a:noFill/>
        </p:spPr>
        <p:txBody>
          <a:bodyPr wrap="square" rtlCol="0">
            <a:spAutoFit/>
          </a:bodyPr>
          <a:lstStyle/>
          <a:p>
            <a:pPr algn="ctr"/>
            <a:r>
              <a:rPr lang="it-IT" sz="1200" b="1" dirty="0">
                <a:latin typeface="+mj-lt"/>
              </a:rPr>
              <a:t>SECURITY</a:t>
            </a:r>
            <a:endParaRPr lang="it-IT" b="1" dirty="0">
              <a:latin typeface="+mj-lt"/>
            </a:endParaRPr>
          </a:p>
        </p:txBody>
      </p:sp>
      <p:pic>
        <p:nvPicPr>
          <p:cNvPr id="9" name="Immagine 8" descr="Immagine che contiene cerchio, schermata, Blu elettrico, Policromia&#10;&#10;Descrizione generata automaticamente">
            <a:extLst>
              <a:ext uri="{FF2B5EF4-FFF2-40B4-BE49-F238E27FC236}">
                <a16:creationId xmlns:a16="http://schemas.microsoft.com/office/drawing/2014/main" id="{38C6D7D4-F5A8-320E-6906-4D7681E684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03993" y="2110194"/>
            <a:ext cx="1709802" cy="1534547"/>
          </a:xfrm>
          <a:prstGeom prst="rect">
            <a:avLst/>
          </a:prstGeom>
        </p:spPr>
      </p:pic>
      <p:pic>
        <p:nvPicPr>
          <p:cNvPr id="11" name="Immagine 10" descr="Immagine che contiene cartone animato, clipart&#10;&#10;Descrizione generata automaticamente">
            <a:extLst>
              <a:ext uri="{FF2B5EF4-FFF2-40B4-BE49-F238E27FC236}">
                <a16:creationId xmlns:a16="http://schemas.microsoft.com/office/drawing/2014/main" id="{023BC420-E698-CBD3-5B94-F8ED7E7BF4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16912" y="3892050"/>
            <a:ext cx="1100946" cy="1100946"/>
          </a:xfrm>
          <a:prstGeom prst="rect">
            <a:avLst/>
          </a:prstGeom>
        </p:spPr>
      </p:pic>
      <p:pic>
        <p:nvPicPr>
          <p:cNvPr id="13" name="Immagine 12" descr="Immagine che contiene nero, oscurità&#10;&#10;Descrizione generata automaticamente">
            <a:extLst>
              <a:ext uri="{FF2B5EF4-FFF2-40B4-BE49-F238E27FC236}">
                <a16:creationId xmlns:a16="http://schemas.microsoft.com/office/drawing/2014/main" id="{85757A88-C70F-9721-6F7D-BE7170414B4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97961" y="3772979"/>
            <a:ext cx="1212066" cy="1212066"/>
          </a:xfrm>
          <a:prstGeom prst="rect">
            <a:avLst/>
          </a:prstGeom>
        </p:spPr>
      </p:pic>
      <p:sp>
        <p:nvSpPr>
          <p:cNvPr id="14" name="CasellaDiTesto 13">
            <a:extLst>
              <a:ext uri="{FF2B5EF4-FFF2-40B4-BE49-F238E27FC236}">
                <a16:creationId xmlns:a16="http://schemas.microsoft.com/office/drawing/2014/main" id="{8E7254C1-CA2F-DA0B-8C28-FF98C394C5B0}"/>
              </a:ext>
            </a:extLst>
          </p:cNvPr>
          <p:cNvSpPr txBox="1"/>
          <p:nvPr/>
        </p:nvSpPr>
        <p:spPr>
          <a:xfrm>
            <a:off x="8788333" y="5002743"/>
            <a:ext cx="431321" cy="369332"/>
          </a:xfrm>
          <a:prstGeom prst="rect">
            <a:avLst/>
          </a:prstGeom>
          <a:noFill/>
        </p:spPr>
        <p:txBody>
          <a:bodyPr wrap="square" rtlCol="0">
            <a:spAutoFit/>
          </a:bodyPr>
          <a:lstStyle/>
          <a:p>
            <a:r>
              <a:rPr lang="it-IT" b="1" dirty="0">
                <a:latin typeface="+mj-lt"/>
              </a:rPr>
              <a:t>50</a:t>
            </a:r>
          </a:p>
        </p:txBody>
      </p:sp>
      <p:pic>
        <p:nvPicPr>
          <p:cNvPr id="19" name="Immagine 18" descr="Immagine che contiene Elementi grafici, simbolo, design&#10;&#10;Descrizione generata automaticamente">
            <a:extLst>
              <a:ext uri="{FF2B5EF4-FFF2-40B4-BE49-F238E27FC236}">
                <a16:creationId xmlns:a16="http://schemas.microsoft.com/office/drawing/2014/main" id="{BD8508B8-9843-13BD-F54F-61647F7CB01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16912" y="5372075"/>
            <a:ext cx="1212066" cy="1212066"/>
          </a:xfrm>
          <a:prstGeom prst="rect">
            <a:avLst/>
          </a:prstGeom>
        </p:spPr>
      </p:pic>
      <p:sp>
        <p:nvSpPr>
          <p:cNvPr id="20" name="Freccia a destra 19">
            <a:extLst>
              <a:ext uri="{FF2B5EF4-FFF2-40B4-BE49-F238E27FC236}">
                <a16:creationId xmlns:a16="http://schemas.microsoft.com/office/drawing/2014/main" id="{FB9DA221-B86E-FC33-657B-423447E42FCF}"/>
              </a:ext>
            </a:extLst>
          </p:cNvPr>
          <p:cNvSpPr/>
          <p:nvPr/>
        </p:nvSpPr>
        <p:spPr>
          <a:xfrm>
            <a:off x="9342408" y="6072996"/>
            <a:ext cx="733245" cy="1466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CasellaDiTesto 20">
            <a:extLst>
              <a:ext uri="{FF2B5EF4-FFF2-40B4-BE49-F238E27FC236}">
                <a16:creationId xmlns:a16="http://schemas.microsoft.com/office/drawing/2014/main" id="{EBF1944A-C469-390E-206E-CD7D33CC958A}"/>
              </a:ext>
            </a:extLst>
          </p:cNvPr>
          <p:cNvSpPr txBox="1"/>
          <p:nvPr/>
        </p:nvSpPr>
        <p:spPr>
          <a:xfrm>
            <a:off x="8503035" y="5930371"/>
            <a:ext cx="612476" cy="369332"/>
          </a:xfrm>
          <a:prstGeom prst="rect">
            <a:avLst/>
          </a:prstGeom>
          <a:noFill/>
        </p:spPr>
        <p:txBody>
          <a:bodyPr wrap="square" rtlCol="0">
            <a:spAutoFit/>
          </a:bodyPr>
          <a:lstStyle/>
          <a:p>
            <a:r>
              <a:rPr lang="it-IT" b="1" dirty="0">
                <a:latin typeface="+mj-lt"/>
              </a:rPr>
              <a:t>50%</a:t>
            </a:r>
          </a:p>
        </p:txBody>
      </p:sp>
    </p:spTree>
    <p:extLst>
      <p:ext uri="{BB962C8B-B14F-4D97-AF65-F5344CB8AC3E}">
        <p14:creationId xmlns:p14="http://schemas.microsoft.com/office/powerpoint/2010/main" val="3350647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78C5A24-0D67-4D91-A8AB-79267D9CC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descr="Struttura bianca">
            <a:extLst>
              <a:ext uri="{FF2B5EF4-FFF2-40B4-BE49-F238E27FC236}">
                <a16:creationId xmlns:a16="http://schemas.microsoft.com/office/drawing/2014/main" id="{81000C4A-2623-1D17-8AF9-536B83B873F6}"/>
              </a:ext>
            </a:extLst>
          </p:cNvPr>
          <p:cNvPicPr>
            <a:picLocks noChangeAspect="1"/>
          </p:cNvPicPr>
          <p:nvPr/>
        </p:nvPicPr>
        <p:blipFill rotWithShape="1">
          <a:blip r:embed="rId2"/>
          <a:srcRect b="24243"/>
          <a:stretch/>
        </p:blipFill>
        <p:spPr>
          <a:xfrm>
            <a:off x="0" y="10"/>
            <a:ext cx="12192000" cy="6857990"/>
          </a:xfrm>
          <a:prstGeom prst="rect">
            <a:avLst/>
          </a:prstGeom>
        </p:spPr>
      </p:pic>
      <p:sp>
        <p:nvSpPr>
          <p:cNvPr id="17" name="Rectangle 10">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5040" y="235039"/>
            <a:ext cx="6858000" cy="6387921"/>
          </a:xfrm>
          <a:prstGeom prst="rect">
            <a:avLst/>
          </a:prstGeom>
          <a:gradFill>
            <a:gsLst>
              <a:gs pos="0">
                <a:srgbClr val="000000">
                  <a:alpha val="0"/>
                </a:srgbClr>
              </a:gs>
              <a:gs pos="100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9029978-0E64-4E3C-EDBB-77A87F72DA78}"/>
              </a:ext>
            </a:extLst>
          </p:cNvPr>
          <p:cNvSpPr>
            <a:spLocks noGrp="1"/>
          </p:cNvSpPr>
          <p:nvPr>
            <p:ph type="ctrTitle"/>
          </p:nvPr>
        </p:nvSpPr>
        <p:spPr>
          <a:xfrm>
            <a:off x="432039" y="198407"/>
            <a:ext cx="2975396" cy="449292"/>
          </a:xfrm>
        </p:spPr>
        <p:txBody>
          <a:bodyPr>
            <a:normAutofit/>
          </a:bodyPr>
          <a:lstStyle/>
          <a:p>
            <a:r>
              <a:rPr lang="it-IT" sz="2000" dirty="0"/>
              <a:t>PROGETTO S3/L5</a:t>
            </a:r>
          </a:p>
        </p:txBody>
      </p:sp>
      <p:sp>
        <p:nvSpPr>
          <p:cNvPr id="3" name="Sottotitolo 2">
            <a:extLst>
              <a:ext uri="{FF2B5EF4-FFF2-40B4-BE49-F238E27FC236}">
                <a16:creationId xmlns:a16="http://schemas.microsoft.com/office/drawing/2014/main" id="{67FC932C-2B95-91AF-284A-18174D963BFB}"/>
              </a:ext>
            </a:extLst>
          </p:cNvPr>
          <p:cNvSpPr>
            <a:spLocks noGrp="1"/>
          </p:cNvSpPr>
          <p:nvPr>
            <p:ph type="subTitle" idx="1"/>
          </p:nvPr>
        </p:nvSpPr>
        <p:spPr>
          <a:xfrm>
            <a:off x="646981" y="978531"/>
            <a:ext cx="10834777" cy="1471371"/>
          </a:xfrm>
          <a:solidFill>
            <a:schemeClr val="bg1">
              <a:lumMod val="75000"/>
            </a:schemeClr>
          </a:solidFill>
        </p:spPr>
        <p:txBody>
          <a:bodyPr>
            <a:normAutofit/>
          </a:bodyPr>
          <a:lstStyle/>
          <a:p>
            <a:r>
              <a:rPr lang="it-IT" dirty="0"/>
              <a:t>Dopo aver raggiunto un accordo col direttore, procederemo a creare l’email di phishing esca e controllata da inviare a tutti i dipendenti.</a:t>
            </a:r>
          </a:p>
          <a:p>
            <a:r>
              <a:rPr lang="it-IT" dirty="0"/>
              <a:t>Utilizzeremo il software online </a:t>
            </a:r>
            <a:r>
              <a:rPr lang="it-IT" dirty="0" err="1"/>
              <a:t>Gophish</a:t>
            </a:r>
            <a:r>
              <a:rPr lang="it-IT" dirty="0"/>
              <a:t>, un software che ci permette di creare delle email di phishing senza particolari rischi di sicurezza e che ci permette di simularne il comportamento di conseguenza.</a:t>
            </a:r>
          </a:p>
        </p:txBody>
      </p:sp>
      <p:sp>
        <p:nvSpPr>
          <p:cNvPr id="4" name="CasellaDiTesto 3">
            <a:extLst>
              <a:ext uri="{FF2B5EF4-FFF2-40B4-BE49-F238E27FC236}">
                <a16:creationId xmlns:a16="http://schemas.microsoft.com/office/drawing/2014/main" id="{B314E3F5-26C1-36D2-B31B-0F3AB4766813}"/>
              </a:ext>
            </a:extLst>
          </p:cNvPr>
          <p:cNvSpPr txBox="1"/>
          <p:nvPr/>
        </p:nvSpPr>
        <p:spPr>
          <a:xfrm>
            <a:off x="4427506" y="423053"/>
            <a:ext cx="2799991" cy="369332"/>
          </a:xfrm>
          <a:prstGeom prst="rect">
            <a:avLst/>
          </a:prstGeom>
          <a:noFill/>
        </p:spPr>
        <p:txBody>
          <a:bodyPr wrap="square" rtlCol="0">
            <a:spAutoFit/>
          </a:bodyPr>
          <a:lstStyle/>
          <a:p>
            <a:r>
              <a:rPr lang="it-IT" b="1" i="1" u="sng" dirty="0"/>
              <a:t>Fase 1: attacco simulato</a:t>
            </a:r>
          </a:p>
        </p:txBody>
      </p:sp>
      <p:pic>
        <p:nvPicPr>
          <p:cNvPr id="6" name="Immagine 5">
            <a:extLst>
              <a:ext uri="{FF2B5EF4-FFF2-40B4-BE49-F238E27FC236}">
                <a16:creationId xmlns:a16="http://schemas.microsoft.com/office/drawing/2014/main" id="{C5674D8F-7620-3495-D683-AF70AC8F014E}"/>
              </a:ext>
            </a:extLst>
          </p:cNvPr>
          <p:cNvPicPr>
            <a:picLocks noChangeAspect="1"/>
          </p:cNvPicPr>
          <p:nvPr/>
        </p:nvPicPr>
        <p:blipFill>
          <a:blip r:embed="rId3"/>
          <a:stretch>
            <a:fillRect/>
          </a:stretch>
        </p:blipFill>
        <p:spPr>
          <a:xfrm>
            <a:off x="646981" y="2911354"/>
            <a:ext cx="3939140" cy="3418449"/>
          </a:xfrm>
          <a:prstGeom prst="rect">
            <a:avLst/>
          </a:prstGeom>
        </p:spPr>
      </p:pic>
      <p:sp>
        <p:nvSpPr>
          <p:cNvPr id="7" name="CasellaDiTesto 6">
            <a:extLst>
              <a:ext uri="{FF2B5EF4-FFF2-40B4-BE49-F238E27FC236}">
                <a16:creationId xmlns:a16="http://schemas.microsoft.com/office/drawing/2014/main" id="{CCD4B6CD-2DAE-A6DC-4EB6-A502206A1199}"/>
              </a:ext>
            </a:extLst>
          </p:cNvPr>
          <p:cNvSpPr txBox="1"/>
          <p:nvPr/>
        </p:nvSpPr>
        <p:spPr>
          <a:xfrm>
            <a:off x="6802677" y="3765936"/>
            <a:ext cx="4264325" cy="1477328"/>
          </a:xfrm>
          <a:prstGeom prst="rect">
            <a:avLst/>
          </a:prstGeom>
          <a:noFill/>
        </p:spPr>
        <p:txBody>
          <a:bodyPr wrap="square" rtlCol="0">
            <a:spAutoFit/>
          </a:bodyPr>
          <a:lstStyle/>
          <a:p>
            <a:r>
              <a:rPr lang="it-IT" dirty="0"/>
              <a:t>Ottenute tutte le email di cui abbiamo bisogno, andremo a creare un gruppo di email a cui inviare la nostra email di phishing, e lo facciamo grazie alla funzione «Users &amp; Groups» di </a:t>
            </a:r>
            <a:r>
              <a:rPr lang="it-IT" dirty="0" err="1"/>
              <a:t>Gophish</a:t>
            </a:r>
            <a:r>
              <a:rPr lang="it-IT" dirty="0"/>
              <a:t>.</a:t>
            </a:r>
          </a:p>
        </p:txBody>
      </p:sp>
      <p:sp>
        <p:nvSpPr>
          <p:cNvPr id="8" name="Freccia a destra 7">
            <a:extLst>
              <a:ext uri="{FF2B5EF4-FFF2-40B4-BE49-F238E27FC236}">
                <a16:creationId xmlns:a16="http://schemas.microsoft.com/office/drawing/2014/main" id="{8A74E816-87A9-670F-BFCC-4090622D4F61}"/>
              </a:ext>
            </a:extLst>
          </p:cNvPr>
          <p:cNvSpPr/>
          <p:nvPr/>
        </p:nvSpPr>
        <p:spPr>
          <a:xfrm rot="10800000">
            <a:off x="5322856" y="4386531"/>
            <a:ext cx="1009290" cy="2674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446257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78C5A24-0D67-4D91-A8AB-79267D9CC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descr="Struttura bianca">
            <a:extLst>
              <a:ext uri="{FF2B5EF4-FFF2-40B4-BE49-F238E27FC236}">
                <a16:creationId xmlns:a16="http://schemas.microsoft.com/office/drawing/2014/main" id="{81000C4A-2623-1D17-8AF9-536B83B873F6}"/>
              </a:ext>
            </a:extLst>
          </p:cNvPr>
          <p:cNvPicPr>
            <a:picLocks noChangeAspect="1"/>
          </p:cNvPicPr>
          <p:nvPr/>
        </p:nvPicPr>
        <p:blipFill rotWithShape="1">
          <a:blip r:embed="rId2"/>
          <a:srcRect b="24243"/>
          <a:stretch/>
        </p:blipFill>
        <p:spPr>
          <a:xfrm>
            <a:off x="0" y="10"/>
            <a:ext cx="12192000" cy="6857990"/>
          </a:xfrm>
          <a:prstGeom prst="rect">
            <a:avLst/>
          </a:prstGeom>
        </p:spPr>
      </p:pic>
      <p:sp>
        <p:nvSpPr>
          <p:cNvPr id="17" name="Rectangle 10">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5040" y="235039"/>
            <a:ext cx="6858000" cy="6387921"/>
          </a:xfrm>
          <a:prstGeom prst="rect">
            <a:avLst/>
          </a:prstGeom>
          <a:gradFill>
            <a:gsLst>
              <a:gs pos="0">
                <a:srgbClr val="000000">
                  <a:alpha val="0"/>
                </a:srgbClr>
              </a:gs>
              <a:gs pos="100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9029978-0E64-4E3C-EDBB-77A87F72DA78}"/>
              </a:ext>
            </a:extLst>
          </p:cNvPr>
          <p:cNvSpPr>
            <a:spLocks noGrp="1"/>
          </p:cNvSpPr>
          <p:nvPr>
            <p:ph type="ctrTitle"/>
          </p:nvPr>
        </p:nvSpPr>
        <p:spPr>
          <a:xfrm>
            <a:off x="432039" y="198407"/>
            <a:ext cx="2975396" cy="449292"/>
          </a:xfrm>
        </p:spPr>
        <p:txBody>
          <a:bodyPr>
            <a:normAutofit/>
          </a:bodyPr>
          <a:lstStyle/>
          <a:p>
            <a:r>
              <a:rPr lang="it-IT" sz="2000" dirty="0"/>
              <a:t>PROGETTO S3/L5</a:t>
            </a:r>
          </a:p>
        </p:txBody>
      </p:sp>
      <p:sp>
        <p:nvSpPr>
          <p:cNvPr id="3" name="Sottotitolo 2">
            <a:extLst>
              <a:ext uri="{FF2B5EF4-FFF2-40B4-BE49-F238E27FC236}">
                <a16:creationId xmlns:a16="http://schemas.microsoft.com/office/drawing/2014/main" id="{67FC932C-2B95-91AF-284A-18174D963BFB}"/>
              </a:ext>
            </a:extLst>
          </p:cNvPr>
          <p:cNvSpPr>
            <a:spLocks noGrp="1"/>
          </p:cNvSpPr>
          <p:nvPr>
            <p:ph type="subTitle" idx="1"/>
          </p:nvPr>
        </p:nvSpPr>
        <p:spPr>
          <a:xfrm>
            <a:off x="646981" y="978531"/>
            <a:ext cx="10834777" cy="1471371"/>
          </a:xfrm>
          <a:solidFill>
            <a:schemeClr val="bg1">
              <a:lumMod val="75000"/>
            </a:schemeClr>
          </a:solidFill>
        </p:spPr>
        <p:txBody>
          <a:bodyPr>
            <a:normAutofit/>
          </a:bodyPr>
          <a:lstStyle/>
          <a:p>
            <a:r>
              <a:rPr lang="it-IT" dirty="0"/>
              <a:t>Dopo aver raggiunto un accordo col direttore, procederemo a creare l’email di phishing esca e controllata da inviare a tutti i dipendenti.</a:t>
            </a:r>
          </a:p>
          <a:p>
            <a:r>
              <a:rPr lang="it-IT" dirty="0"/>
              <a:t>Utilizzeremo il software online </a:t>
            </a:r>
            <a:r>
              <a:rPr lang="it-IT" dirty="0" err="1"/>
              <a:t>Gophish</a:t>
            </a:r>
            <a:r>
              <a:rPr lang="it-IT" dirty="0"/>
              <a:t>, un software che ci permette di creare delle email di phishing senza particolari rischi di sicurezza e che ci permette di simularne il comportamento di conseguenza.</a:t>
            </a:r>
          </a:p>
        </p:txBody>
      </p:sp>
      <p:sp>
        <p:nvSpPr>
          <p:cNvPr id="4" name="CasellaDiTesto 3">
            <a:extLst>
              <a:ext uri="{FF2B5EF4-FFF2-40B4-BE49-F238E27FC236}">
                <a16:creationId xmlns:a16="http://schemas.microsoft.com/office/drawing/2014/main" id="{B314E3F5-26C1-36D2-B31B-0F3AB4766813}"/>
              </a:ext>
            </a:extLst>
          </p:cNvPr>
          <p:cNvSpPr txBox="1"/>
          <p:nvPr/>
        </p:nvSpPr>
        <p:spPr>
          <a:xfrm>
            <a:off x="4427506" y="423053"/>
            <a:ext cx="2799991" cy="369332"/>
          </a:xfrm>
          <a:prstGeom prst="rect">
            <a:avLst/>
          </a:prstGeom>
          <a:noFill/>
        </p:spPr>
        <p:txBody>
          <a:bodyPr wrap="square" rtlCol="0">
            <a:spAutoFit/>
          </a:bodyPr>
          <a:lstStyle/>
          <a:p>
            <a:r>
              <a:rPr lang="it-IT" b="1" i="1" u="sng" dirty="0"/>
              <a:t>Fase 1: attacco simulato</a:t>
            </a:r>
          </a:p>
        </p:txBody>
      </p:sp>
      <p:sp>
        <p:nvSpPr>
          <p:cNvPr id="7" name="CasellaDiTesto 6">
            <a:extLst>
              <a:ext uri="{FF2B5EF4-FFF2-40B4-BE49-F238E27FC236}">
                <a16:creationId xmlns:a16="http://schemas.microsoft.com/office/drawing/2014/main" id="{CCD4B6CD-2DAE-A6DC-4EB6-A502206A1199}"/>
              </a:ext>
            </a:extLst>
          </p:cNvPr>
          <p:cNvSpPr txBox="1"/>
          <p:nvPr/>
        </p:nvSpPr>
        <p:spPr>
          <a:xfrm>
            <a:off x="6802677" y="3765936"/>
            <a:ext cx="4264325" cy="1754326"/>
          </a:xfrm>
          <a:prstGeom prst="rect">
            <a:avLst/>
          </a:prstGeom>
          <a:noFill/>
        </p:spPr>
        <p:txBody>
          <a:bodyPr wrap="square" rtlCol="0">
            <a:spAutoFit/>
          </a:bodyPr>
          <a:lstStyle/>
          <a:p>
            <a:r>
              <a:rPr lang="it-IT" dirty="0"/>
              <a:t>Andremo poi a creare il nostro template email. Presumibilmente, per rendere la mail il più simile possibile all’originale, faremo un semplice copia e incolla del codice sorgente della mail che vogliamo imitare.</a:t>
            </a:r>
          </a:p>
        </p:txBody>
      </p:sp>
      <p:sp>
        <p:nvSpPr>
          <p:cNvPr id="8" name="Freccia a destra 7">
            <a:extLst>
              <a:ext uri="{FF2B5EF4-FFF2-40B4-BE49-F238E27FC236}">
                <a16:creationId xmlns:a16="http://schemas.microsoft.com/office/drawing/2014/main" id="{8A74E816-87A9-670F-BFCC-4090622D4F61}"/>
              </a:ext>
            </a:extLst>
          </p:cNvPr>
          <p:cNvSpPr/>
          <p:nvPr/>
        </p:nvSpPr>
        <p:spPr>
          <a:xfrm rot="10800000">
            <a:off x="5322856" y="4386531"/>
            <a:ext cx="1009290" cy="2674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9" name="Immagine 8">
            <a:extLst>
              <a:ext uri="{FF2B5EF4-FFF2-40B4-BE49-F238E27FC236}">
                <a16:creationId xmlns:a16="http://schemas.microsoft.com/office/drawing/2014/main" id="{22605CDA-76D0-A017-1823-06430662344E}"/>
              </a:ext>
            </a:extLst>
          </p:cNvPr>
          <p:cNvPicPr>
            <a:picLocks noChangeAspect="1"/>
          </p:cNvPicPr>
          <p:nvPr/>
        </p:nvPicPr>
        <p:blipFill>
          <a:blip r:embed="rId3"/>
          <a:stretch>
            <a:fillRect/>
          </a:stretch>
        </p:blipFill>
        <p:spPr>
          <a:xfrm>
            <a:off x="1525747" y="2536165"/>
            <a:ext cx="3082914" cy="3968151"/>
          </a:xfrm>
          <a:prstGeom prst="rect">
            <a:avLst/>
          </a:prstGeom>
        </p:spPr>
      </p:pic>
    </p:spTree>
    <p:extLst>
      <p:ext uri="{BB962C8B-B14F-4D97-AF65-F5344CB8AC3E}">
        <p14:creationId xmlns:p14="http://schemas.microsoft.com/office/powerpoint/2010/main" val="3995548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78C5A24-0D67-4D91-A8AB-79267D9CC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descr="Struttura bianca">
            <a:extLst>
              <a:ext uri="{FF2B5EF4-FFF2-40B4-BE49-F238E27FC236}">
                <a16:creationId xmlns:a16="http://schemas.microsoft.com/office/drawing/2014/main" id="{81000C4A-2623-1D17-8AF9-536B83B873F6}"/>
              </a:ext>
            </a:extLst>
          </p:cNvPr>
          <p:cNvPicPr>
            <a:picLocks noChangeAspect="1"/>
          </p:cNvPicPr>
          <p:nvPr/>
        </p:nvPicPr>
        <p:blipFill rotWithShape="1">
          <a:blip r:embed="rId2"/>
          <a:srcRect b="24243"/>
          <a:stretch/>
        </p:blipFill>
        <p:spPr>
          <a:xfrm>
            <a:off x="0" y="10"/>
            <a:ext cx="12192000" cy="6857990"/>
          </a:xfrm>
          <a:prstGeom prst="rect">
            <a:avLst/>
          </a:prstGeom>
        </p:spPr>
      </p:pic>
      <p:sp>
        <p:nvSpPr>
          <p:cNvPr id="17" name="Rectangle 10">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5040" y="235039"/>
            <a:ext cx="6858000" cy="6387921"/>
          </a:xfrm>
          <a:prstGeom prst="rect">
            <a:avLst/>
          </a:prstGeom>
          <a:gradFill>
            <a:gsLst>
              <a:gs pos="0">
                <a:srgbClr val="000000">
                  <a:alpha val="0"/>
                </a:srgbClr>
              </a:gs>
              <a:gs pos="100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9029978-0E64-4E3C-EDBB-77A87F72DA78}"/>
              </a:ext>
            </a:extLst>
          </p:cNvPr>
          <p:cNvSpPr>
            <a:spLocks noGrp="1"/>
          </p:cNvSpPr>
          <p:nvPr>
            <p:ph type="ctrTitle"/>
          </p:nvPr>
        </p:nvSpPr>
        <p:spPr>
          <a:xfrm>
            <a:off x="432039" y="198407"/>
            <a:ext cx="2975396" cy="449292"/>
          </a:xfrm>
        </p:spPr>
        <p:txBody>
          <a:bodyPr>
            <a:normAutofit/>
          </a:bodyPr>
          <a:lstStyle/>
          <a:p>
            <a:r>
              <a:rPr lang="it-IT" sz="2000" dirty="0"/>
              <a:t>PROGETTO S3/L5</a:t>
            </a:r>
          </a:p>
        </p:txBody>
      </p:sp>
      <p:sp>
        <p:nvSpPr>
          <p:cNvPr id="3" name="Sottotitolo 2">
            <a:extLst>
              <a:ext uri="{FF2B5EF4-FFF2-40B4-BE49-F238E27FC236}">
                <a16:creationId xmlns:a16="http://schemas.microsoft.com/office/drawing/2014/main" id="{67FC932C-2B95-91AF-284A-18174D963BFB}"/>
              </a:ext>
            </a:extLst>
          </p:cNvPr>
          <p:cNvSpPr>
            <a:spLocks noGrp="1"/>
          </p:cNvSpPr>
          <p:nvPr>
            <p:ph type="subTitle" idx="1"/>
          </p:nvPr>
        </p:nvSpPr>
        <p:spPr>
          <a:xfrm>
            <a:off x="646981" y="978531"/>
            <a:ext cx="10834777" cy="1471371"/>
          </a:xfrm>
          <a:solidFill>
            <a:schemeClr val="bg1">
              <a:lumMod val="75000"/>
            </a:schemeClr>
          </a:solidFill>
        </p:spPr>
        <p:txBody>
          <a:bodyPr>
            <a:normAutofit/>
          </a:bodyPr>
          <a:lstStyle/>
          <a:p>
            <a:r>
              <a:rPr lang="it-IT" dirty="0"/>
              <a:t>Dopo aver raggiunto un accordo col direttore, procederemo a creare l’email di phishing esca e controllata da inviare a tutti i dipendenti.</a:t>
            </a:r>
          </a:p>
          <a:p>
            <a:r>
              <a:rPr lang="it-IT" dirty="0"/>
              <a:t>Utilizzeremo il software online </a:t>
            </a:r>
            <a:r>
              <a:rPr lang="it-IT" dirty="0" err="1"/>
              <a:t>Gophish</a:t>
            </a:r>
            <a:r>
              <a:rPr lang="it-IT" dirty="0"/>
              <a:t>, un software che ci permette di creare delle email di phishing senza particolari rischi di sicurezza e che ci permette di simularne il comportamento di conseguenza.</a:t>
            </a:r>
          </a:p>
        </p:txBody>
      </p:sp>
      <p:sp>
        <p:nvSpPr>
          <p:cNvPr id="4" name="CasellaDiTesto 3">
            <a:extLst>
              <a:ext uri="{FF2B5EF4-FFF2-40B4-BE49-F238E27FC236}">
                <a16:creationId xmlns:a16="http://schemas.microsoft.com/office/drawing/2014/main" id="{B314E3F5-26C1-36D2-B31B-0F3AB4766813}"/>
              </a:ext>
            </a:extLst>
          </p:cNvPr>
          <p:cNvSpPr txBox="1"/>
          <p:nvPr/>
        </p:nvSpPr>
        <p:spPr>
          <a:xfrm>
            <a:off x="4427506" y="423053"/>
            <a:ext cx="2799991" cy="369332"/>
          </a:xfrm>
          <a:prstGeom prst="rect">
            <a:avLst/>
          </a:prstGeom>
          <a:noFill/>
        </p:spPr>
        <p:txBody>
          <a:bodyPr wrap="square" rtlCol="0">
            <a:spAutoFit/>
          </a:bodyPr>
          <a:lstStyle/>
          <a:p>
            <a:r>
              <a:rPr lang="it-IT" b="1" i="1" u="sng" dirty="0"/>
              <a:t>Fase 1: attacco simulato</a:t>
            </a:r>
          </a:p>
        </p:txBody>
      </p:sp>
      <p:sp>
        <p:nvSpPr>
          <p:cNvPr id="7" name="CasellaDiTesto 6">
            <a:extLst>
              <a:ext uri="{FF2B5EF4-FFF2-40B4-BE49-F238E27FC236}">
                <a16:creationId xmlns:a16="http://schemas.microsoft.com/office/drawing/2014/main" id="{CCD4B6CD-2DAE-A6DC-4EB6-A502206A1199}"/>
              </a:ext>
            </a:extLst>
          </p:cNvPr>
          <p:cNvSpPr txBox="1"/>
          <p:nvPr/>
        </p:nvSpPr>
        <p:spPr>
          <a:xfrm>
            <a:off x="6802677" y="3765936"/>
            <a:ext cx="4264325" cy="1754326"/>
          </a:xfrm>
          <a:prstGeom prst="rect">
            <a:avLst/>
          </a:prstGeom>
          <a:noFill/>
        </p:spPr>
        <p:txBody>
          <a:bodyPr wrap="square" rtlCol="0">
            <a:spAutoFit/>
          </a:bodyPr>
          <a:lstStyle/>
          <a:p>
            <a:r>
              <a:rPr lang="it-IT" dirty="0"/>
              <a:t>Dopo aver creato il template, andremo a implementare la landing page, o pagina di destinazione, a cui ci reindirizzerà la nostra email phishing, una pagina sicuramente diversa da quella del carrello di Amazon.</a:t>
            </a:r>
          </a:p>
        </p:txBody>
      </p:sp>
      <p:sp>
        <p:nvSpPr>
          <p:cNvPr id="8" name="Freccia a destra 7">
            <a:extLst>
              <a:ext uri="{FF2B5EF4-FFF2-40B4-BE49-F238E27FC236}">
                <a16:creationId xmlns:a16="http://schemas.microsoft.com/office/drawing/2014/main" id="{8A74E816-87A9-670F-BFCC-4090622D4F61}"/>
              </a:ext>
            </a:extLst>
          </p:cNvPr>
          <p:cNvSpPr/>
          <p:nvPr/>
        </p:nvSpPr>
        <p:spPr>
          <a:xfrm rot="10800000">
            <a:off x="5322856" y="4386531"/>
            <a:ext cx="1009290" cy="2674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6" name="Immagine 5">
            <a:extLst>
              <a:ext uri="{FF2B5EF4-FFF2-40B4-BE49-F238E27FC236}">
                <a16:creationId xmlns:a16="http://schemas.microsoft.com/office/drawing/2014/main" id="{86A9CD3B-8A67-14B9-DFCC-FED4AE3A708A}"/>
              </a:ext>
            </a:extLst>
          </p:cNvPr>
          <p:cNvPicPr>
            <a:picLocks noChangeAspect="1"/>
          </p:cNvPicPr>
          <p:nvPr/>
        </p:nvPicPr>
        <p:blipFill>
          <a:blip r:embed="rId3"/>
          <a:stretch>
            <a:fillRect/>
          </a:stretch>
        </p:blipFill>
        <p:spPr>
          <a:xfrm>
            <a:off x="1112820" y="2581576"/>
            <a:ext cx="3617803" cy="3877330"/>
          </a:xfrm>
          <a:prstGeom prst="rect">
            <a:avLst/>
          </a:prstGeom>
        </p:spPr>
      </p:pic>
    </p:spTree>
    <p:extLst>
      <p:ext uri="{BB962C8B-B14F-4D97-AF65-F5344CB8AC3E}">
        <p14:creationId xmlns:p14="http://schemas.microsoft.com/office/powerpoint/2010/main" val="691139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78C5A24-0D67-4D91-A8AB-79267D9CC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descr="Struttura bianca">
            <a:extLst>
              <a:ext uri="{FF2B5EF4-FFF2-40B4-BE49-F238E27FC236}">
                <a16:creationId xmlns:a16="http://schemas.microsoft.com/office/drawing/2014/main" id="{81000C4A-2623-1D17-8AF9-536B83B873F6}"/>
              </a:ext>
            </a:extLst>
          </p:cNvPr>
          <p:cNvPicPr>
            <a:picLocks noChangeAspect="1"/>
          </p:cNvPicPr>
          <p:nvPr/>
        </p:nvPicPr>
        <p:blipFill rotWithShape="1">
          <a:blip r:embed="rId2"/>
          <a:srcRect b="24243"/>
          <a:stretch/>
        </p:blipFill>
        <p:spPr>
          <a:xfrm>
            <a:off x="0" y="10"/>
            <a:ext cx="12192000" cy="6857990"/>
          </a:xfrm>
          <a:prstGeom prst="rect">
            <a:avLst/>
          </a:prstGeom>
        </p:spPr>
      </p:pic>
      <p:sp>
        <p:nvSpPr>
          <p:cNvPr id="17" name="Rectangle 10">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5040" y="235039"/>
            <a:ext cx="6858000" cy="6387921"/>
          </a:xfrm>
          <a:prstGeom prst="rect">
            <a:avLst/>
          </a:prstGeom>
          <a:gradFill>
            <a:gsLst>
              <a:gs pos="0">
                <a:srgbClr val="000000">
                  <a:alpha val="0"/>
                </a:srgbClr>
              </a:gs>
              <a:gs pos="100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9029978-0E64-4E3C-EDBB-77A87F72DA78}"/>
              </a:ext>
            </a:extLst>
          </p:cNvPr>
          <p:cNvSpPr>
            <a:spLocks noGrp="1"/>
          </p:cNvSpPr>
          <p:nvPr>
            <p:ph type="ctrTitle"/>
          </p:nvPr>
        </p:nvSpPr>
        <p:spPr>
          <a:xfrm>
            <a:off x="432039" y="198407"/>
            <a:ext cx="2975396" cy="449292"/>
          </a:xfrm>
        </p:spPr>
        <p:txBody>
          <a:bodyPr>
            <a:normAutofit/>
          </a:bodyPr>
          <a:lstStyle/>
          <a:p>
            <a:r>
              <a:rPr lang="it-IT" sz="2000" dirty="0"/>
              <a:t>PROGETTO S3/L5</a:t>
            </a:r>
          </a:p>
        </p:txBody>
      </p:sp>
      <p:sp>
        <p:nvSpPr>
          <p:cNvPr id="3" name="Sottotitolo 2">
            <a:extLst>
              <a:ext uri="{FF2B5EF4-FFF2-40B4-BE49-F238E27FC236}">
                <a16:creationId xmlns:a16="http://schemas.microsoft.com/office/drawing/2014/main" id="{67FC932C-2B95-91AF-284A-18174D963BFB}"/>
              </a:ext>
            </a:extLst>
          </p:cNvPr>
          <p:cNvSpPr>
            <a:spLocks noGrp="1"/>
          </p:cNvSpPr>
          <p:nvPr>
            <p:ph type="subTitle" idx="1"/>
          </p:nvPr>
        </p:nvSpPr>
        <p:spPr>
          <a:xfrm>
            <a:off x="646981" y="978531"/>
            <a:ext cx="10834777" cy="1471371"/>
          </a:xfrm>
          <a:solidFill>
            <a:schemeClr val="bg1">
              <a:lumMod val="75000"/>
            </a:schemeClr>
          </a:solidFill>
        </p:spPr>
        <p:txBody>
          <a:bodyPr>
            <a:normAutofit/>
          </a:bodyPr>
          <a:lstStyle/>
          <a:p>
            <a:r>
              <a:rPr lang="it-IT" dirty="0"/>
              <a:t>Dopo aver raggiunto un accordo col direttore, procederemo a creare l’email di phishing esca e controllata da inviare a tutti i dipendenti.</a:t>
            </a:r>
          </a:p>
          <a:p>
            <a:r>
              <a:rPr lang="it-IT" dirty="0"/>
              <a:t>Utilizzeremo il software online </a:t>
            </a:r>
            <a:r>
              <a:rPr lang="it-IT" dirty="0" err="1"/>
              <a:t>Gophish</a:t>
            </a:r>
            <a:r>
              <a:rPr lang="it-IT" dirty="0"/>
              <a:t>, un software che ci permette di creare delle email di phishing senza particolari rischi di sicurezza e che ci permette di simularne il comportamento di conseguenza.</a:t>
            </a:r>
          </a:p>
        </p:txBody>
      </p:sp>
      <p:sp>
        <p:nvSpPr>
          <p:cNvPr id="4" name="CasellaDiTesto 3">
            <a:extLst>
              <a:ext uri="{FF2B5EF4-FFF2-40B4-BE49-F238E27FC236}">
                <a16:creationId xmlns:a16="http://schemas.microsoft.com/office/drawing/2014/main" id="{B314E3F5-26C1-36D2-B31B-0F3AB4766813}"/>
              </a:ext>
            </a:extLst>
          </p:cNvPr>
          <p:cNvSpPr txBox="1"/>
          <p:nvPr/>
        </p:nvSpPr>
        <p:spPr>
          <a:xfrm>
            <a:off x="4427506" y="423053"/>
            <a:ext cx="2799991" cy="369332"/>
          </a:xfrm>
          <a:prstGeom prst="rect">
            <a:avLst/>
          </a:prstGeom>
          <a:noFill/>
        </p:spPr>
        <p:txBody>
          <a:bodyPr wrap="square" rtlCol="0">
            <a:spAutoFit/>
          </a:bodyPr>
          <a:lstStyle/>
          <a:p>
            <a:r>
              <a:rPr lang="it-IT" b="1" i="1" u="sng" dirty="0"/>
              <a:t>Fase 1: attacco simulato</a:t>
            </a:r>
          </a:p>
        </p:txBody>
      </p:sp>
      <p:sp>
        <p:nvSpPr>
          <p:cNvPr id="7" name="CasellaDiTesto 6">
            <a:extLst>
              <a:ext uri="{FF2B5EF4-FFF2-40B4-BE49-F238E27FC236}">
                <a16:creationId xmlns:a16="http://schemas.microsoft.com/office/drawing/2014/main" id="{CCD4B6CD-2DAE-A6DC-4EB6-A502206A1199}"/>
              </a:ext>
            </a:extLst>
          </p:cNvPr>
          <p:cNvSpPr txBox="1"/>
          <p:nvPr/>
        </p:nvSpPr>
        <p:spPr>
          <a:xfrm>
            <a:off x="6739433" y="3366079"/>
            <a:ext cx="4264325" cy="2308324"/>
          </a:xfrm>
          <a:prstGeom prst="rect">
            <a:avLst/>
          </a:prstGeom>
          <a:noFill/>
        </p:spPr>
        <p:txBody>
          <a:bodyPr wrap="square" rtlCol="0">
            <a:spAutoFit/>
          </a:bodyPr>
          <a:lstStyle/>
          <a:p>
            <a:r>
              <a:rPr lang="it-IT" dirty="0"/>
              <a:t>Infine andremo a creare il profilo del mittente, in cui inseriremo tutti i dati che il destinatario della nostra email riceverà e visualizzerà a schermo. Con questa funzione, per essere sicuri di aver fatto un buon lavoro, potremmo anche fare una semplice verifica con una email test.</a:t>
            </a:r>
          </a:p>
        </p:txBody>
      </p:sp>
      <p:sp>
        <p:nvSpPr>
          <p:cNvPr id="8" name="Freccia a destra 7">
            <a:extLst>
              <a:ext uri="{FF2B5EF4-FFF2-40B4-BE49-F238E27FC236}">
                <a16:creationId xmlns:a16="http://schemas.microsoft.com/office/drawing/2014/main" id="{8A74E816-87A9-670F-BFCC-4090622D4F61}"/>
              </a:ext>
            </a:extLst>
          </p:cNvPr>
          <p:cNvSpPr/>
          <p:nvPr/>
        </p:nvSpPr>
        <p:spPr>
          <a:xfrm rot="10800000">
            <a:off x="5322856" y="4386531"/>
            <a:ext cx="1009290" cy="2674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9" name="Immagine 8">
            <a:extLst>
              <a:ext uri="{FF2B5EF4-FFF2-40B4-BE49-F238E27FC236}">
                <a16:creationId xmlns:a16="http://schemas.microsoft.com/office/drawing/2014/main" id="{1A20E14C-39A9-BB66-0A43-6BC88071846F}"/>
              </a:ext>
            </a:extLst>
          </p:cNvPr>
          <p:cNvPicPr>
            <a:picLocks noChangeAspect="1"/>
          </p:cNvPicPr>
          <p:nvPr/>
        </p:nvPicPr>
        <p:blipFill>
          <a:blip r:embed="rId3"/>
          <a:stretch>
            <a:fillRect/>
          </a:stretch>
        </p:blipFill>
        <p:spPr>
          <a:xfrm>
            <a:off x="1723430" y="2481608"/>
            <a:ext cx="3247913" cy="4077266"/>
          </a:xfrm>
          <a:prstGeom prst="rect">
            <a:avLst/>
          </a:prstGeom>
        </p:spPr>
      </p:pic>
    </p:spTree>
    <p:extLst>
      <p:ext uri="{BB962C8B-B14F-4D97-AF65-F5344CB8AC3E}">
        <p14:creationId xmlns:p14="http://schemas.microsoft.com/office/powerpoint/2010/main" val="2411432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78C5A24-0D67-4D91-A8AB-79267D9CC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descr="Struttura bianca">
            <a:extLst>
              <a:ext uri="{FF2B5EF4-FFF2-40B4-BE49-F238E27FC236}">
                <a16:creationId xmlns:a16="http://schemas.microsoft.com/office/drawing/2014/main" id="{81000C4A-2623-1D17-8AF9-536B83B873F6}"/>
              </a:ext>
            </a:extLst>
          </p:cNvPr>
          <p:cNvPicPr>
            <a:picLocks noChangeAspect="1"/>
          </p:cNvPicPr>
          <p:nvPr/>
        </p:nvPicPr>
        <p:blipFill rotWithShape="1">
          <a:blip r:embed="rId2"/>
          <a:srcRect b="24243"/>
          <a:stretch/>
        </p:blipFill>
        <p:spPr>
          <a:xfrm>
            <a:off x="0" y="10"/>
            <a:ext cx="12192000" cy="6857990"/>
          </a:xfrm>
          <a:prstGeom prst="rect">
            <a:avLst/>
          </a:prstGeom>
        </p:spPr>
      </p:pic>
      <p:sp>
        <p:nvSpPr>
          <p:cNvPr id="17" name="Rectangle 10">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5040" y="235039"/>
            <a:ext cx="6858000" cy="6387921"/>
          </a:xfrm>
          <a:prstGeom prst="rect">
            <a:avLst/>
          </a:prstGeom>
          <a:gradFill>
            <a:gsLst>
              <a:gs pos="0">
                <a:srgbClr val="000000">
                  <a:alpha val="0"/>
                </a:srgbClr>
              </a:gs>
              <a:gs pos="100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9029978-0E64-4E3C-EDBB-77A87F72DA78}"/>
              </a:ext>
            </a:extLst>
          </p:cNvPr>
          <p:cNvSpPr>
            <a:spLocks noGrp="1"/>
          </p:cNvSpPr>
          <p:nvPr>
            <p:ph type="ctrTitle"/>
          </p:nvPr>
        </p:nvSpPr>
        <p:spPr>
          <a:xfrm>
            <a:off x="432039" y="198407"/>
            <a:ext cx="2975396" cy="449292"/>
          </a:xfrm>
        </p:spPr>
        <p:txBody>
          <a:bodyPr>
            <a:normAutofit/>
          </a:bodyPr>
          <a:lstStyle/>
          <a:p>
            <a:r>
              <a:rPr lang="it-IT" sz="2000" dirty="0"/>
              <a:t>PROGETTO S3/L5</a:t>
            </a:r>
          </a:p>
        </p:txBody>
      </p:sp>
      <p:sp>
        <p:nvSpPr>
          <p:cNvPr id="3" name="Sottotitolo 2">
            <a:extLst>
              <a:ext uri="{FF2B5EF4-FFF2-40B4-BE49-F238E27FC236}">
                <a16:creationId xmlns:a16="http://schemas.microsoft.com/office/drawing/2014/main" id="{67FC932C-2B95-91AF-284A-18174D963BFB}"/>
              </a:ext>
            </a:extLst>
          </p:cNvPr>
          <p:cNvSpPr>
            <a:spLocks noGrp="1"/>
          </p:cNvSpPr>
          <p:nvPr>
            <p:ph type="subTitle" idx="1"/>
          </p:nvPr>
        </p:nvSpPr>
        <p:spPr>
          <a:xfrm>
            <a:off x="646981" y="978531"/>
            <a:ext cx="10834777" cy="1471371"/>
          </a:xfrm>
          <a:solidFill>
            <a:schemeClr val="bg1">
              <a:lumMod val="75000"/>
            </a:schemeClr>
          </a:solidFill>
        </p:spPr>
        <p:txBody>
          <a:bodyPr>
            <a:normAutofit/>
          </a:bodyPr>
          <a:lstStyle/>
          <a:p>
            <a:r>
              <a:rPr lang="it-IT" dirty="0"/>
              <a:t>Dopo aver raggiunto un accordo col direttore, procederemo a creare l’email di phishing esca e controllata da inviare a tutti i dipendenti.</a:t>
            </a:r>
          </a:p>
          <a:p>
            <a:r>
              <a:rPr lang="it-IT" dirty="0"/>
              <a:t>Utilizzeremo il software online </a:t>
            </a:r>
            <a:r>
              <a:rPr lang="it-IT" dirty="0" err="1"/>
              <a:t>Gophish</a:t>
            </a:r>
            <a:r>
              <a:rPr lang="it-IT" dirty="0"/>
              <a:t>, un software che ci permette di creare delle email di phishing senza particolari rischi di sicurezza e che ci permette di simularne il comportamento di conseguenza.</a:t>
            </a:r>
          </a:p>
        </p:txBody>
      </p:sp>
      <p:sp>
        <p:nvSpPr>
          <p:cNvPr id="4" name="CasellaDiTesto 3">
            <a:extLst>
              <a:ext uri="{FF2B5EF4-FFF2-40B4-BE49-F238E27FC236}">
                <a16:creationId xmlns:a16="http://schemas.microsoft.com/office/drawing/2014/main" id="{B314E3F5-26C1-36D2-B31B-0F3AB4766813}"/>
              </a:ext>
            </a:extLst>
          </p:cNvPr>
          <p:cNvSpPr txBox="1"/>
          <p:nvPr/>
        </p:nvSpPr>
        <p:spPr>
          <a:xfrm>
            <a:off x="4427506" y="423053"/>
            <a:ext cx="2799991" cy="369332"/>
          </a:xfrm>
          <a:prstGeom prst="rect">
            <a:avLst/>
          </a:prstGeom>
          <a:noFill/>
        </p:spPr>
        <p:txBody>
          <a:bodyPr wrap="square" rtlCol="0">
            <a:spAutoFit/>
          </a:bodyPr>
          <a:lstStyle/>
          <a:p>
            <a:r>
              <a:rPr lang="it-IT" b="1" i="1" u="sng" dirty="0"/>
              <a:t>Fase 1: attacco simulato</a:t>
            </a:r>
          </a:p>
        </p:txBody>
      </p:sp>
      <p:sp>
        <p:nvSpPr>
          <p:cNvPr id="7" name="CasellaDiTesto 6">
            <a:extLst>
              <a:ext uri="{FF2B5EF4-FFF2-40B4-BE49-F238E27FC236}">
                <a16:creationId xmlns:a16="http://schemas.microsoft.com/office/drawing/2014/main" id="{CCD4B6CD-2DAE-A6DC-4EB6-A502206A1199}"/>
              </a:ext>
            </a:extLst>
          </p:cNvPr>
          <p:cNvSpPr txBox="1"/>
          <p:nvPr/>
        </p:nvSpPr>
        <p:spPr>
          <a:xfrm>
            <a:off x="6687675" y="3781577"/>
            <a:ext cx="4264325" cy="1477328"/>
          </a:xfrm>
          <a:prstGeom prst="rect">
            <a:avLst/>
          </a:prstGeom>
          <a:noFill/>
        </p:spPr>
        <p:txBody>
          <a:bodyPr wrap="square" rtlCol="0">
            <a:spAutoFit/>
          </a:bodyPr>
          <a:lstStyle/>
          <a:p>
            <a:r>
              <a:rPr lang="it-IT" dirty="0"/>
              <a:t>Impostato il tutto, andremo quindi a implementare la nostra campagna di email di phishing con il template, il gruppo e l’email mittente che abbiamo scelto e impostato in precedenza,</a:t>
            </a:r>
          </a:p>
        </p:txBody>
      </p:sp>
      <p:sp>
        <p:nvSpPr>
          <p:cNvPr id="8" name="Freccia a destra 7">
            <a:extLst>
              <a:ext uri="{FF2B5EF4-FFF2-40B4-BE49-F238E27FC236}">
                <a16:creationId xmlns:a16="http://schemas.microsoft.com/office/drawing/2014/main" id="{8A74E816-87A9-670F-BFCC-4090622D4F61}"/>
              </a:ext>
            </a:extLst>
          </p:cNvPr>
          <p:cNvSpPr/>
          <p:nvPr/>
        </p:nvSpPr>
        <p:spPr>
          <a:xfrm rot="10800000">
            <a:off x="5322856" y="4386531"/>
            <a:ext cx="1009290" cy="2674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6" name="Immagine 5">
            <a:extLst>
              <a:ext uri="{FF2B5EF4-FFF2-40B4-BE49-F238E27FC236}">
                <a16:creationId xmlns:a16="http://schemas.microsoft.com/office/drawing/2014/main" id="{73D16C02-7D24-2FD8-14FA-AAD39C088AB8}"/>
              </a:ext>
            </a:extLst>
          </p:cNvPr>
          <p:cNvPicPr>
            <a:picLocks noChangeAspect="1"/>
          </p:cNvPicPr>
          <p:nvPr/>
        </p:nvPicPr>
        <p:blipFill>
          <a:blip r:embed="rId3"/>
          <a:stretch>
            <a:fillRect/>
          </a:stretch>
        </p:blipFill>
        <p:spPr>
          <a:xfrm>
            <a:off x="1586233" y="2708694"/>
            <a:ext cx="3288582" cy="3623094"/>
          </a:xfrm>
          <a:prstGeom prst="rect">
            <a:avLst/>
          </a:prstGeom>
        </p:spPr>
      </p:pic>
    </p:spTree>
    <p:extLst>
      <p:ext uri="{BB962C8B-B14F-4D97-AF65-F5344CB8AC3E}">
        <p14:creationId xmlns:p14="http://schemas.microsoft.com/office/powerpoint/2010/main" val="2653904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78C5A24-0D67-4D91-A8AB-79267D9CC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descr="Struttura bianca">
            <a:extLst>
              <a:ext uri="{FF2B5EF4-FFF2-40B4-BE49-F238E27FC236}">
                <a16:creationId xmlns:a16="http://schemas.microsoft.com/office/drawing/2014/main" id="{81000C4A-2623-1D17-8AF9-536B83B873F6}"/>
              </a:ext>
            </a:extLst>
          </p:cNvPr>
          <p:cNvPicPr>
            <a:picLocks noChangeAspect="1"/>
          </p:cNvPicPr>
          <p:nvPr/>
        </p:nvPicPr>
        <p:blipFill rotWithShape="1">
          <a:blip r:embed="rId2"/>
          <a:srcRect b="24243"/>
          <a:stretch/>
        </p:blipFill>
        <p:spPr>
          <a:xfrm>
            <a:off x="0" y="10"/>
            <a:ext cx="12192000" cy="6857990"/>
          </a:xfrm>
          <a:prstGeom prst="rect">
            <a:avLst/>
          </a:prstGeom>
        </p:spPr>
      </p:pic>
      <p:sp>
        <p:nvSpPr>
          <p:cNvPr id="17" name="Rectangle 10">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5040" y="235039"/>
            <a:ext cx="6858000" cy="6387921"/>
          </a:xfrm>
          <a:prstGeom prst="rect">
            <a:avLst/>
          </a:prstGeom>
          <a:gradFill>
            <a:gsLst>
              <a:gs pos="0">
                <a:srgbClr val="000000">
                  <a:alpha val="0"/>
                </a:srgbClr>
              </a:gs>
              <a:gs pos="100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9029978-0E64-4E3C-EDBB-77A87F72DA78}"/>
              </a:ext>
            </a:extLst>
          </p:cNvPr>
          <p:cNvSpPr>
            <a:spLocks noGrp="1"/>
          </p:cNvSpPr>
          <p:nvPr>
            <p:ph type="ctrTitle"/>
          </p:nvPr>
        </p:nvSpPr>
        <p:spPr>
          <a:xfrm>
            <a:off x="432039" y="198407"/>
            <a:ext cx="2975396" cy="449292"/>
          </a:xfrm>
        </p:spPr>
        <p:txBody>
          <a:bodyPr>
            <a:normAutofit/>
          </a:bodyPr>
          <a:lstStyle/>
          <a:p>
            <a:r>
              <a:rPr lang="it-IT" sz="2000" dirty="0"/>
              <a:t>PROGETTO S3/L5</a:t>
            </a:r>
          </a:p>
        </p:txBody>
      </p:sp>
      <p:sp>
        <p:nvSpPr>
          <p:cNvPr id="3" name="Sottotitolo 2">
            <a:extLst>
              <a:ext uri="{FF2B5EF4-FFF2-40B4-BE49-F238E27FC236}">
                <a16:creationId xmlns:a16="http://schemas.microsoft.com/office/drawing/2014/main" id="{67FC932C-2B95-91AF-284A-18174D963BFB}"/>
              </a:ext>
            </a:extLst>
          </p:cNvPr>
          <p:cNvSpPr>
            <a:spLocks noGrp="1"/>
          </p:cNvSpPr>
          <p:nvPr>
            <p:ph type="subTitle" idx="1"/>
          </p:nvPr>
        </p:nvSpPr>
        <p:spPr>
          <a:xfrm>
            <a:off x="646981" y="978531"/>
            <a:ext cx="10834777" cy="1471371"/>
          </a:xfrm>
          <a:solidFill>
            <a:schemeClr val="bg1">
              <a:lumMod val="75000"/>
            </a:schemeClr>
          </a:solidFill>
        </p:spPr>
        <p:txBody>
          <a:bodyPr>
            <a:normAutofit/>
          </a:bodyPr>
          <a:lstStyle/>
          <a:p>
            <a:r>
              <a:rPr lang="it-IT" dirty="0"/>
              <a:t>Dopo aver raggiunto un accordo col direttore, procederemo a creare l’email di phishing esca e controllata da inviare a tutti i dipendenti.</a:t>
            </a:r>
          </a:p>
          <a:p>
            <a:r>
              <a:rPr lang="it-IT" dirty="0"/>
              <a:t>Utilizzeremo il software online </a:t>
            </a:r>
            <a:r>
              <a:rPr lang="it-IT" dirty="0" err="1"/>
              <a:t>Gophish</a:t>
            </a:r>
            <a:r>
              <a:rPr lang="it-IT" dirty="0"/>
              <a:t>, un software che ci permette di creare delle email di phishing senza particolari rischi di sicurezza e che ci permette di simularne il comportamento di conseguenza.</a:t>
            </a:r>
          </a:p>
        </p:txBody>
      </p:sp>
      <p:sp>
        <p:nvSpPr>
          <p:cNvPr id="4" name="CasellaDiTesto 3">
            <a:extLst>
              <a:ext uri="{FF2B5EF4-FFF2-40B4-BE49-F238E27FC236}">
                <a16:creationId xmlns:a16="http://schemas.microsoft.com/office/drawing/2014/main" id="{B314E3F5-26C1-36D2-B31B-0F3AB4766813}"/>
              </a:ext>
            </a:extLst>
          </p:cNvPr>
          <p:cNvSpPr txBox="1"/>
          <p:nvPr/>
        </p:nvSpPr>
        <p:spPr>
          <a:xfrm>
            <a:off x="4427506" y="423053"/>
            <a:ext cx="2799991" cy="369332"/>
          </a:xfrm>
          <a:prstGeom prst="rect">
            <a:avLst/>
          </a:prstGeom>
          <a:noFill/>
        </p:spPr>
        <p:txBody>
          <a:bodyPr wrap="square" rtlCol="0">
            <a:spAutoFit/>
          </a:bodyPr>
          <a:lstStyle/>
          <a:p>
            <a:r>
              <a:rPr lang="it-IT" b="1" i="1" u="sng" dirty="0"/>
              <a:t>Fase 1: attacco simulato</a:t>
            </a:r>
          </a:p>
        </p:txBody>
      </p:sp>
      <p:sp>
        <p:nvSpPr>
          <p:cNvPr id="7" name="CasellaDiTesto 6">
            <a:extLst>
              <a:ext uri="{FF2B5EF4-FFF2-40B4-BE49-F238E27FC236}">
                <a16:creationId xmlns:a16="http://schemas.microsoft.com/office/drawing/2014/main" id="{CCD4B6CD-2DAE-A6DC-4EB6-A502206A1199}"/>
              </a:ext>
            </a:extLst>
          </p:cNvPr>
          <p:cNvSpPr txBox="1"/>
          <p:nvPr/>
        </p:nvSpPr>
        <p:spPr>
          <a:xfrm>
            <a:off x="7662442" y="4080143"/>
            <a:ext cx="3819316" cy="923330"/>
          </a:xfrm>
          <a:prstGeom prst="rect">
            <a:avLst/>
          </a:prstGeom>
          <a:noFill/>
        </p:spPr>
        <p:txBody>
          <a:bodyPr wrap="square" rtlCol="0">
            <a:spAutoFit/>
          </a:bodyPr>
          <a:lstStyle/>
          <a:p>
            <a:r>
              <a:rPr lang="it-IT" dirty="0"/>
              <a:t>Nella sezione campagna, poi, andremo a monitorare i risultati della campagna di email phishing.</a:t>
            </a:r>
          </a:p>
        </p:txBody>
      </p:sp>
      <p:sp>
        <p:nvSpPr>
          <p:cNvPr id="8" name="Freccia a destra 7">
            <a:extLst>
              <a:ext uri="{FF2B5EF4-FFF2-40B4-BE49-F238E27FC236}">
                <a16:creationId xmlns:a16="http://schemas.microsoft.com/office/drawing/2014/main" id="{8A74E816-87A9-670F-BFCC-4090622D4F61}"/>
              </a:ext>
            </a:extLst>
          </p:cNvPr>
          <p:cNvSpPr/>
          <p:nvPr/>
        </p:nvSpPr>
        <p:spPr>
          <a:xfrm rot="10800000">
            <a:off x="6387919" y="4408098"/>
            <a:ext cx="1009290" cy="2674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9" name="Immagine 8">
            <a:extLst>
              <a:ext uri="{FF2B5EF4-FFF2-40B4-BE49-F238E27FC236}">
                <a16:creationId xmlns:a16="http://schemas.microsoft.com/office/drawing/2014/main" id="{B8796D96-4940-65B5-8217-C6194E88E58C}"/>
              </a:ext>
            </a:extLst>
          </p:cNvPr>
          <p:cNvPicPr>
            <a:picLocks noChangeAspect="1"/>
          </p:cNvPicPr>
          <p:nvPr/>
        </p:nvPicPr>
        <p:blipFill>
          <a:blip r:embed="rId3"/>
          <a:stretch>
            <a:fillRect/>
          </a:stretch>
        </p:blipFill>
        <p:spPr>
          <a:xfrm>
            <a:off x="181903" y="2974344"/>
            <a:ext cx="6024113" cy="2867509"/>
          </a:xfrm>
          <a:prstGeom prst="rect">
            <a:avLst/>
          </a:prstGeom>
        </p:spPr>
      </p:pic>
    </p:spTree>
    <p:extLst>
      <p:ext uri="{BB962C8B-B14F-4D97-AF65-F5344CB8AC3E}">
        <p14:creationId xmlns:p14="http://schemas.microsoft.com/office/powerpoint/2010/main" val="628917803"/>
      </p:ext>
    </p:extLst>
  </p:cSld>
  <p:clrMapOvr>
    <a:masterClrMapping/>
  </p:clrMapOvr>
</p:sld>
</file>

<file path=ppt/theme/theme1.xml><?xml version="1.0" encoding="utf-8"?>
<a:theme xmlns:a="http://schemas.openxmlformats.org/drawingml/2006/main" name="Citation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Grandview">
      <a:majorFont>
        <a:latin typeface="Grandview"/>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tationVTI" id="{4899D957-8B31-4AB5-A19D-CB0353FFB667}" vid="{430294D6-2412-4BD3-B567-F0976EA49313}"/>
    </a:ext>
  </a:extLst>
</a:theme>
</file>

<file path=docProps/app.xml><?xml version="1.0" encoding="utf-8"?>
<Properties xmlns="http://schemas.openxmlformats.org/officeDocument/2006/extended-properties" xmlns:vt="http://schemas.openxmlformats.org/officeDocument/2006/docPropsVTypes">
  <TotalTime>326</TotalTime>
  <Words>2126</Words>
  <Application>Microsoft Office PowerPoint</Application>
  <PresentationFormat>Widescreen</PresentationFormat>
  <Paragraphs>128</Paragraphs>
  <Slides>20</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20</vt:i4>
      </vt:variant>
    </vt:vector>
  </HeadingPairs>
  <TitlesOfParts>
    <vt:vector size="24" baseType="lpstr">
      <vt:lpstr>Arial</vt:lpstr>
      <vt:lpstr>Grandview</vt:lpstr>
      <vt:lpstr>Grandview Display</vt:lpstr>
      <vt:lpstr>CitationVTI</vt:lpstr>
      <vt:lpstr>PROGETTO S3/L5</vt:lpstr>
      <vt:lpstr>PROGETTO S3/L5</vt:lpstr>
      <vt:lpstr>PROGETTO S3/L5</vt:lpstr>
      <vt:lpstr>PROGETTO S3/L5</vt:lpstr>
      <vt:lpstr>PROGETTO S3/L5</vt:lpstr>
      <vt:lpstr>PROGETTO S3/L5</vt:lpstr>
      <vt:lpstr>PROGETTO S3/L5</vt:lpstr>
      <vt:lpstr>PROGETTO S3/L5</vt:lpstr>
      <vt:lpstr>PROGETTO S3/L5</vt:lpstr>
      <vt:lpstr>PROGETTO S3/L5</vt:lpstr>
      <vt:lpstr>PROGETTO S3/L5</vt:lpstr>
      <vt:lpstr>PROGETTO S3/L5</vt:lpstr>
      <vt:lpstr>PROGETTO S3/L5</vt:lpstr>
      <vt:lpstr>PROGETTO S3/L5</vt:lpstr>
      <vt:lpstr>PROGETTO S3/L5</vt:lpstr>
      <vt:lpstr>PROGETTO S3/L5</vt:lpstr>
      <vt:lpstr>PROGETTO S3/L5</vt:lpstr>
      <vt:lpstr>PROGETTO S3/L5</vt:lpstr>
      <vt:lpstr>PROGETTO S3/L5</vt:lpstr>
      <vt:lpstr>PROGETTO S3/L5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S3/L5</dc:title>
  <dc:creator>Mattia Chiriatti</dc:creator>
  <cp:lastModifiedBy>Mattia Chiriatti</cp:lastModifiedBy>
  <cp:revision>2</cp:revision>
  <dcterms:created xsi:type="dcterms:W3CDTF">2023-12-15T09:26:11Z</dcterms:created>
  <dcterms:modified xsi:type="dcterms:W3CDTF">2023-12-15T14:52:32Z</dcterms:modified>
</cp:coreProperties>
</file>