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Aileron" panose="020B0604020202020204" charset="0"/>
      <p:regular r:id="rId8"/>
    </p:embeddedFont>
    <p:embeddedFont>
      <p:font typeface="Aileron Heavy" panose="020B0604020202020204" charset="0"/>
      <p:regular r:id="rId9"/>
    </p:embeddedFont>
    <p:embeddedFont>
      <p:font typeface="Aileron Ultra-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rot="-1432890">
            <a:off x="15633874" y="2828175"/>
            <a:ext cx="1525575" cy="1332871"/>
          </a:xfrm>
          <a:custGeom>
            <a:avLst/>
            <a:gdLst/>
            <a:ahLst/>
            <a:cxnLst/>
            <a:rect l="l" t="t" r="r" b="b"/>
            <a:pathLst>
              <a:path w="1525575" h="1332871">
                <a:moveTo>
                  <a:pt x="0" y="0"/>
                </a:moveTo>
                <a:lnTo>
                  <a:pt x="1525575" y="0"/>
                </a:lnTo>
                <a:lnTo>
                  <a:pt x="1525575" y="1332871"/>
                </a:lnTo>
                <a:lnTo>
                  <a:pt x="0" y="1332871"/>
                </a:lnTo>
                <a:lnTo>
                  <a:pt x="0" y="0"/>
                </a:lnTo>
                <a:close/>
              </a:path>
            </a:pathLst>
          </a:custGeom>
          <a:blipFill>
            <a:blip r:embed="rId2"/>
            <a:stretch>
              <a:fillRect/>
            </a:stretch>
          </a:blipFill>
        </p:spPr>
        <p:txBody>
          <a:bodyPr/>
          <a:lstStyle/>
          <a:p>
            <a:endParaRPr lang="it-IT"/>
          </a:p>
        </p:txBody>
      </p:sp>
      <p:sp>
        <p:nvSpPr>
          <p:cNvPr id="3" name="Freeform 3"/>
          <p:cNvSpPr/>
          <p:nvPr/>
        </p:nvSpPr>
        <p:spPr>
          <a:xfrm>
            <a:off x="1708236" y="1028700"/>
            <a:ext cx="14688425" cy="8487775"/>
          </a:xfrm>
          <a:custGeom>
            <a:avLst/>
            <a:gdLst/>
            <a:ahLst/>
            <a:cxnLst/>
            <a:rect l="l" t="t" r="r" b="b"/>
            <a:pathLst>
              <a:path w="14688425" h="8487775">
                <a:moveTo>
                  <a:pt x="0" y="0"/>
                </a:moveTo>
                <a:lnTo>
                  <a:pt x="14688425" y="0"/>
                </a:lnTo>
                <a:lnTo>
                  <a:pt x="14688425" y="8487775"/>
                </a:lnTo>
                <a:lnTo>
                  <a:pt x="0" y="8487775"/>
                </a:lnTo>
                <a:lnTo>
                  <a:pt x="0" y="0"/>
                </a:lnTo>
                <a:close/>
              </a:path>
            </a:pathLst>
          </a:custGeom>
          <a:blipFill>
            <a:blip r:embed="rId3"/>
            <a:stretch>
              <a:fillRect/>
            </a:stretch>
          </a:blipFill>
        </p:spPr>
        <p:txBody>
          <a:bodyPr/>
          <a:lstStyle/>
          <a:p>
            <a:endParaRPr lang="it-IT"/>
          </a:p>
        </p:txBody>
      </p:sp>
      <p:sp>
        <p:nvSpPr>
          <p:cNvPr id="4" name="Freeform 4"/>
          <p:cNvSpPr/>
          <p:nvPr/>
        </p:nvSpPr>
        <p:spPr>
          <a:xfrm>
            <a:off x="978519" y="1070219"/>
            <a:ext cx="1101991" cy="1045871"/>
          </a:xfrm>
          <a:custGeom>
            <a:avLst/>
            <a:gdLst/>
            <a:ahLst/>
            <a:cxnLst/>
            <a:rect l="l" t="t" r="r" b="b"/>
            <a:pathLst>
              <a:path w="1101991" h="1045871">
                <a:moveTo>
                  <a:pt x="0" y="0"/>
                </a:moveTo>
                <a:lnTo>
                  <a:pt x="1101991" y="0"/>
                </a:lnTo>
                <a:lnTo>
                  <a:pt x="1101991" y="1045871"/>
                </a:lnTo>
                <a:lnTo>
                  <a:pt x="0" y="1045871"/>
                </a:lnTo>
                <a:lnTo>
                  <a:pt x="0" y="0"/>
                </a:lnTo>
                <a:close/>
              </a:path>
            </a:pathLst>
          </a:custGeom>
          <a:blipFill>
            <a:blip r:embed="rId4"/>
            <a:stretch>
              <a:fillRect/>
            </a:stretch>
          </a:blipFill>
        </p:spPr>
        <p:txBody>
          <a:bodyPr/>
          <a:lstStyle/>
          <a:p>
            <a:endParaRPr lang="it-IT"/>
          </a:p>
        </p:txBody>
      </p:sp>
      <p:sp>
        <p:nvSpPr>
          <p:cNvPr id="5" name="Freeform 5"/>
          <p:cNvSpPr/>
          <p:nvPr/>
        </p:nvSpPr>
        <p:spPr>
          <a:xfrm>
            <a:off x="13130875" y="3494611"/>
            <a:ext cx="2502028" cy="1339529"/>
          </a:xfrm>
          <a:custGeom>
            <a:avLst/>
            <a:gdLst/>
            <a:ahLst/>
            <a:cxnLst/>
            <a:rect l="l" t="t" r="r" b="b"/>
            <a:pathLst>
              <a:path w="2502028" h="1339529">
                <a:moveTo>
                  <a:pt x="0" y="0"/>
                </a:moveTo>
                <a:lnTo>
                  <a:pt x="2502028" y="0"/>
                </a:lnTo>
                <a:lnTo>
                  <a:pt x="2502028" y="1339529"/>
                </a:lnTo>
                <a:lnTo>
                  <a:pt x="0" y="1339529"/>
                </a:lnTo>
                <a:lnTo>
                  <a:pt x="0" y="0"/>
                </a:lnTo>
                <a:close/>
              </a:path>
            </a:pathLst>
          </a:custGeom>
          <a:blipFill>
            <a:blip r:embed="rId5"/>
            <a:stretch>
              <a:fillRect/>
            </a:stretch>
          </a:blipFill>
        </p:spPr>
        <p:txBody>
          <a:bodyPr/>
          <a:lstStyle/>
          <a:p>
            <a:endParaRPr lang="it-IT"/>
          </a:p>
        </p:txBody>
      </p:sp>
      <p:sp>
        <p:nvSpPr>
          <p:cNvPr id="6" name="TextBox 6"/>
          <p:cNvSpPr txBox="1"/>
          <p:nvPr/>
        </p:nvSpPr>
        <p:spPr>
          <a:xfrm>
            <a:off x="1630568" y="3141907"/>
            <a:ext cx="15026864" cy="3379380"/>
          </a:xfrm>
          <a:prstGeom prst="rect">
            <a:avLst/>
          </a:prstGeom>
        </p:spPr>
        <p:txBody>
          <a:bodyPr lIns="0" tIns="0" rIns="0" bIns="0" rtlCol="0" anchor="t">
            <a:spAutoFit/>
          </a:bodyPr>
          <a:lstStyle/>
          <a:p>
            <a:pPr algn="ctr">
              <a:lnSpc>
                <a:spcPts val="13200"/>
              </a:lnSpc>
            </a:pPr>
            <a:r>
              <a:rPr lang="en-US" sz="12000">
                <a:solidFill>
                  <a:srgbClr val="000000"/>
                </a:solidFill>
                <a:latin typeface="Aileron Ultra-Bold"/>
              </a:rPr>
              <a:t>Funzionalità dei Malware</a:t>
            </a:r>
          </a:p>
        </p:txBody>
      </p:sp>
      <p:sp>
        <p:nvSpPr>
          <p:cNvPr id="7" name="TextBox 7"/>
          <p:cNvSpPr txBox="1"/>
          <p:nvPr/>
        </p:nvSpPr>
        <p:spPr>
          <a:xfrm>
            <a:off x="14313280" y="9210675"/>
            <a:ext cx="2723197" cy="455294"/>
          </a:xfrm>
          <a:prstGeom prst="rect">
            <a:avLst/>
          </a:prstGeom>
        </p:spPr>
        <p:txBody>
          <a:bodyPr lIns="0" tIns="0" rIns="0" bIns="0" rtlCol="0" anchor="t">
            <a:spAutoFit/>
          </a:bodyPr>
          <a:lstStyle/>
          <a:p>
            <a:pPr algn="ctr">
              <a:lnSpc>
                <a:spcPts val="3780"/>
              </a:lnSpc>
              <a:spcBef>
                <a:spcPct val="0"/>
              </a:spcBef>
            </a:pPr>
            <a:r>
              <a:rPr lang="en-US" sz="2700">
                <a:solidFill>
                  <a:srgbClr val="000000"/>
                </a:solidFill>
                <a:latin typeface="Aileron"/>
              </a:rPr>
              <a:t>Mattia Chiriatti</a:t>
            </a:r>
          </a:p>
        </p:txBody>
      </p:sp>
      <p:sp>
        <p:nvSpPr>
          <p:cNvPr id="8" name="Freeform 8"/>
          <p:cNvSpPr/>
          <p:nvPr/>
        </p:nvSpPr>
        <p:spPr>
          <a:xfrm>
            <a:off x="7440143" y="1277958"/>
            <a:ext cx="2027125" cy="2216653"/>
          </a:xfrm>
          <a:custGeom>
            <a:avLst/>
            <a:gdLst/>
            <a:ahLst/>
            <a:cxnLst/>
            <a:rect l="l" t="t" r="r" b="b"/>
            <a:pathLst>
              <a:path w="2027125" h="2216653">
                <a:moveTo>
                  <a:pt x="0" y="0"/>
                </a:moveTo>
                <a:lnTo>
                  <a:pt x="2027125" y="0"/>
                </a:lnTo>
                <a:lnTo>
                  <a:pt x="2027125" y="2216653"/>
                </a:lnTo>
                <a:lnTo>
                  <a:pt x="0" y="2216653"/>
                </a:lnTo>
                <a:lnTo>
                  <a:pt x="0" y="0"/>
                </a:lnTo>
                <a:close/>
              </a:path>
            </a:pathLst>
          </a:custGeom>
          <a:blipFill>
            <a:blip r:embed="rId6"/>
            <a:stretch>
              <a:fillRect/>
            </a:stretch>
          </a:blipFill>
        </p:spPr>
        <p:txBody>
          <a:bodyPr/>
          <a:lstStyle/>
          <a:p>
            <a:endParaRPr lang="it-IT"/>
          </a:p>
        </p:txBody>
      </p:sp>
      <p:sp>
        <p:nvSpPr>
          <p:cNvPr id="9" name="Freeform 9"/>
          <p:cNvSpPr/>
          <p:nvPr/>
        </p:nvSpPr>
        <p:spPr>
          <a:xfrm>
            <a:off x="13911163" y="1028700"/>
            <a:ext cx="2037234" cy="1468147"/>
          </a:xfrm>
          <a:custGeom>
            <a:avLst/>
            <a:gdLst/>
            <a:ahLst/>
            <a:cxnLst/>
            <a:rect l="l" t="t" r="r" b="b"/>
            <a:pathLst>
              <a:path w="2037234" h="1468147">
                <a:moveTo>
                  <a:pt x="0" y="0"/>
                </a:moveTo>
                <a:lnTo>
                  <a:pt x="2037234" y="0"/>
                </a:lnTo>
                <a:lnTo>
                  <a:pt x="2037234" y="1468147"/>
                </a:lnTo>
                <a:lnTo>
                  <a:pt x="0" y="1468147"/>
                </a:lnTo>
                <a:lnTo>
                  <a:pt x="0" y="0"/>
                </a:lnTo>
                <a:close/>
              </a:path>
            </a:pathLst>
          </a:custGeom>
          <a:blipFill>
            <a:blip r:embed="rId7"/>
            <a:stretch>
              <a:fillRect/>
            </a:stretch>
          </a:blipFill>
        </p:spPr>
        <p:txBody>
          <a:bodyPr/>
          <a:lstStyle/>
          <a:p>
            <a:endParaRPr lang="it-IT"/>
          </a:p>
        </p:txBody>
      </p:sp>
      <p:sp>
        <p:nvSpPr>
          <p:cNvPr id="10" name="Freeform 10"/>
          <p:cNvSpPr/>
          <p:nvPr/>
        </p:nvSpPr>
        <p:spPr>
          <a:xfrm rot="7925507">
            <a:off x="945449" y="8056054"/>
            <a:ext cx="1525575" cy="1332871"/>
          </a:xfrm>
          <a:custGeom>
            <a:avLst/>
            <a:gdLst/>
            <a:ahLst/>
            <a:cxnLst/>
            <a:rect l="l" t="t" r="r" b="b"/>
            <a:pathLst>
              <a:path w="1525575" h="1332871">
                <a:moveTo>
                  <a:pt x="0" y="0"/>
                </a:moveTo>
                <a:lnTo>
                  <a:pt x="1525574" y="0"/>
                </a:lnTo>
                <a:lnTo>
                  <a:pt x="1525574" y="1332871"/>
                </a:lnTo>
                <a:lnTo>
                  <a:pt x="0" y="1332871"/>
                </a:lnTo>
                <a:lnTo>
                  <a:pt x="0" y="0"/>
                </a:lnTo>
                <a:close/>
              </a:path>
            </a:pathLst>
          </a:custGeom>
          <a:blipFill>
            <a:blip r:embed="rId2"/>
            <a:stretch>
              <a:fillRect/>
            </a:stretch>
          </a:blipFill>
        </p:spPr>
        <p:txBody>
          <a:bodyPr/>
          <a:lstStyle/>
          <a:p>
            <a:endParaRPr lang="it-IT"/>
          </a:p>
        </p:txBody>
      </p:sp>
      <p:sp>
        <p:nvSpPr>
          <p:cNvPr id="11" name="Freeform 11"/>
          <p:cNvSpPr/>
          <p:nvPr/>
        </p:nvSpPr>
        <p:spPr>
          <a:xfrm rot="-2846079">
            <a:off x="16571302" y="5960275"/>
            <a:ext cx="930350" cy="882971"/>
          </a:xfrm>
          <a:custGeom>
            <a:avLst/>
            <a:gdLst/>
            <a:ahLst/>
            <a:cxnLst/>
            <a:rect l="l" t="t" r="r" b="b"/>
            <a:pathLst>
              <a:path w="930350" h="882971">
                <a:moveTo>
                  <a:pt x="0" y="0"/>
                </a:moveTo>
                <a:lnTo>
                  <a:pt x="930349" y="0"/>
                </a:lnTo>
                <a:lnTo>
                  <a:pt x="930349" y="882971"/>
                </a:lnTo>
                <a:lnTo>
                  <a:pt x="0" y="882971"/>
                </a:lnTo>
                <a:lnTo>
                  <a:pt x="0" y="0"/>
                </a:lnTo>
                <a:close/>
              </a:path>
            </a:pathLst>
          </a:custGeom>
          <a:blipFill>
            <a:blip r:embed="rId4"/>
            <a:stretch>
              <a:fillRect/>
            </a:stretch>
          </a:blipFill>
        </p:spPr>
        <p:txBody>
          <a:bodyPr/>
          <a:lstStyle/>
          <a:p>
            <a:endParaRPr lang="it-IT"/>
          </a:p>
        </p:txBody>
      </p:sp>
      <p:sp>
        <p:nvSpPr>
          <p:cNvPr id="12" name="TextBox 12"/>
          <p:cNvSpPr txBox="1"/>
          <p:nvPr/>
        </p:nvSpPr>
        <p:spPr>
          <a:xfrm>
            <a:off x="1028700" y="418841"/>
            <a:ext cx="2723197" cy="455294"/>
          </a:xfrm>
          <a:prstGeom prst="rect">
            <a:avLst/>
          </a:prstGeom>
        </p:spPr>
        <p:txBody>
          <a:bodyPr lIns="0" tIns="0" rIns="0" bIns="0" rtlCol="0" anchor="t">
            <a:spAutoFit/>
          </a:bodyPr>
          <a:lstStyle/>
          <a:p>
            <a:pPr algn="ctr">
              <a:lnSpc>
                <a:spcPts val="3780"/>
              </a:lnSpc>
              <a:spcBef>
                <a:spcPct val="0"/>
              </a:spcBef>
            </a:pPr>
            <a:r>
              <a:rPr lang="en-US" sz="2700">
                <a:solidFill>
                  <a:srgbClr val="000000"/>
                </a:solidFill>
                <a:latin typeface="Aileron"/>
              </a:rPr>
              <a:t>Esercizio S11/L4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8215289" y="2940956"/>
            <a:ext cx="9801635" cy="4405088"/>
          </a:xfrm>
          <a:custGeom>
            <a:avLst/>
            <a:gdLst/>
            <a:ahLst/>
            <a:cxnLst/>
            <a:rect l="l" t="t" r="r" b="b"/>
            <a:pathLst>
              <a:path w="9801635" h="4405088">
                <a:moveTo>
                  <a:pt x="0" y="0"/>
                </a:moveTo>
                <a:lnTo>
                  <a:pt x="9801635" y="0"/>
                </a:lnTo>
                <a:lnTo>
                  <a:pt x="9801635" y="4405088"/>
                </a:lnTo>
                <a:lnTo>
                  <a:pt x="0" y="4405088"/>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838200" y="1564325"/>
            <a:ext cx="7137809" cy="985266"/>
          </a:xfrm>
          <a:prstGeom prst="rect">
            <a:avLst/>
          </a:prstGeom>
        </p:spPr>
        <p:txBody>
          <a:bodyPr lIns="0" tIns="0" rIns="0" bIns="0" rtlCol="0" anchor="t">
            <a:spAutoFit/>
          </a:bodyPr>
          <a:lstStyle/>
          <a:p>
            <a:pPr>
              <a:lnSpc>
                <a:spcPts val="7872"/>
              </a:lnSpc>
              <a:spcBef>
                <a:spcPct val="0"/>
              </a:spcBef>
            </a:pPr>
            <a:r>
              <a:rPr lang="en-US" sz="6400">
                <a:solidFill>
                  <a:srgbClr val="F3F3F3"/>
                </a:solidFill>
                <a:latin typeface="Aileron Heavy"/>
              </a:rPr>
              <a:t>Traccia</a:t>
            </a:r>
          </a:p>
        </p:txBody>
      </p:sp>
      <p:sp>
        <p:nvSpPr>
          <p:cNvPr id="4" name="TextBox 4"/>
          <p:cNvSpPr txBox="1"/>
          <p:nvPr/>
        </p:nvSpPr>
        <p:spPr>
          <a:xfrm>
            <a:off x="838200" y="3238500"/>
            <a:ext cx="6957487" cy="4757969"/>
          </a:xfrm>
          <a:prstGeom prst="rect">
            <a:avLst/>
          </a:prstGeom>
        </p:spPr>
        <p:txBody>
          <a:bodyPr lIns="0" tIns="0" rIns="0" bIns="0" rtlCol="0" anchor="t">
            <a:spAutoFit/>
          </a:bodyPr>
          <a:lstStyle/>
          <a:p>
            <a:pPr>
              <a:lnSpc>
                <a:spcPts val="3359"/>
              </a:lnSpc>
            </a:pPr>
            <a:r>
              <a:rPr lang="en-US" sz="2400" spc="31" dirty="0">
                <a:solidFill>
                  <a:srgbClr val="F3F3F3"/>
                </a:solidFill>
                <a:latin typeface="Aileron"/>
              </a:rPr>
              <a:t>La </a:t>
            </a:r>
            <a:r>
              <a:rPr lang="en-US" sz="2400" spc="31" dirty="0" err="1">
                <a:solidFill>
                  <a:srgbClr val="F3F3F3"/>
                </a:solidFill>
                <a:latin typeface="Aileron"/>
              </a:rPr>
              <a:t>figura</a:t>
            </a:r>
            <a:r>
              <a:rPr lang="en-US" sz="2400" spc="31" dirty="0">
                <a:solidFill>
                  <a:srgbClr val="F3F3F3"/>
                </a:solidFill>
                <a:latin typeface="Aileron"/>
              </a:rPr>
              <a:t> </a:t>
            </a:r>
            <a:r>
              <a:rPr lang="en-US" sz="2400" spc="31" dirty="0" err="1">
                <a:solidFill>
                  <a:srgbClr val="F3F3F3"/>
                </a:solidFill>
                <a:latin typeface="Aileron"/>
              </a:rPr>
              <a:t>nella</a:t>
            </a:r>
            <a:r>
              <a:rPr lang="en-US" sz="2400" spc="31" dirty="0">
                <a:solidFill>
                  <a:srgbClr val="F3F3F3"/>
                </a:solidFill>
                <a:latin typeface="Aileron"/>
              </a:rPr>
              <a:t> slide </a:t>
            </a:r>
            <a:r>
              <a:rPr lang="en-US" sz="2400" spc="31" dirty="0" err="1">
                <a:solidFill>
                  <a:srgbClr val="F3F3F3"/>
                </a:solidFill>
                <a:latin typeface="Aileron"/>
              </a:rPr>
              <a:t>mostra</a:t>
            </a:r>
            <a:r>
              <a:rPr lang="en-US" sz="2400" spc="31" dirty="0">
                <a:solidFill>
                  <a:srgbClr val="F3F3F3"/>
                </a:solidFill>
                <a:latin typeface="Aileron"/>
              </a:rPr>
              <a:t> un </a:t>
            </a:r>
            <a:r>
              <a:rPr lang="en-US" sz="2400" spc="31" dirty="0" err="1">
                <a:solidFill>
                  <a:srgbClr val="F3F3F3"/>
                </a:solidFill>
                <a:latin typeface="Aileron"/>
              </a:rPr>
              <a:t>estratto</a:t>
            </a:r>
            <a:r>
              <a:rPr lang="en-US" sz="2400" spc="31" dirty="0">
                <a:solidFill>
                  <a:srgbClr val="F3F3F3"/>
                </a:solidFill>
                <a:latin typeface="Aileron"/>
              </a:rPr>
              <a:t> del </a:t>
            </a:r>
            <a:r>
              <a:rPr lang="en-US" sz="2400" spc="31" dirty="0" err="1">
                <a:solidFill>
                  <a:srgbClr val="F3F3F3"/>
                </a:solidFill>
                <a:latin typeface="Aileron"/>
              </a:rPr>
              <a:t>codice</a:t>
            </a:r>
            <a:r>
              <a:rPr lang="en-US" sz="2400" spc="31" dirty="0">
                <a:solidFill>
                  <a:srgbClr val="F3F3F3"/>
                </a:solidFill>
                <a:latin typeface="Aileron"/>
              </a:rPr>
              <a:t> di un malware. </a:t>
            </a:r>
            <a:r>
              <a:rPr lang="en-US" sz="2400" spc="31" dirty="0" err="1">
                <a:solidFill>
                  <a:srgbClr val="F3F3F3"/>
                </a:solidFill>
                <a:latin typeface="Aileron"/>
              </a:rPr>
              <a:t>Identificate</a:t>
            </a:r>
            <a:r>
              <a:rPr lang="en-US" sz="2400" spc="31" dirty="0">
                <a:solidFill>
                  <a:srgbClr val="F3F3F3"/>
                </a:solidFill>
                <a:latin typeface="Aileron"/>
              </a:rPr>
              <a:t>: </a:t>
            </a:r>
          </a:p>
          <a:p>
            <a:pPr marL="457200" indent="-457200">
              <a:lnSpc>
                <a:spcPts val="3359"/>
              </a:lnSpc>
              <a:buAutoNum type="arabicPeriod"/>
            </a:pPr>
            <a:r>
              <a:rPr lang="it-IT" sz="2400" spc="31" dirty="0">
                <a:solidFill>
                  <a:srgbClr val="F3F3F3"/>
                </a:solidFill>
                <a:latin typeface="Aileron"/>
              </a:rPr>
              <a:t>Il tipo di Malware in base alle chiamate di funzione utilizzate. </a:t>
            </a:r>
          </a:p>
          <a:p>
            <a:pPr marL="457200" indent="-457200">
              <a:lnSpc>
                <a:spcPts val="3359"/>
              </a:lnSpc>
              <a:buAutoNum type="arabicPeriod"/>
            </a:pPr>
            <a:r>
              <a:rPr lang="it-IT" sz="2400" spc="31" dirty="0">
                <a:solidFill>
                  <a:srgbClr val="F3F3F3"/>
                </a:solidFill>
                <a:latin typeface="Aileron"/>
              </a:rPr>
              <a:t>Evidenziate le chiamate di funzione principali aggiungendo una descrizione per ognuna di essa </a:t>
            </a:r>
          </a:p>
          <a:p>
            <a:pPr marL="457200" indent="-457200">
              <a:lnSpc>
                <a:spcPts val="3359"/>
              </a:lnSpc>
              <a:buAutoNum type="arabicPeriod"/>
            </a:pPr>
            <a:r>
              <a:rPr lang="it-IT" sz="2400" spc="31" dirty="0">
                <a:solidFill>
                  <a:srgbClr val="F3F3F3"/>
                </a:solidFill>
                <a:latin typeface="Aileron"/>
              </a:rPr>
              <a:t>Il metodo utilizzato dal Malware per ottenere la persistenza sul sistema operativo </a:t>
            </a:r>
          </a:p>
          <a:p>
            <a:pPr marL="457200" indent="-457200">
              <a:lnSpc>
                <a:spcPts val="3359"/>
              </a:lnSpc>
              <a:buAutoNum type="arabicPeriod"/>
            </a:pPr>
            <a:r>
              <a:rPr lang="it-IT" sz="2400" spc="31" dirty="0">
                <a:solidFill>
                  <a:srgbClr val="F3F3F3"/>
                </a:solidFill>
                <a:latin typeface="Aileron"/>
              </a:rPr>
              <a:t>BONUS: Effettuare anche un’analisi basso livello delle singole istruzioni</a:t>
            </a:r>
            <a:endParaRPr lang="en-US" sz="2400" spc="31" dirty="0">
              <a:solidFill>
                <a:srgbClr val="F3F3F3"/>
              </a:solidFill>
              <a:latin typeface="Ailero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Freeform 2"/>
          <p:cNvSpPr/>
          <p:nvPr/>
        </p:nvSpPr>
        <p:spPr>
          <a:xfrm>
            <a:off x="1028700" y="4332038"/>
            <a:ext cx="9801635" cy="4405088"/>
          </a:xfrm>
          <a:custGeom>
            <a:avLst/>
            <a:gdLst/>
            <a:ahLst/>
            <a:cxnLst/>
            <a:rect l="l" t="t" r="r" b="b"/>
            <a:pathLst>
              <a:path w="9801635" h="4405088">
                <a:moveTo>
                  <a:pt x="0" y="0"/>
                </a:moveTo>
                <a:lnTo>
                  <a:pt x="9801635" y="0"/>
                </a:lnTo>
                <a:lnTo>
                  <a:pt x="9801635" y="4405088"/>
                </a:lnTo>
                <a:lnTo>
                  <a:pt x="0" y="4405088"/>
                </a:lnTo>
                <a:lnTo>
                  <a:pt x="0" y="0"/>
                </a:lnTo>
                <a:close/>
              </a:path>
            </a:pathLst>
          </a:custGeom>
          <a:blipFill>
            <a:blip r:embed="rId2"/>
            <a:stretch>
              <a:fillRect/>
            </a:stretch>
          </a:blipFill>
        </p:spPr>
        <p:txBody>
          <a:bodyPr/>
          <a:lstStyle/>
          <a:p>
            <a:endParaRPr lang="it-IT"/>
          </a:p>
        </p:txBody>
      </p:sp>
      <p:grpSp>
        <p:nvGrpSpPr>
          <p:cNvPr id="3" name="Group 3"/>
          <p:cNvGrpSpPr/>
          <p:nvPr/>
        </p:nvGrpSpPr>
        <p:grpSpPr>
          <a:xfrm>
            <a:off x="4423788" y="5592616"/>
            <a:ext cx="4580225" cy="681761"/>
            <a:chOff x="0" y="0"/>
            <a:chExt cx="1206314" cy="179559"/>
          </a:xfrm>
        </p:grpSpPr>
        <p:sp>
          <p:nvSpPr>
            <p:cNvPr id="4" name="Freeform 4"/>
            <p:cNvSpPr/>
            <p:nvPr/>
          </p:nvSpPr>
          <p:spPr>
            <a:xfrm>
              <a:off x="0" y="0"/>
              <a:ext cx="1206314" cy="179559"/>
            </a:xfrm>
            <a:custGeom>
              <a:avLst/>
              <a:gdLst/>
              <a:ahLst/>
              <a:cxnLst/>
              <a:rect l="l" t="t" r="r" b="b"/>
              <a:pathLst>
                <a:path w="1206314" h="179559">
                  <a:moveTo>
                    <a:pt x="0" y="0"/>
                  </a:moveTo>
                  <a:lnTo>
                    <a:pt x="1206314" y="0"/>
                  </a:lnTo>
                  <a:lnTo>
                    <a:pt x="1206314" y="179559"/>
                  </a:lnTo>
                  <a:lnTo>
                    <a:pt x="0" y="179559"/>
                  </a:lnTo>
                  <a:close/>
                </a:path>
              </a:pathLst>
            </a:custGeom>
            <a:solidFill>
              <a:srgbClr val="000000">
                <a:alpha val="0"/>
              </a:srgbClr>
            </a:solidFill>
            <a:ln w="38100" cap="sq">
              <a:solidFill>
                <a:srgbClr val="FF3131"/>
              </a:solidFill>
              <a:prstDash val="solid"/>
              <a:miter/>
            </a:ln>
          </p:spPr>
          <p:txBody>
            <a:bodyPr/>
            <a:lstStyle/>
            <a:p>
              <a:endParaRPr lang="it-IT"/>
            </a:p>
          </p:txBody>
        </p:sp>
        <p:sp>
          <p:nvSpPr>
            <p:cNvPr id="5" name="TextBox 5"/>
            <p:cNvSpPr txBox="1"/>
            <p:nvPr/>
          </p:nvSpPr>
          <p:spPr>
            <a:xfrm>
              <a:off x="0" y="-38100"/>
              <a:ext cx="1206314" cy="21765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1615474"/>
            <a:ext cx="16230600" cy="2082165"/>
          </a:xfrm>
          <a:prstGeom prst="rect">
            <a:avLst/>
          </a:prstGeom>
        </p:spPr>
        <p:txBody>
          <a:bodyPr lIns="0" tIns="0" rIns="0" bIns="0" rtlCol="0" anchor="t">
            <a:spAutoFit/>
          </a:bodyPr>
          <a:lstStyle/>
          <a:p>
            <a:pPr>
              <a:lnSpc>
                <a:spcPts val="3359"/>
              </a:lnSpc>
            </a:pPr>
            <a:r>
              <a:rPr lang="en-US" sz="2400" spc="31">
                <a:solidFill>
                  <a:srgbClr val="F3F3F3"/>
                </a:solidFill>
                <a:latin typeface="Aileron"/>
              </a:rPr>
              <a:t>In base alle funzioni utilizzate dal malware, si può attestare che lo stesso sia un Keylogger.</a:t>
            </a:r>
          </a:p>
          <a:p>
            <a:pPr>
              <a:lnSpc>
                <a:spcPts val="3359"/>
              </a:lnSpc>
            </a:pPr>
            <a:r>
              <a:rPr lang="en-US" sz="2400" spc="31">
                <a:solidFill>
                  <a:srgbClr val="F3F3F3"/>
                </a:solidFill>
                <a:latin typeface="Aileron"/>
              </a:rPr>
              <a:t>Un Keylogger, infatti, può utilizzare delle funzioni come SetWindowsHook() o GetAsyncKeyState() a seconda dell’attività malevola che svolge.</a:t>
            </a:r>
          </a:p>
          <a:p>
            <a:pPr>
              <a:lnSpc>
                <a:spcPts val="3359"/>
              </a:lnSpc>
            </a:pPr>
            <a:r>
              <a:rPr lang="en-US" sz="2400" spc="31">
                <a:solidFill>
                  <a:srgbClr val="F3F3F3"/>
                </a:solidFill>
                <a:latin typeface="Aileron"/>
              </a:rPr>
              <a:t>In questo caso, il malware crea un hook che mira al mouse e, quindi, potrà monitorare e individuare ogni movimento o click del mouse da parte dell’utente della macchina vittima, salvando poi il tutto in un file di log.</a:t>
            </a:r>
          </a:p>
        </p:txBody>
      </p:sp>
      <p:grpSp>
        <p:nvGrpSpPr>
          <p:cNvPr id="7" name="Group 7"/>
          <p:cNvGrpSpPr/>
          <p:nvPr/>
        </p:nvGrpSpPr>
        <p:grpSpPr>
          <a:xfrm>
            <a:off x="4423788" y="6534582"/>
            <a:ext cx="5301526" cy="2021753"/>
            <a:chOff x="0" y="0"/>
            <a:chExt cx="1396287" cy="532478"/>
          </a:xfrm>
        </p:grpSpPr>
        <p:sp>
          <p:nvSpPr>
            <p:cNvPr id="8" name="Freeform 8"/>
            <p:cNvSpPr/>
            <p:nvPr/>
          </p:nvSpPr>
          <p:spPr>
            <a:xfrm>
              <a:off x="0" y="0"/>
              <a:ext cx="1396287" cy="532478"/>
            </a:xfrm>
            <a:custGeom>
              <a:avLst/>
              <a:gdLst/>
              <a:ahLst/>
              <a:cxnLst/>
              <a:rect l="l" t="t" r="r" b="b"/>
              <a:pathLst>
                <a:path w="1396287" h="532478">
                  <a:moveTo>
                    <a:pt x="0" y="0"/>
                  </a:moveTo>
                  <a:lnTo>
                    <a:pt x="1396287" y="0"/>
                  </a:lnTo>
                  <a:lnTo>
                    <a:pt x="1396287" y="532478"/>
                  </a:lnTo>
                  <a:lnTo>
                    <a:pt x="0" y="532478"/>
                  </a:lnTo>
                  <a:close/>
                </a:path>
              </a:pathLst>
            </a:custGeom>
            <a:solidFill>
              <a:srgbClr val="000000">
                <a:alpha val="0"/>
              </a:srgbClr>
            </a:solidFill>
            <a:ln w="38100" cap="sq">
              <a:solidFill>
                <a:srgbClr val="FF3131"/>
              </a:solidFill>
              <a:prstDash val="solid"/>
              <a:miter/>
            </a:ln>
          </p:spPr>
          <p:txBody>
            <a:bodyPr/>
            <a:lstStyle/>
            <a:p>
              <a:endParaRPr lang="it-IT"/>
            </a:p>
          </p:txBody>
        </p:sp>
        <p:sp>
          <p:nvSpPr>
            <p:cNvPr id="9" name="TextBox 9"/>
            <p:cNvSpPr txBox="1"/>
            <p:nvPr/>
          </p:nvSpPr>
          <p:spPr>
            <a:xfrm>
              <a:off x="0" y="-38100"/>
              <a:ext cx="1396287" cy="570578"/>
            </a:xfrm>
            <a:prstGeom prst="rect">
              <a:avLst/>
            </a:prstGeom>
          </p:spPr>
          <p:txBody>
            <a:bodyPr lIns="50800" tIns="50800" rIns="50800" bIns="50800" rtlCol="0" anchor="ctr"/>
            <a:lstStyle/>
            <a:p>
              <a:pPr algn="ctr">
                <a:lnSpc>
                  <a:spcPts val="2659"/>
                </a:lnSpc>
                <a:spcBef>
                  <a:spcPct val="0"/>
                </a:spcBef>
              </a:pPr>
              <a:endParaRPr/>
            </a:p>
          </p:txBody>
        </p:sp>
      </p:grpSp>
      <p:sp>
        <p:nvSpPr>
          <p:cNvPr id="10" name="AutoShape 10"/>
          <p:cNvSpPr/>
          <p:nvPr/>
        </p:nvSpPr>
        <p:spPr>
          <a:xfrm flipH="1">
            <a:off x="9853057" y="5933497"/>
            <a:ext cx="1734042" cy="0"/>
          </a:xfrm>
          <a:prstGeom prst="line">
            <a:avLst/>
          </a:prstGeom>
          <a:ln w="38100" cap="flat">
            <a:solidFill>
              <a:srgbClr val="FF3131"/>
            </a:solidFill>
            <a:prstDash val="solid"/>
            <a:headEnd type="none" w="sm" len="sm"/>
            <a:tailEnd type="arrow" w="med" len="sm"/>
          </a:ln>
        </p:spPr>
        <p:txBody>
          <a:bodyPr/>
          <a:lstStyle/>
          <a:p>
            <a:endParaRPr lang="it-IT"/>
          </a:p>
        </p:txBody>
      </p:sp>
      <p:sp>
        <p:nvSpPr>
          <p:cNvPr id="11" name="AutoShape 11"/>
          <p:cNvSpPr/>
          <p:nvPr/>
        </p:nvSpPr>
        <p:spPr>
          <a:xfrm flipH="1">
            <a:off x="9853057" y="7564508"/>
            <a:ext cx="1734042" cy="0"/>
          </a:xfrm>
          <a:prstGeom prst="line">
            <a:avLst/>
          </a:prstGeom>
          <a:ln w="38100" cap="flat">
            <a:solidFill>
              <a:srgbClr val="FF3131"/>
            </a:solidFill>
            <a:prstDash val="solid"/>
            <a:headEnd type="none" w="sm" len="sm"/>
            <a:tailEnd type="arrow" w="med" len="sm"/>
          </a:ln>
        </p:spPr>
        <p:txBody>
          <a:bodyPr/>
          <a:lstStyle/>
          <a:p>
            <a:endParaRPr lang="it-IT"/>
          </a:p>
        </p:txBody>
      </p:sp>
      <p:sp>
        <p:nvSpPr>
          <p:cNvPr id="12" name="TextBox 12"/>
          <p:cNvSpPr txBox="1"/>
          <p:nvPr/>
        </p:nvSpPr>
        <p:spPr>
          <a:xfrm>
            <a:off x="11897580" y="4756512"/>
            <a:ext cx="6176820" cy="1705852"/>
          </a:xfrm>
          <a:prstGeom prst="rect">
            <a:avLst/>
          </a:prstGeom>
        </p:spPr>
        <p:txBody>
          <a:bodyPr lIns="0" tIns="0" rIns="0" bIns="0" rtlCol="0" anchor="t">
            <a:spAutoFit/>
          </a:bodyPr>
          <a:lstStyle/>
          <a:p>
            <a:pPr>
              <a:lnSpc>
                <a:spcPts val="3359"/>
              </a:lnSpc>
            </a:pPr>
            <a:r>
              <a:rPr lang="en-US" sz="2400" spc="31" dirty="0">
                <a:solidFill>
                  <a:srgbClr val="F3F3F3"/>
                </a:solidFill>
                <a:latin typeface="Aileron"/>
              </a:rPr>
              <a:t>La </a:t>
            </a:r>
            <a:r>
              <a:rPr lang="en-US" sz="2400" spc="31" dirty="0" err="1">
                <a:solidFill>
                  <a:srgbClr val="F3F3F3"/>
                </a:solidFill>
                <a:latin typeface="Aileron"/>
              </a:rPr>
              <a:t>funzione</a:t>
            </a:r>
            <a:r>
              <a:rPr lang="en-US" sz="2400" spc="31" dirty="0">
                <a:solidFill>
                  <a:srgbClr val="F3F3F3"/>
                </a:solidFill>
                <a:latin typeface="Aileron"/>
              </a:rPr>
              <a:t> </a:t>
            </a:r>
            <a:r>
              <a:rPr lang="en-US" sz="2400" spc="31" dirty="0" err="1">
                <a:solidFill>
                  <a:srgbClr val="F3F3F3"/>
                </a:solidFill>
                <a:latin typeface="Aileron"/>
              </a:rPr>
              <a:t>SetWindowsHook</a:t>
            </a:r>
            <a:r>
              <a:rPr lang="en-US" sz="2400" spc="31" dirty="0">
                <a:solidFill>
                  <a:srgbClr val="F3F3F3"/>
                </a:solidFill>
                <a:latin typeface="Aileron"/>
              </a:rPr>
              <a:t>() </a:t>
            </a:r>
            <a:r>
              <a:rPr lang="en-US" sz="2400" spc="31" dirty="0" err="1">
                <a:solidFill>
                  <a:srgbClr val="F3F3F3"/>
                </a:solidFill>
                <a:latin typeface="Aileron"/>
              </a:rPr>
              <a:t>installa</a:t>
            </a:r>
            <a:r>
              <a:rPr lang="en-US" sz="2400" spc="31" dirty="0">
                <a:solidFill>
                  <a:srgbClr val="F3F3F3"/>
                </a:solidFill>
                <a:latin typeface="Aileron"/>
              </a:rPr>
              <a:t> un </a:t>
            </a:r>
            <a:r>
              <a:rPr lang="en-US" sz="2400" spc="31" dirty="0" err="1">
                <a:solidFill>
                  <a:srgbClr val="F3F3F3"/>
                </a:solidFill>
                <a:latin typeface="Aileron"/>
              </a:rPr>
              <a:t>metodo</a:t>
            </a:r>
            <a:r>
              <a:rPr lang="en-US" sz="2400" spc="31" dirty="0">
                <a:solidFill>
                  <a:srgbClr val="F3F3F3"/>
                </a:solidFill>
                <a:latin typeface="Aileron"/>
              </a:rPr>
              <a:t> (o </a:t>
            </a:r>
            <a:r>
              <a:rPr lang="en-US" sz="2400" spc="31" dirty="0" err="1">
                <a:solidFill>
                  <a:srgbClr val="F3F3F3"/>
                </a:solidFill>
                <a:latin typeface="Aileron"/>
              </a:rPr>
              <a:t>funzione</a:t>
            </a:r>
            <a:r>
              <a:rPr lang="en-US" sz="2400" spc="31" dirty="0">
                <a:solidFill>
                  <a:srgbClr val="F3F3F3"/>
                </a:solidFill>
                <a:latin typeface="Aileron"/>
              </a:rPr>
              <a:t>) </a:t>
            </a:r>
            <a:r>
              <a:rPr lang="en-US" sz="2400" spc="31" dirty="0" err="1">
                <a:solidFill>
                  <a:srgbClr val="F3F3F3"/>
                </a:solidFill>
                <a:latin typeface="Aileron"/>
              </a:rPr>
              <a:t>chiamato</a:t>
            </a:r>
            <a:r>
              <a:rPr lang="en-US" sz="2400" spc="31" dirty="0">
                <a:solidFill>
                  <a:srgbClr val="F3F3F3"/>
                </a:solidFill>
                <a:latin typeface="Aileron"/>
              </a:rPr>
              <a:t> hook </a:t>
            </a:r>
            <a:r>
              <a:rPr lang="en-US" sz="2400" spc="31" dirty="0" err="1">
                <a:solidFill>
                  <a:srgbClr val="F3F3F3"/>
                </a:solidFill>
                <a:latin typeface="Aileron"/>
              </a:rPr>
              <a:t>che</a:t>
            </a:r>
            <a:r>
              <a:rPr lang="en-US" sz="2400" spc="31" dirty="0">
                <a:solidFill>
                  <a:srgbClr val="F3F3F3"/>
                </a:solidFill>
                <a:latin typeface="Aileron"/>
              </a:rPr>
              <a:t> </a:t>
            </a:r>
            <a:r>
              <a:rPr lang="en-US" sz="2400" spc="31" dirty="0" err="1">
                <a:solidFill>
                  <a:srgbClr val="F3F3F3"/>
                </a:solidFill>
                <a:latin typeface="Aileron"/>
              </a:rPr>
              <a:t>si</a:t>
            </a:r>
            <a:r>
              <a:rPr lang="en-US" sz="2400" spc="31" dirty="0">
                <a:solidFill>
                  <a:srgbClr val="F3F3F3"/>
                </a:solidFill>
                <a:latin typeface="Aileron"/>
              </a:rPr>
              <a:t> </a:t>
            </a:r>
            <a:r>
              <a:rPr lang="en-US" sz="2400" spc="31" dirty="0" err="1">
                <a:solidFill>
                  <a:srgbClr val="F3F3F3"/>
                </a:solidFill>
                <a:latin typeface="Aileron"/>
              </a:rPr>
              <a:t>occupa</a:t>
            </a:r>
            <a:r>
              <a:rPr lang="en-US" sz="2400" spc="31" dirty="0">
                <a:solidFill>
                  <a:srgbClr val="F3F3F3"/>
                </a:solidFill>
                <a:latin typeface="Aileron"/>
              </a:rPr>
              <a:t> del </a:t>
            </a:r>
            <a:r>
              <a:rPr lang="en-US" sz="2400" spc="31" dirty="0" err="1">
                <a:solidFill>
                  <a:srgbClr val="F3F3F3"/>
                </a:solidFill>
                <a:latin typeface="Aileron"/>
              </a:rPr>
              <a:t>monitoraggio</a:t>
            </a:r>
            <a:r>
              <a:rPr lang="en-US" sz="2400" spc="31" dirty="0">
                <a:solidFill>
                  <a:srgbClr val="F3F3F3"/>
                </a:solidFill>
                <a:latin typeface="Aileron"/>
              </a:rPr>
              <a:t> in real time di </a:t>
            </a:r>
            <a:r>
              <a:rPr lang="en-US" sz="2400" spc="31" dirty="0" err="1">
                <a:solidFill>
                  <a:srgbClr val="F3F3F3"/>
                </a:solidFill>
                <a:latin typeface="Aileron"/>
              </a:rPr>
              <a:t>una</a:t>
            </a:r>
            <a:r>
              <a:rPr lang="en-US" sz="2400" spc="31" dirty="0">
                <a:solidFill>
                  <a:srgbClr val="F3F3F3"/>
                </a:solidFill>
                <a:latin typeface="Aileron"/>
              </a:rPr>
              <a:t> data </a:t>
            </a:r>
            <a:r>
              <a:rPr lang="en-US" sz="2400" spc="31" dirty="0" err="1">
                <a:solidFill>
                  <a:srgbClr val="F3F3F3"/>
                </a:solidFill>
                <a:latin typeface="Aileron"/>
              </a:rPr>
              <a:t>periferica</a:t>
            </a:r>
            <a:r>
              <a:rPr lang="en-US" sz="2400" spc="31" dirty="0">
                <a:solidFill>
                  <a:srgbClr val="F3F3F3"/>
                </a:solidFill>
                <a:latin typeface="Aileron"/>
              </a:rPr>
              <a:t>, in </a:t>
            </a:r>
            <a:r>
              <a:rPr lang="en-US" sz="2400" spc="31" dirty="0" err="1">
                <a:solidFill>
                  <a:srgbClr val="F3F3F3"/>
                </a:solidFill>
                <a:latin typeface="Aileron"/>
              </a:rPr>
              <a:t>questo</a:t>
            </a:r>
            <a:r>
              <a:rPr lang="en-US" sz="2400" spc="31" dirty="0">
                <a:solidFill>
                  <a:srgbClr val="F3F3F3"/>
                </a:solidFill>
                <a:latin typeface="Aileron"/>
              </a:rPr>
              <a:t> </a:t>
            </a:r>
            <a:r>
              <a:rPr lang="en-US" sz="2400" spc="31" dirty="0" err="1">
                <a:solidFill>
                  <a:srgbClr val="F3F3F3"/>
                </a:solidFill>
                <a:latin typeface="Aileron"/>
              </a:rPr>
              <a:t>caso</a:t>
            </a:r>
            <a:r>
              <a:rPr lang="en-US" sz="2400" spc="31" dirty="0">
                <a:solidFill>
                  <a:srgbClr val="F3F3F3"/>
                </a:solidFill>
                <a:latin typeface="Aileron"/>
              </a:rPr>
              <a:t> il mouse</a:t>
            </a:r>
          </a:p>
        </p:txBody>
      </p:sp>
      <p:sp>
        <p:nvSpPr>
          <p:cNvPr id="13" name="TextBox 13"/>
          <p:cNvSpPr txBox="1"/>
          <p:nvPr/>
        </p:nvSpPr>
        <p:spPr>
          <a:xfrm>
            <a:off x="11869147" y="6766720"/>
            <a:ext cx="6176820" cy="1705852"/>
          </a:xfrm>
          <a:prstGeom prst="rect">
            <a:avLst/>
          </a:prstGeom>
        </p:spPr>
        <p:txBody>
          <a:bodyPr lIns="0" tIns="0" rIns="0" bIns="0" rtlCol="0" anchor="t">
            <a:spAutoFit/>
          </a:bodyPr>
          <a:lstStyle/>
          <a:p>
            <a:pPr>
              <a:lnSpc>
                <a:spcPts val="3359"/>
              </a:lnSpc>
            </a:pPr>
            <a:r>
              <a:rPr lang="en-US" sz="2400" spc="31" dirty="0">
                <a:solidFill>
                  <a:srgbClr val="F3F3F3"/>
                </a:solidFill>
                <a:latin typeface="Aileron"/>
              </a:rPr>
              <a:t>La </a:t>
            </a:r>
            <a:r>
              <a:rPr lang="en-US" sz="2400" spc="31" dirty="0" err="1">
                <a:solidFill>
                  <a:srgbClr val="F3F3F3"/>
                </a:solidFill>
                <a:latin typeface="Aileron"/>
              </a:rPr>
              <a:t>funzione</a:t>
            </a:r>
            <a:r>
              <a:rPr lang="en-US" sz="2400" spc="31" dirty="0">
                <a:solidFill>
                  <a:srgbClr val="F3F3F3"/>
                </a:solidFill>
                <a:latin typeface="Aileron"/>
              </a:rPr>
              <a:t> </a:t>
            </a:r>
            <a:r>
              <a:rPr lang="en-US" sz="2400" spc="31" dirty="0" err="1">
                <a:solidFill>
                  <a:srgbClr val="F3F3F3"/>
                </a:solidFill>
                <a:latin typeface="Aileron"/>
              </a:rPr>
              <a:t>CopyFile</a:t>
            </a:r>
            <a:r>
              <a:rPr lang="en-US" sz="2400" spc="31" dirty="0">
                <a:solidFill>
                  <a:srgbClr val="F3F3F3"/>
                </a:solidFill>
                <a:latin typeface="Aileron"/>
              </a:rPr>
              <a:t>() </a:t>
            </a:r>
            <a:r>
              <a:rPr lang="en-US" sz="2400" spc="31" dirty="0" err="1">
                <a:solidFill>
                  <a:srgbClr val="F3F3F3"/>
                </a:solidFill>
                <a:latin typeface="Aileron"/>
              </a:rPr>
              <a:t>consente</a:t>
            </a:r>
            <a:r>
              <a:rPr lang="en-US" sz="2400" spc="31" dirty="0">
                <a:solidFill>
                  <a:srgbClr val="F3F3F3"/>
                </a:solidFill>
                <a:latin typeface="Aileron"/>
              </a:rPr>
              <a:t> al Malware di </a:t>
            </a:r>
            <a:r>
              <a:rPr lang="en-US" sz="2400" spc="31" dirty="0" err="1">
                <a:solidFill>
                  <a:srgbClr val="F3F3F3"/>
                </a:solidFill>
                <a:latin typeface="Aileron"/>
              </a:rPr>
              <a:t>copiare</a:t>
            </a:r>
            <a:r>
              <a:rPr lang="en-US" sz="2400" spc="31" dirty="0">
                <a:solidFill>
                  <a:srgbClr val="F3F3F3"/>
                </a:solidFill>
                <a:latin typeface="Aileron"/>
              </a:rPr>
              <a:t> se </a:t>
            </a:r>
            <a:r>
              <a:rPr lang="en-US" sz="2400" spc="31" dirty="0" err="1">
                <a:solidFill>
                  <a:srgbClr val="F3F3F3"/>
                </a:solidFill>
                <a:latin typeface="Aileron"/>
              </a:rPr>
              <a:t>stesso</a:t>
            </a:r>
            <a:r>
              <a:rPr lang="en-US" sz="2400" spc="31" dirty="0">
                <a:solidFill>
                  <a:srgbClr val="F3F3F3"/>
                </a:solidFill>
                <a:latin typeface="Aileron"/>
              </a:rPr>
              <a:t> </a:t>
            </a:r>
            <a:r>
              <a:rPr lang="en-US" sz="2400" spc="31" dirty="0" err="1">
                <a:solidFill>
                  <a:srgbClr val="F3F3F3"/>
                </a:solidFill>
                <a:latin typeface="Aileron"/>
              </a:rPr>
              <a:t>all’interno</a:t>
            </a:r>
            <a:r>
              <a:rPr lang="en-US" sz="2400" spc="31" dirty="0">
                <a:solidFill>
                  <a:srgbClr val="F3F3F3"/>
                </a:solidFill>
                <a:latin typeface="Aileron"/>
              </a:rPr>
              <a:t> di un path o </a:t>
            </a:r>
            <a:r>
              <a:rPr lang="en-US" sz="2400" spc="31" dirty="0" err="1">
                <a:solidFill>
                  <a:srgbClr val="F3F3F3"/>
                </a:solidFill>
                <a:latin typeface="Aileron"/>
              </a:rPr>
              <a:t>cartella</a:t>
            </a:r>
            <a:r>
              <a:rPr lang="en-US" sz="2400" spc="31" dirty="0">
                <a:solidFill>
                  <a:srgbClr val="F3F3F3"/>
                </a:solidFill>
                <a:latin typeface="Aileron"/>
              </a:rPr>
              <a:t> </a:t>
            </a:r>
            <a:r>
              <a:rPr lang="en-US" sz="2400" spc="31" dirty="0" err="1">
                <a:solidFill>
                  <a:srgbClr val="F3F3F3"/>
                </a:solidFill>
                <a:latin typeface="Aileron"/>
              </a:rPr>
              <a:t>specifica</a:t>
            </a:r>
            <a:r>
              <a:rPr lang="en-US" sz="2400" spc="31" dirty="0">
                <a:solidFill>
                  <a:srgbClr val="F3F3F3"/>
                </a:solidFill>
                <a:latin typeface="Aileron"/>
              </a:rPr>
              <a:t>, in </a:t>
            </a:r>
            <a:r>
              <a:rPr lang="en-US" sz="2400" spc="31" dirty="0" err="1">
                <a:solidFill>
                  <a:srgbClr val="F3F3F3"/>
                </a:solidFill>
                <a:latin typeface="Aileron"/>
              </a:rPr>
              <a:t>questo</a:t>
            </a:r>
            <a:r>
              <a:rPr lang="en-US" sz="2400" spc="31" dirty="0">
                <a:solidFill>
                  <a:srgbClr val="F3F3F3"/>
                </a:solidFill>
                <a:latin typeface="Aileron"/>
              </a:rPr>
              <a:t> </a:t>
            </a:r>
            <a:r>
              <a:rPr lang="en-US" sz="2400" spc="31" dirty="0" err="1">
                <a:solidFill>
                  <a:srgbClr val="F3F3F3"/>
                </a:solidFill>
                <a:latin typeface="Aileron"/>
              </a:rPr>
              <a:t>caso</a:t>
            </a:r>
            <a:r>
              <a:rPr lang="en-US" sz="2400" spc="31" dirty="0">
                <a:solidFill>
                  <a:srgbClr val="F3F3F3"/>
                </a:solidFill>
                <a:latin typeface="Aileron"/>
              </a:rPr>
              <a:t> in </a:t>
            </a:r>
            <a:r>
              <a:rPr lang="en-US" sz="2400" spc="31" dirty="0" err="1">
                <a:solidFill>
                  <a:srgbClr val="F3F3F3"/>
                </a:solidFill>
                <a:latin typeface="Aileron"/>
              </a:rPr>
              <a:t>una</a:t>
            </a:r>
            <a:r>
              <a:rPr lang="en-US" sz="2400" spc="31" dirty="0">
                <a:solidFill>
                  <a:srgbClr val="F3F3F3"/>
                </a:solidFill>
                <a:latin typeface="Aileron"/>
              </a:rPr>
              <a:t> </a:t>
            </a:r>
            <a:r>
              <a:rPr lang="en-US" sz="2400" spc="31" dirty="0" err="1">
                <a:solidFill>
                  <a:srgbClr val="F3F3F3"/>
                </a:solidFill>
                <a:latin typeface="Aileron"/>
              </a:rPr>
              <a:t>cartella</a:t>
            </a:r>
            <a:r>
              <a:rPr lang="en-US" sz="2400" spc="31" dirty="0">
                <a:solidFill>
                  <a:srgbClr val="F3F3F3"/>
                </a:solidFill>
                <a:latin typeface="Aileron"/>
              </a:rPr>
              <a:t> di </a:t>
            </a:r>
            <a:r>
              <a:rPr lang="en-US" sz="2400" spc="31" dirty="0" err="1">
                <a:solidFill>
                  <a:srgbClr val="F3F3F3"/>
                </a:solidFill>
                <a:latin typeface="Aileron"/>
              </a:rPr>
              <a:t>avvio</a:t>
            </a:r>
            <a:r>
              <a:rPr lang="en-US" sz="2400" spc="31" dirty="0">
                <a:solidFill>
                  <a:srgbClr val="F3F3F3"/>
                </a:solidFill>
                <a:latin typeface="Aileron"/>
              </a:rPr>
              <a:t> di </a:t>
            </a:r>
            <a:r>
              <a:rPr lang="en-US" sz="2400" spc="31" dirty="0" err="1">
                <a:solidFill>
                  <a:srgbClr val="F3F3F3"/>
                </a:solidFill>
                <a:latin typeface="Aileron"/>
              </a:rPr>
              <a:t>sistema</a:t>
            </a:r>
            <a:r>
              <a:rPr lang="en-US" sz="2400" spc="31" dirty="0">
                <a:solidFill>
                  <a:srgbClr val="F3F3F3"/>
                </a:solidFill>
                <a:latin typeface="Aileron"/>
              </a:rPr>
              <a:t>.</a:t>
            </a:r>
          </a:p>
        </p:txBody>
      </p:sp>
      <p:sp>
        <p:nvSpPr>
          <p:cNvPr id="14" name="TextBox 14"/>
          <p:cNvSpPr txBox="1"/>
          <p:nvPr/>
        </p:nvSpPr>
        <p:spPr>
          <a:xfrm>
            <a:off x="1028700" y="301042"/>
            <a:ext cx="7137809" cy="985266"/>
          </a:xfrm>
          <a:prstGeom prst="rect">
            <a:avLst/>
          </a:prstGeom>
        </p:spPr>
        <p:txBody>
          <a:bodyPr lIns="0" tIns="0" rIns="0" bIns="0" rtlCol="0" anchor="t">
            <a:spAutoFit/>
          </a:bodyPr>
          <a:lstStyle/>
          <a:p>
            <a:pPr>
              <a:lnSpc>
                <a:spcPts val="7872"/>
              </a:lnSpc>
              <a:spcBef>
                <a:spcPct val="0"/>
              </a:spcBef>
            </a:pPr>
            <a:r>
              <a:rPr lang="en-US" sz="6400" dirty="0" err="1">
                <a:solidFill>
                  <a:srgbClr val="F3F3F3"/>
                </a:solidFill>
                <a:latin typeface="Aileron Heavy"/>
              </a:rPr>
              <a:t>Quesiti</a:t>
            </a:r>
            <a:r>
              <a:rPr lang="en-US" sz="6400" dirty="0">
                <a:solidFill>
                  <a:srgbClr val="F3F3F3"/>
                </a:solidFill>
                <a:latin typeface="Aileron Heavy"/>
              </a:rPr>
              <a:t> 1 e 2</a:t>
            </a:r>
          </a:p>
        </p:txBody>
      </p:sp>
      <p:grpSp>
        <p:nvGrpSpPr>
          <p:cNvPr id="15" name="Group 15"/>
          <p:cNvGrpSpPr/>
          <p:nvPr/>
        </p:nvGrpSpPr>
        <p:grpSpPr>
          <a:xfrm>
            <a:off x="11720508" y="4648005"/>
            <a:ext cx="6353892" cy="1852179"/>
            <a:chOff x="0" y="0"/>
            <a:chExt cx="1673453" cy="487817"/>
          </a:xfrm>
        </p:grpSpPr>
        <p:sp>
          <p:nvSpPr>
            <p:cNvPr id="16" name="Freeform 16"/>
            <p:cNvSpPr/>
            <p:nvPr/>
          </p:nvSpPr>
          <p:spPr>
            <a:xfrm>
              <a:off x="0" y="0"/>
              <a:ext cx="1673453" cy="487817"/>
            </a:xfrm>
            <a:custGeom>
              <a:avLst/>
              <a:gdLst/>
              <a:ahLst/>
              <a:cxnLst/>
              <a:rect l="l" t="t" r="r" b="b"/>
              <a:pathLst>
                <a:path w="1673453" h="487817">
                  <a:moveTo>
                    <a:pt x="0" y="0"/>
                  </a:moveTo>
                  <a:lnTo>
                    <a:pt x="1673453" y="0"/>
                  </a:lnTo>
                  <a:lnTo>
                    <a:pt x="1673453" y="487817"/>
                  </a:lnTo>
                  <a:lnTo>
                    <a:pt x="0" y="487817"/>
                  </a:lnTo>
                  <a:close/>
                </a:path>
              </a:pathLst>
            </a:custGeom>
            <a:solidFill>
              <a:srgbClr val="000000">
                <a:alpha val="0"/>
              </a:srgbClr>
            </a:solidFill>
            <a:ln w="38100" cap="sq">
              <a:solidFill>
                <a:srgbClr val="F3F3F3"/>
              </a:solidFill>
              <a:prstDash val="solid"/>
              <a:miter/>
            </a:ln>
          </p:spPr>
          <p:txBody>
            <a:bodyPr/>
            <a:lstStyle/>
            <a:p>
              <a:endParaRPr lang="it-IT" dirty="0"/>
            </a:p>
          </p:txBody>
        </p:sp>
        <p:sp>
          <p:nvSpPr>
            <p:cNvPr id="17" name="TextBox 17"/>
            <p:cNvSpPr txBox="1"/>
            <p:nvPr/>
          </p:nvSpPr>
          <p:spPr>
            <a:xfrm>
              <a:off x="0" y="-38100"/>
              <a:ext cx="1673453" cy="52591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1705723" y="6656787"/>
            <a:ext cx="6353892" cy="1852179"/>
            <a:chOff x="0" y="0"/>
            <a:chExt cx="1673453" cy="487817"/>
          </a:xfrm>
        </p:grpSpPr>
        <p:sp>
          <p:nvSpPr>
            <p:cNvPr id="19" name="Freeform 19"/>
            <p:cNvSpPr/>
            <p:nvPr/>
          </p:nvSpPr>
          <p:spPr>
            <a:xfrm>
              <a:off x="0" y="0"/>
              <a:ext cx="1673453" cy="487817"/>
            </a:xfrm>
            <a:custGeom>
              <a:avLst/>
              <a:gdLst/>
              <a:ahLst/>
              <a:cxnLst/>
              <a:rect l="l" t="t" r="r" b="b"/>
              <a:pathLst>
                <a:path w="1673453" h="487817">
                  <a:moveTo>
                    <a:pt x="0" y="0"/>
                  </a:moveTo>
                  <a:lnTo>
                    <a:pt x="1673453" y="0"/>
                  </a:lnTo>
                  <a:lnTo>
                    <a:pt x="1673453" y="487817"/>
                  </a:lnTo>
                  <a:lnTo>
                    <a:pt x="0" y="487817"/>
                  </a:lnTo>
                  <a:close/>
                </a:path>
              </a:pathLst>
            </a:custGeom>
            <a:solidFill>
              <a:srgbClr val="000000">
                <a:alpha val="0"/>
              </a:srgbClr>
            </a:solidFill>
            <a:ln w="38100" cap="sq">
              <a:solidFill>
                <a:srgbClr val="F3F3F3"/>
              </a:solidFill>
              <a:prstDash val="solid"/>
              <a:miter/>
            </a:ln>
          </p:spPr>
          <p:txBody>
            <a:bodyPr/>
            <a:lstStyle/>
            <a:p>
              <a:endParaRPr lang="it-IT"/>
            </a:p>
          </p:txBody>
        </p:sp>
        <p:sp>
          <p:nvSpPr>
            <p:cNvPr id="20" name="TextBox 20"/>
            <p:cNvSpPr txBox="1"/>
            <p:nvPr/>
          </p:nvSpPr>
          <p:spPr>
            <a:xfrm>
              <a:off x="0" y="-38100"/>
              <a:ext cx="1673453" cy="52591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Freeform 2"/>
          <p:cNvSpPr/>
          <p:nvPr/>
        </p:nvSpPr>
        <p:spPr>
          <a:xfrm>
            <a:off x="3862385" y="4366385"/>
            <a:ext cx="9801635" cy="4405088"/>
          </a:xfrm>
          <a:custGeom>
            <a:avLst/>
            <a:gdLst/>
            <a:ahLst/>
            <a:cxnLst/>
            <a:rect l="l" t="t" r="r" b="b"/>
            <a:pathLst>
              <a:path w="9801635" h="4405088">
                <a:moveTo>
                  <a:pt x="0" y="0"/>
                </a:moveTo>
                <a:lnTo>
                  <a:pt x="9801634" y="0"/>
                </a:lnTo>
                <a:lnTo>
                  <a:pt x="9801634" y="4405088"/>
                </a:lnTo>
                <a:lnTo>
                  <a:pt x="0" y="4405088"/>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1028700" y="2034574"/>
            <a:ext cx="16230600" cy="1243965"/>
          </a:xfrm>
          <a:prstGeom prst="rect">
            <a:avLst/>
          </a:prstGeom>
        </p:spPr>
        <p:txBody>
          <a:bodyPr lIns="0" tIns="0" rIns="0" bIns="0" rtlCol="0" anchor="t">
            <a:spAutoFit/>
          </a:bodyPr>
          <a:lstStyle/>
          <a:p>
            <a:pPr>
              <a:lnSpc>
                <a:spcPts val="3359"/>
              </a:lnSpc>
            </a:pPr>
            <a:r>
              <a:rPr lang="en-US" sz="2400" spc="31">
                <a:solidFill>
                  <a:srgbClr val="F3F3F3"/>
                </a:solidFill>
                <a:latin typeface="Aileron"/>
              </a:rPr>
              <a:t>Il Malware ottiene persistenza nel Sistema Operativo della macchina vittima proprio grazie alla funzione CopyFile(), che permette allo stesso malware di copiarsi in una cartella di avvio (o Autorun) del sistema, oltre a essere interessato a tutti gli eventi legati ai movimenti e ai click del mouse.</a:t>
            </a:r>
          </a:p>
        </p:txBody>
      </p:sp>
      <p:grpSp>
        <p:nvGrpSpPr>
          <p:cNvPr id="4" name="Group 4"/>
          <p:cNvGrpSpPr/>
          <p:nvPr/>
        </p:nvGrpSpPr>
        <p:grpSpPr>
          <a:xfrm>
            <a:off x="7257473" y="8183702"/>
            <a:ext cx="4580225" cy="406980"/>
            <a:chOff x="0" y="0"/>
            <a:chExt cx="1206314" cy="107188"/>
          </a:xfrm>
        </p:grpSpPr>
        <p:sp>
          <p:nvSpPr>
            <p:cNvPr id="5" name="Freeform 5"/>
            <p:cNvSpPr/>
            <p:nvPr/>
          </p:nvSpPr>
          <p:spPr>
            <a:xfrm>
              <a:off x="0" y="0"/>
              <a:ext cx="1206314" cy="107188"/>
            </a:xfrm>
            <a:custGeom>
              <a:avLst/>
              <a:gdLst/>
              <a:ahLst/>
              <a:cxnLst/>
              <a:rect l="l" t="t" r="r" b="b"/>
              <a:pathLst>
                <a:path w="1206314" h="107188">
                  <a:moveTo>
                    <a:pt x="0" y="0"/>
                  </a:moveTo>
                  <a:lnTo>
                    <a:pt x="1206314" y="0"/>
                  </a:lnTo>
                  <a:lnTo>
                    <a:pt x="1206314" y="107188"/>
                  </a:lnTo>
                  <a:lnTo>
                    <a:pt x="0" y="107188"/>
                  </a:lnTo>
                  <a:close/>
                </a:path>
              </a:pathLst>
            </a:custGeom>
            <a:solidFill>
              <a:srgbClr val="000000">
                <a:alpha val="0"/>
              </a:srgbClr>
            </a:solidFill>
            <a:ln w="38100" cap="sq">
              <a:solidFill>
                <a:srgbClr val="FF3131"/>
              </a:solidFill>
              <a:prstDash val="solid"/>
              <a:miter/>
            </a:ln>
          </p:spPr>
          <p:txBody>
            <a:bodyPr/>
            <a:lstStyle/>
            <a:p>
              <a:endParaRPr lang="it-IT"/>
            </a:p>
          </p:txBody>
        </p:sp>
        <p:sp>
          <p:nvSpPr>
            <p:cNvPr id="6" name="TextBox 6"/>
            <p:cNvSpPr txBox="1"/>
            <p:nvPr/>
          </p:nvSpPr>
          <p:spPr>
            <a:xfrm>
              <a:off x="0" y="-38100"/>
              <a:ext cx="1206314" cy="145288"/>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28700" y="301042"/>
            <a:ext cx="7137809" cy="985266"/>
          </a:xfrm>
          <a:prstGeom prst="rect">
            <a:avLst/>
          </a:prstGeom>
        </p:spPr>
        <p:txBody>
          <a:bodyPr lIns="0" tIns="0" rIns="0" bIns="0" rtlCol="0" anchor="t">
            <a:spAutoFit/>
          </a:bodyPr>
          <a:lstStyle/>
          <a:p>
            <a:pPr>
              <a:lnSpc>
                <a:spcPts val="7872"/>
              </a:lnSpc>
              <a:spcBef>
                <a:spcPct val="0"/>
              </a:spcBef>
            </a:pPr>
            <a:r>
              <a:rPr lang="en-US" sz="6400" dirty="0" err="1">
                <a:solidFill>
                  <a:srgbClr val="F3F3F3"/>
                </a:solidFill>
                <a:latin typeface="Aileron Heavy"/>
              </a:rPr>
              <a:t>Quesito</a:t>
            </a:r>
            <a:r>
              <a:rPr lang="en-US" sz="6400" dirty="0">
                <a:solidFill>
                  <a:srgbClr val="F3F3F3"/>
                </a:solidFill>
                <a:latin typeface="Aileron Heavy"/>
              </a:rPr>
              <a:t>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a:extLst>
            <a:ext uri="{FF2B5EF4-FFF2-40B4-BE49-F238E27FC236}">
              <a16:creationId xmlns:a16="http://schemas.microsoft.com/office/drawing/2014/main" id="{2FF7B37E-9C93-F6A5-98D8-29E4A165D80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F94B967-1C89-36AF-A351-E2F132C86412}"/>
              </a:ext>
            </a:extLst>
          </p:cNvPr>
          <p:cNvSpPr/>
          <p:nvPr/>
        </p:nvSpPr>
        <p:spPr>
          <a:xfrm>
            <a:off x="76200" y="2476500"/>
            <a:ext cx="10591800" cy="5791200"/>
          </a:xfrm>
          <a:custGeom>
            <a:avLst/>
            <a:gdLst/>
            <a:ahLst/>
            <a:cxnLst/>
            <a:rect l="l" t="t" r="r" b="b"/>
            <a:pathLst>
              <a:path w="9801635" h="4405088">
                <a:moveTo>
                  <a:pt x="0" y="0"/>
                </a:moveTo>
                <a:lnTo>
                  <a:pt x="9801634" y="0"/>
                </a:lnTo>
                <a:lnTo>
                  <a:pt x="9801634" y="4405088"/>
                </a:lnTo>
                <a:lnTo>
                  <a:pt x="0" y="4405088"/>
                </a:lnTo>
                <a:lnTo>
                  <a:pt x="0" y="0"/>
                </a:lnTo>
                <a:close/>
              </a:path>
            </a:pathLst>
          </a:custGeom>
          <a:blipFill>
            <a:blip r:embed="rId2"/>
            <a:stretch>
              <a:fillRect/>
            </a:stretch>
          </a:blipFill>
        </p:spPr>
        <p:txBody>
          <a:bodyPr/>
          <a:lstStyle/>
          <a:p>
            <a:endParaRPr lang="it-IT"/>
          </a:p>
        </p:txBody>
      </p:sp>
      <p:sp>
        <p:nvSpPr>
          <p:cNvPr id="3" name="TextBox 3">
            <a:extLst>
              <a:ext uri="{FF2B5EF4-FFF2-40B4-BE49-F238E27FC236}">
                <a16:creationId xmlns:a16="http://schemas.microsoft.com/office/drawing/2014/main" id="{96DE9DC5-411A-79BC-F76D-96806C27D775}"/>
              </a:ext>
            </a:extLst>
          </p:cNvPr>
          <p:cNvSpPr txBox="1"/>
          <p:nvPr/>
        </p:nvSpPr>
        <p:spPr>
          <a:xfrm>
            <a:off x="10058400" y="1561058"/>
            <a:ext cx="5219700" cy="380104"/>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Imposta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di </a:t>
            </a:r>
            <a:r>
              <a:rPr lang="en-US" spc="31" dirty="0" err="1">
                <a:solidFill>
                  <a:srgbClr val="F3F3F3"/>
                </a:solidFill>
                <a:latin typeface="Aileron"/>
              </a:rPr>
              <a:t>eax</a:t>
            </a:r>
            <a:r>
              <a:rPr lang="en-US" spc="31" dirty="0">
                <a:solidFill>
                  <a:srgbClr val="F3F3F3"/>
                </a:solidFill>
                <a:latin typeface="Aileron"/>
              </a:rPr>
              <a:t> </a:t>
            </a:r>
            <a:r>
              <a:rPr lang="en-US" spc="31" dirty="0" err="1">
                <a:solidFill>
                  <a:srgbClr val="F3F3F3"/>
                </a:solidFill>
                <a:latin typeface="Aileron"/>
              </a:rPr>
              <a:t>nello</a:t>
            </a:r>
            <a:r>
              <a:rPr lang="en-US" spc="31" dirty="0">
                <a:solidFill>
                  <a:srgbClr val="F3F3F3"/>
                </a:solidFill>
                <a:latin typeface="Aileron"/>
              </a:rPr>
              <a:t> stack</a:t>
            </a:r>
          </a:p>
        </p:txBody>
      </p:sp>
      <p:sp>
        <p:nvSpPr>
          <p:cNvPr id="7" name="TextBox 7">
            <a:extLst>
              <a:ext uri="{FF2B5EF4-FFF2-40B4-BE49-F238E27FC236}">
                <a16:creationId xmlns:a16="http://schemas.microsoft.com/office/drawing/2014/main" id="{B889C0EE-0F88-358C-D40D-6A8F3A144D6F}"/>
              </a:ext>
            </a:extLst>
          </p:cNvPr>
          <p:cNvSpPr txBox="1"/>
          <p:nvPr/>
        </p:nvSpPr>
        <p:spPr>
          <a:xfrm>
            <a:off x="1028700" y="301042"/>
            <a:ext cx="7137809" cy="985266"/>
          </a:xfrm>
          <a:prstGeom prst="rect">
            <a:avLst/>
          </a:prstGeom>
        </p:spPr>
        <p:txBody>
          <a:bodyPr lIns="0" tIns="0" rIns="0" bIns="0" rtlCol="0" anchor="t">
            <a:spAutoFit/>
          </a:bodyPr>
          <a:lstStyle/>
          <a:p>
            <a:pPr>
              <a:lnSpc>
                <a:spcPts val="7872"/>
              </a:lnSpc>
              <a:spcBef>
                <a:spcPct val="0"/>
              </a:spcBef>
            </a:pPr>
            <a:r>
              <a:rPr lang="en-US" sz="6400" dirty="0" err="1">
                <a:solidFill>
                  <a:srgbClr val="F3F3F3"/>
                </a:solidFill>
                <a:latin typeface="Aileron Heavy"/>
              </a:rPr>
              <a:t>Quesito</a:t>
            </a:r>
            <a:r>
              <a:rPr lang="en-US" sz="6400" dirty="0">
                <a:solidFill>
                  <a:srgbClr val="F3F3F3"/>
                </a:solidFill>
                <a:latin typeface="Aileron Heavy"/>
              </a:rPr>
              <a:t> Bonus</a:t>
            </a:r>
          </a:p>
        </p:txBody>
      </p:sp>
      <p:cxnSp>
        <p:nvCxnSpPr>
          <p:cNvPr id="9" name="Connettore 2 8">
            <a:extLst>
              <a:ext uri="{FF2B5EF4-FFF2-40B4-BE49-F238E27FC236}">
                <a16:creationId xmlns:a16="http://schemas.microsoft.com/office/drawing/2014/main" id="{7A1A2408-5AD7-BF01-78A7-0702C674A089}"/>
              </a:ext>
            </a:extLst>
          </p:cNvPr>
          <p:cNvCxnSpPr>
            <a:cxnSpLocks/>
          </p:cNvCxnSpPr>
          <p:nvPr/>
        </p:nvCxnSpPr>
        <p:spPr>
          <a:xfrm flipV="1">
            <a:off x="4953000" y="2019300"/>
            <a:ext cx="4819650" cy="91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7CE6077C-E775-C7E8-039B-AF0F73E726A7}"/>
              </a:ext>
            </a:extLst>
          </p:cNvPr>
          <p:cNvCxnSpPr>
            <a:cxnSpLocks/>
          </p:cNvCxnSpPr>
          <p:nvPr/>
        </p:nvCxnSpPr>
        <p:spPr>
          <a:xfrm flipV="1">
            <a:off x="4953000" y="3007961"/>
            <a:ext cx="5562600" cy="380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B6422377-E121-3650-EEFB-80701837D3DE}"/>
              </a:ext>
            </a:extLst>
          </p:cNvPr>
          <p:cNvCxnSpPr>
            <a:cxnSpLocks/>
          </p:cNvCxnSpPr>
          <p:nvPr/>
        </p:nvCxnSpPr>
        <p:spPr>
          <a:xfrm flipV="1">
            <a:off x="4953000" y="3845265"/>
            <a:ext cx="5562600" cy="79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5E1EC95B-DC4D-BA1A-1DA4-A3FEFEAA4E9C}"/>
              </a:ext>
            </a:extLst>
          </p:cNvPr>
          <p:cNvCxnSpPr>
            <a:cxnSpLocks/>
          </p:cNvCxnSpPr>
          <p:nvPr/>
        </p:nvCxnSpPr>
        <p:spPr>
          <a:xfrm>
            <a:off x="8737979" y="4275867"/>
            <a:ext cx="2311021" cy="4938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F1991C1E-D80E-9510-9A3C-CB65524B18AA}"/>
              </a:ext>
            </a:extLst>
          </p:cNvPr>
          <p:cNvCxnSpPr>
            <a:cxnSpLocks/>
          </p:cNvCxnSpPr>
          <p:nvPr/>
        </p:nvCxnSpPr>
        <p:spPr>
          <a:xfrm>
            <a:off x="6096000" y="4762500"/>
            <a:ext cx="4572000" cy="160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4D66241C-9CC8-CA94-4F57-62A7A21C92B6}"/>
              </a:ext>
            </a:extLst>
          </p:cNvPr>
          <p:cNvCxnSpPr>
            <a:cxnSpLocks/>
          </p:cNvCxnSpPr>
          <p:nvPr/>
        </p:nvCxnSpPr>
        <p:spPr>
          <a:xfrm>
            <a:off x="5257800" y="5298735"/>
            <a:ext cx="2514600" cy="3578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3">
            <a:extLst>
              <a:ext uri="{FF2B5EF4-FFF2-40B4-BE49-F238E27FC236}">
                <a16:creationId xmlns:a16="http://schemas.microsoft.com/office/drawing/2014/main" id="{990BC1AA-BA42-AA0B-102B-E738BA856594}"/>
              </a:ext>
            </a:extLst>
          </p:cNvPr>
          <p:cNvSpPr txBox="1"/>
          <p:nvPr/>
        </p:nvSpPr>
        <p:spPr>
          <a:xfrm>
            <a:off x="10809027" y="2625283"/>
            <a:ext cx="5219700" cy="380104"/>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Imposta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di </a:t>
            </a:r>
            <a:r>
              <a:rPr lang="en-US" spc="31" dirty="0" err="1">
                <a:solidFill>
                  <a:srgbClr val="F3F3F3"/>
                </a:solidFill>
                <a:latin typeface="Aileron"/>
              </a:rPr>
              <a:t>ebx</a:t>
            </a:r>
            <a:r>
              <a:rPr lang="en-US" spc="31" dirty="0">
                <a:solidFill>
                  <a:srgbClr val="F3F3F3"/>
                </a:solidFill>
                <a:latin typeface="Aileron"/>
              </a:rPr>
              <a:t> </a:t>
            </a:r>
            <a:r>
              <a:rPr lang="en-US" spc="31" dirty="0" err="1">
                <a:solidFill>
                  <a:srgbClr val="F3F3F3"/>
                </a:solidFill>
                <a:latin typeface="Aileron"/>
              </a:rPr>
              <a:t>nello</a:t>
            </a:r>
            <a:r>
              <a:rPr lang="en-US" spc="31" dirty="0">
                <a:solidFill>
                  <a:srgbClr val="F3F3F3"/>
                </a:solidFill>
                <a:latin typeface="Aileron"/>
              </a:rPr>
              <a:t> stack</a:t>
            </a:r>
          </a:p>
        </p:txBody>
      </p:sp>
      <p:sp>
        <p:nvSpPr>
          <p:cNvPr id="23" name="TextBox 3">
            <a:extLst>
              <a:ext uri="{FF2B5EF4-FFF2-40B4-BE49-F238E27FC236}">
                <a16:creationId xmlns:a16="http://schemas.microsoft.com/office/drawing/2014/main" id="{4A6DB5FD-27EC-F4B2-793F-7383F00C8E1B}"/>
              </a:ext>
            </a:extLst>
          </p:cNvPr>
          <p:cNvSpPr txBox="1"/>
          <p:nvPr/>
        </p:nvSpPr>
        <p:spPr>
          <a:xfrm>
            <a:off x="10819263" y="3544196"/>
            <a:ext cx="5219700" cy="380104"/>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Imposta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di </a:t>
            </a:r>
            <a:r>
              <a:rPr lang="en-US" spc="31" dirty="0" err="1">
                <a:solidFill>
                  <a:srgbClr val="F3F3F3"/>
                </a:solidFill>
                <a:latin typeface="Aileron"/>
              </a:rPr>
              <a:t>ecx</a:t>
            </a:r>
            <a:r>
              <a:rPr lang="en-US" spc="31" dirty="0">
                <a:solidFill>
                  <a:srgbClr val="F3F3F3"/>
                </a:solidFill>
                <a:latin typeface="Aileron"/>
              </a:rPr>
              <a:t> </a:t>
            </a:r>
            <a:r>
              <a:rPr lang="en-US" spc="31" dirty="0" err="1">
                <a:solidFill>
                  <a:srgbClr val="F3F3F3"/>
                </a:solidFill>
                <a:latin typeface="Aileron"/>
              </a:rPr>
              <a:t>nello</a:t>
            </a:r>
            <a:r>
              <a:rPr lang="en-US" spc="31" dirty="0">
                <a:solidFill>
                  <a:srgbClr val="F3F3F3"/>
                </a:solidFill>
                <a:latin typeface="Aileron"/>
              </a:rPr>
              <a:t> stack</a:t>
            </a:r>
          </a:p>
        </p:txBody>
      </p:sp>
      <p:sp>
        <p:nvSpPr>
          <p:cNvPr id="24" name="TextBox 3">
            <a:extLst>
              <a:ext uri="{FF2B5EF4-FFF2-40B4-BE49-F238E27FC236}">
                <a16:creationId xmlns:a16="http://schemas.microsoft.com/office/drawing/2014/main" id="{2436742B-803C-1FFC-6CA1-DB31D50940E2}"/>
              </a:ext>
            </a:extLst>
          </p:cNvPr>
          <p:cNvSpPr txBox="1"/>
          <p:nvPr/>
        </p:nvSpPr>
        <p:spPr>
          <a:xfrm>
            <a:off x="11438531" y="4493627"/>
            <a:ext cx="6752229" cy="816121"/>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Rappresenta</a:t>
            </a:r>
            <a:r>
              <a:rPr lang="en-US" spc="31" dirty="0">
                <a:solidFill>
                  <a:srgbClr val="F3F3F3"/>
                </a:solidFill>
                <a:latin typeface="Aileron"/>
              </a:rPr>
              <a:t> un </a:t>
            </a:r>
            <a:r>
              <a:rPr lang="en-US" spc="31" dirty="0" err="1">
                <a:solidFill>
                  <a:srgbClr val="F3F3F3"/>
                </a:solidFill>
                <a:latin typeface="Aileron"/>
              </a:rPr>
              <a:t>valore</a:t>
            </a:r>
            <a:r>
              <a:rPr lang="en-US" spc="31" dirty="0">
                <a:solidFill>
                  <a:srgbClr val="F3F3F3"/>
                </a:solidFill>
                <a:latin typeface="Aileron"/>
              </a:rPr>
              <a:t> numeric o </a:t>
            </a:r>
            <a:r>
              <a:rPr lang="en-US" spc="31" dirty="0" err="1">
                <a:solidFill>
                  <a:srgbClr val="F3F3F3"/>
                </a:solidFill>
                <a:latin typeface="Aileron"/>
              </a:rPr>
              <a:t>etichetta</a:t>
            </a:r>
            <a:r>
              <a:rPr lang="en-US" spc="31" dirty="0">
                <a:solidFill>
                  <a:srgbClr val="F3F3F3"/>
                </a:solidFill>
                <a:latin typeface="Aileron"/>
              </a:rPr>
              <a:t> per il </a:t>
            </a:r>
            <a:r>
              <a:rPr lang="en-US" spc="31" dirty="0" err="1">
                <a:solidFill>
                  <a:srgbClr val="F3F3F3"/>
                </a:solidFill>
                <a:latin typeface="Aileron"/>
              </a:rPr>
              <a:t>tipo</a:t>
            </a:r>
            <a:r>
              <a:rPr lang="en-US" spc="31" dirty="0">
                <a:solidFill>
                  <a:srgbClr val="F3F3F3"/>
                </a:solidFill>
                <a:latin typeface="Aileron"/>
              </a:rPr>
              <a:t> di hook, in </a:t>
            </a:r>
            <a:r>
              <a:rPr lang="en-US" spc="31" dirty="0" err="1">
                <a:solidFill>
                  <a:srgbClr val="F3F3F3"/>
                </a:solidFill>
                <a:latin typeface="Aileron"/>
              </a:rPr>
              <a:t>questo</a:t>
            </a:r>
            <a:r>
              <a:rPr lang="en-US" spc="31" dirty="0">
                <a:solidFill>
                  <a:srgbClr val="F3F3F3"/>
                </a:solidFill>
                <a:latin typeface="Aileron"/>
              </a:rPr>
              <a:t> </a:t>
            </a:r>
            <a:r>
              <a:rPr lang="en-US" spc="31" dirty="0" err="1">
                <a:solidFill>
                  <a:srgbClr val="F3F3F3"/>
                </a:solidFill>
                <a:latin typeface="Aileron"/>
              </a:rPr>
              <a:t>caso</a:t>
            </a:r>
            <a:r>
              <a:rPr lang="en-US" spc="31" dirty="0">
                <a:solidFill>
                  <a:srgbClr val="F3F3F3"/>
                </a:solidFill>
                <a:latin typeface="Aileron"/>
              </a:rPr>
              <a:t> del mouse, e lo </a:t>
            </a:r>
            <a:r>
              <a:rPr lang="en-US" spc="31" dirty="0" err="1">
                <a:solidFill>
                  <a:srgbClr val="F3F3F3"/>
                </a:solidFill>
                <a:latin typeface="Aileron"/>
              </a:rPr>
              <a:t>inserisce</a:t>
            </a:r>
            <a:r>
              <a:rPr lang="en-US" spc="31" dirty="0">
                <a:solidFill>
                  <a:srgbClr val="F3F3F3"/>
                </a:solidFill>
                <a:latin typeface="Aileron"/>
              </a:rPr>
              <a:t> </a:t>
            </a:r>
            <a:r>
              <a:rPr lang="en-US" spc="31" dirty="0" err="1">
                <a:solidFill>
                  <a:srgbClr val="F3F3F3"/>
                </a:solidFill>
                <a:latin typeface="Aileron"/>
              </a:rPr>
              <a:t>nello</a:t>
            </a:r>
            <a:r>
              <a:rPr lang="en-US" spc="31" dirty="0">
                <a:solidFill>
                  <a:srgbClr val="F3F3F3"/>
                </a:solidFill>
                <a:latin typeface="Aileron"/>
              </a:rPr>
              <a:t> stack</a:t>
            </a:r>
          </a:p>
        </p:txBody>
      </p:sp>
      <p:sp>
        <p:nvSpPr>
          <p:cNvPr id="26" name="TextBox 3">
            <a:extLst>
              <a:ext uri="{FF2B5EF4-FFF2-40B4-BE49-F238E27FC236}">
                <a16:creationId xmlns:a16="http://schemas.microsoft.com/office/drawing/2014/main" id="{36DE89EA-03D8-A7F1-E70F-16D670ADD841}"/>
              </a:ext>
            </a:extLst>
          </p:cNvPr>
          <p:cNvSpPr txBox="1"/>
          <p:nvPr/>
        </p:nvSpPr>
        <p:spPr>
          <a:xfrm>
            <a:off x="4462848" y="8926438"/>
            <a:ext cx="7407322" cy="380104"/>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Istruzione</a:t>
            </a:r>
            <a:r>
              <a:rPr lang="en-US" spc="31" dirty="0">
                <a:solidFill>
                  <a:srgbClr val="F3F3F3"/>
                </a:solidFill>
                <a:latin typeface="Aileron"/>
              </a:rPr>
              <a:t> </a:t>
            </a:r>
            <a:r>
              <a:rPr lang="en-US" spc="31" dirty="0" err="1">
                <a:solidFill>
                  <a:srgbClr val="F3F3F3"/>
                </a:solidFill>
                <a:latin typeface="Aileron"/>
              </a:rPr>
              <a:t>che</a:t>
            </a:r>
            <a:r>
              <a:rPr lang="en-US" spc="31" dirty="0">
                <a:solidFill>
                  <a:srgbClr val="F3F3F3"/>
                </a:solidFill>
                <a:latin typeface="Aileron"/>
              </a:rPr>
              <a:t> </a:t>
            </a:r>
            <a:r>
              <a:rPr lang="en-US" spc="31" dirty="0" err="1">
                <a:solidFill>
                  <a:srgbClr val="F3F3F3"/>
                </a:solidFill>
                <a:latin typeface="Aileron"/>
              </a:rPr>
              <a:t>modifica</a:t>
            </a:r>
            <a:r>
              <a:rPr lang="en-US" spc="31" dirty="0">
                <a:solidFill>
                  <a:srgbClr val="F3F3F3"/>
                </a:solidFill>
                <a:latin typeface="Aileron"/>
              </a:rPr>
              <a:t> il </a:t>
            </a:r>
            <a:r>
              <a:rPr lang="en-US" spc="31" dirty="0" err="1">
                <a:solidFill>
                  <a:srgbClr val="F3F3F3"/>
                </a:solidFill>
                <a:latin typeface="Aileron"/>
              </a:rPr>
              <a:t>valore</a:t>
            </a:r>
            <a:r>
              <a:rPr lang="en-US" spc="31" dirty="0">
                <a:solidFill>
                  <a:srgbClr val="F3F3F3"/>
                </a:solidFill>
                <a:latin typeface="Aileron"/>
              </a:rPr>
              <a:t> di ECX </a:t>
            </a:r>
            <a:r>
              <a:rPr lang="en-US" spc="31" dirty="0" err="1">
                <a:solidFill>
                  <a:srgbClr val="F3F3F3"/>
                </a:solidFill>
                <a:latin typeface="Aileron"/>
              </a:rPr>
              <a:t>portandolo</a:t>
            </a:r>
            <a:r>
              <a:rPr lang="en-US" spc="31" dirty="0">
                <a:solidFill>
                  <a:srgbClr val="F3F3F3"/>
                </a:solidFill>
                <a:latin typeface="Aileron"/>
              </a:rPr>
              <a:t> a 0</a:t>
            </a:r>
          </a:p>
        </p:txBody>
      </p:sp>
      <p:sp>
        <p:nvSpPr>
          <p:cNvPr id="48" name="TextBox 3">
            <a:extLst>
              <a:ext uri="{FF2B5EF4-FFF2-40B4-BE49-F238E27FC236}">
                <a16:creationId xmlns:a16="http://schemas.microsoft.com/office/drawing/2014/main" id="{EB15C791-63D1-D68B-B95D-8812E3ADF412}"/>
              </a:ext>
            </a:extLst>
          </p:cNvPr>
          <p:cNvSpPr txBox="1"/>
          <p:nvPr/>
        </p:nvSpPr>
        <p:spPr>
          <a:xfrm>
            <a:off x="10819263" y="6079977"/>
            <a:ext cx="7407322" cy="816121"/>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Chiamata</a:t>
            </a:r>
            <a:r>
              <a:rPr lang="en-US" spc="31" dirty="0">
                <a:solidFill>
                  <a:srgbClr val="F3F3F3"/>
                </a:solidFill>
                <a:latin typeface="Aileron"/>
              </a:rPr>
              <a:t> </a:t>
            </a:r>
            <a:r>
              <a:rPr lang="en-US" spc="31" dirty="0" err="1">
                <a:solidFill>
                  <a:srgbClr val="F3F3F3"/>
                </a:solidFill>
                <a:latin typeface="Aileron"/>
              </a:rPr>
              <a:t>alla</a:t>
            </a:r>
            <a:r>
              <a:rPr lang="en-US" spc="31" dirty="0">
                <a:solidFill>
                  <a:srgbClr val="F3F3F3"/>
                </a:solidFill>
                <a:latin typeface="Aileron"/>
              </a:rPr>
              <a:t> </a:t>
            </a:r>
            <a:r>
              <a:rPr lang="en-US" spc="31" dirty="0" err="1">
                <a:solidFill>
                  <a:srgbClr val="F3F3F3"/>
                </a:solidFill>
                <a:latin typeface="Aileron"/>
              </a:rPr>
              <a:t>funzione</a:t>
            </a:r>
            <a:r>
              <a:rPr lang="en-US" spc="31" dirty="0">
                <a:solidFill>
                  <a:srgbClr val="F3F3F3"/>
                </a:solidFill>
                <a:latin typeface="Aileron"/>
              </a:rPr>
              <a:t> </a:t>
            </a:r>
            <a:r>
              <a:rPr lang="en-US" spc="31" dirty="0" err="1">
                <a:solidFill>
                  <a:srgbClr val="F3F3F3"/>
                </a:solidFill>
                <a:latin typeface="Aileron"/>
              </a:rPr>
              <a:t>SetWindowsHook</a:t>
            </a:r>
            <a:r>
              <a:rPr lang="en-US" spc="31" dirty="0">
                <a:solidFill>
                  <a:srgbClr val="F3F3F3"/>
                </a:solidFill>
                <a:latin typeface="Aileron"/>
              </a:rPr>
              <a:t>() per </a:t>
            </a:r>
            <a:r>
              <a:rPr lang="en-US" spc="31" dirty="0" err="1">
                <a:solidFill>
                  <a:srgbClr val="F3F3F3"/>
                </a:solidFill>
                <a:latin typeface="Aileron"/>
              </a:rPr>
              <a:t>installare</a:t>
            </a:r>
            <a:r>
              <a:rPr lang="en-US" spc="31" dirty="0">
                <a:solidFill>
                  <a:srgbClr val="F3F3F3"/>
                </a:solidFill>
                <a:latin typeface="Aileron"/>
              </a:rPr>
              <a:t> un hook di </a:t>
            </a:r>
            <a:r>
              <a:rPr lang="en-US" spc="31" dirty="0" err="1">
                <a:solidFill>
                  <a:srgbClr val="F3F3F3"/>
                </a:solidFill>
                <a:latin typeface="Aileron"/>
              </a:rPr>
              <a:t>sistema</a:t>
            </a:r>
            <a:r>
              <a:rPr lang="en-US" spc="31" dirty="0">
                <a:solidFill>
                  <a:srgbClr val="F3F3F3"/>
                </a:solidFill>
                <a:latin typeface="Aileron"/>
              </a:rPr>
              <a:t> per il mouse</a:t>
            </a:r>
          </a:p>
        </p:txBody>
      </p:sp>
    </p:spTree>
    <p:extLst>
      <p:ext uri="{BB962C8B-B14F-4D97-AF65-F5344CB8AC3E}">
        <p14:creationId xmlns:p14="http://schemas.microsoft.com/office/powerpoint/2010/main" val="233711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a:extLst>
            <a:ext uri="{FF2B5EF4-FFF2-40B4-BE49-F238E27FC236}">
              <a16:creationId xmlns:a16="http://schemas.microsoft.com/office/drawing/2014/main" id="{3B8A254D-32E1-EFA3-7442-40F6CDA2EC1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840F2B9-0821-7F5A-E9CD-E21AB8897740}"/>
              </a:ext>
            </a:extLst>
          </p:cNvPr>
          <p:cNvSpPr/>
          <p:nvPr/>
        </p:nvSpPr>
        <p:spPr>
          <a:xfrm>
            <a:off x="76200" y="2476500"/>
            <a:ext cx="10591800" cy="5791200"/>
          </a:xfrm>
          <a:custGeom>
            <a:avLst/>
            <a:gdLst/>
            <a:ahLst/>
            <a:cxnLst/>
            <a:rect l="l" t="t" r="r" b="b"/>
            <a:pathLst>
              <a:path w="9801635" h="4405088">
                <a:moveTo>
                  <a:pt x="0" y="0"/>
                </a:moveTo>
                <a:lnTo>
                  <a:pt x="9801634" y="0"/>
                </a:lnTo>
                <a:lnTo>
                  <a:pt x="9801634" y="4405088"/>
                </a:lnTo>
                <a:lnTo>
                  <a:pt x="0" y="4405088"/>
                </a:lnTo>
                <a:lnTo>
                  <a:pt x="0" y="0"/>
                </a:lnTo>
                <a:close/>
              </a:path>
            </a:pathLst>
          </a:custGeom>
          <a:blipFill>
            <a:blip r:embed="rId2"/>
            <a:stretch>
              <a:fillRect/>
            </a:stretch>
          </a:blipFill>
        </p:spPr>
        <p:txBody>
          <a:bodyPr/>
          <a:lstStyle/>
          <a:p>
            <a:endParaRPr lang="it-IT"/>
          </a:p>
        </p:txBody>
      </p:sp>
      <p:sp>
        <p:nvSpPr>
          <p:cNvPr id="7" name="TextBox 7">
            <a:extLst>
              <a:ext uri="{FF2B5EF4-FFF2-40B4-BE49-F238E27FC236}">
                <a16:creationId xmlns:a16="http://schemas.microsoft.com/office/drawing/2014/main" id="{F8B5B64D-A365-DFDF-BF65-6F17E0A22674}"/>
              </a:ext>
            </a:extLst>
          </p:cNvPr>
          <p:cNvSpPr txBox="1"/>
          <p:nvPr/>
        </p:nvSpPr>
        <p:spPr>
          <a:xfrm>
            <a:off x="1028700" y="301042"/>
            <a:ext cx="7137809" cy="985266"/>
          </a:xfrm>
          <a:prstGeom prst="rect">
            <a:avLst/>
          </a:prstGeom>
        </p:spPr>
        <p:txBody>
          <a:bodyPr lIns="0" tIns="0" rIns="0" bIns="0" rtlCol="0" anchor="t">
            <a:spAutoFit/>
          </a:bodyPr>
          <a:lstStyle/>
          <a:p>
            <a:pPr>
              <a:lnSpc>
                <a:spcPts val="7872"/>
              </a:lnSpc>
              <a:spcBef>
                <a:spcPct val="0"/>
              </a:spcBef>
            </a:pPr>
            <a:r>
              <a:rPr lang="en-US" sz="6400" dirty="0" err="1">
                <a:solidFill>
                  <a:srgbClr val="F3F3F3"/>
                </a:solidFill>
                <a:latin typeface="Aileron Heavy"/>
              </a:rPr>
              <a:t>Quesito</a:t>
            </a:r>
            <a:r>
              <a:rPr lang="en-US" sz="6400" dirty="0">
                <a:solidFill>
                  <a:srgbClr val="F3F3F3"/>
                </a:solidFill>
                <a:latin typeface="Aileron Heavy"/>
              </a:rPr>
              <a:t> Bonus</a:t>
            </a:r>
          </a:p>
        </p:txBody>
      </p:sp>
      <p:cxnSp>
        <p:nvCxnSpPr>
          <p:cNvPr id="11" name="Connettore 2 10">
            <a:extLst>
              <a:ext uri="{FF2B5EF4-FFF2-40B4-BE49-F238E27FC236}">
                <a16:creationId xmlns:a16="http://schemas.microsoft.com/office/drawing/2014/main" id="{7722DB83-30F1-00FB-7DFB-70CD0D33EBD8}"/>
              </a:ext>
            </a:extLst>
          </p:cNvPr>
          <p:cNvCxnSpPr>
            <a:cxnSpLocks/>
          </p:cNvCxnSpPr>
          <p:nvPr/>
        </p:nvCxnSpPr>
        <p:spPr>
          <a:xfrm flipV="1">
            <a:off x="8839200" y="2946912"/>
            <a:ext cx="1828800" cy="25972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32E57EE-AB7A-039B-A3F5-49ED89569EB6}"/>
              </a:ext>
            </a:extLst>
          </p:cNvPr>
          <p:cNvCxnSpPr>
            <a:cxnSpLocks/>
          </p:cNvCxnSpPr>
          <p:nvPr/>
        </p:nvCxnSpPr>
        <p:spPr>
          <a:xfrm flipV="1">
            <a:off x="9372600" y="4732291"/>
            <a:ext cx="1828800" cy="1566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92C9C7D4-F84A-1C95-0E2C-2E653C391697}"/>
              </a:ext>
            </a:extLst>
          </p:cNvPr>
          <p:cNvCxnSpPr>
            <a:cxnSpLocks/>
          </p:cNvCxnSpPr>
          <p:nvPr/>
        </p:nvCxnSpPr>
        <p:spPr>
          <a:xfrm>
            <a:off x="8839200" y="7340088"/>
            <a:ext cx="2209800" cy="6228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5CB1A6AF-25F7-1E45-8A9D-2ED9BF6FA3D6}"/>
              </a:ext>
            </a:extLst>
          </p:cNvPr>
          <p:cNvCxnSpPr>
            <a:cxnSpLocks/>
          </p:cNvCxnSpPr>
          <p:nvPr/>
        </p:nvCxnSpPr>
        <p:spPr>
          <a:xfrm>
            <a:off x="5334000" y="7962900"/>
            <a:ext cx="2438400" cy="9143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3">
            <a:extLst>
              <a:ext uri="{FF2B5EF4-FFF2-40B4-BE49-F238E27FC236}">
                <a16:creationId xmlns:a16="http://schemas.microsoft.com/office/drawing/2014/main" id="{1C26C6D0-892C-7B81-889F-A8CF4396CC30}"/>
              </a:ext>
            </a:extLst>
          </p:cNvPr>
          <p:cNvSpPr txBox="1"/>
          <p:nvPr/>
        </p:nvSpPr>
        <p:spPr>
          <a:xfrm>
            <a:off x="10972800" y="2148942"/>
            <a:ext cx="7010400" cy="1252138"/>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Carica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a:t>
            </a:r>
            <a:r>
              <a:rPr lang="en-US" spc="31" dirty="0" err="1">
                <a:solidFill>
                  <a:srgbClr val="F3F3F3"/>
                </a:solidFill>
                <a:latin typeface="Aileron"/>
              </a:rPr>
              <a:t>della</a:t>
            </a:r>
            <a:r>
              <a:rPr lang="en-US" spc="31" dirty="0">
                <a:solidFill>
                  <a:srgbClr val="F3F3F3"/>
                </a:solidFill>
                <a:latin typeface="Aileron"/>
              </a:rPr>
              <a:t> </a:t>
            </a:r>
            <a:r>
              <a:rPr lang="en-US" spc="31" dirty="0" err="1">
                <a:solidFill>
                  <a:srgbClr val="F3F3F3"/>
                </a:solidFill>
                <a:latin typeface="Aileron"/>
              </a:rPr>
              <a:t>memoria</a:t>
            </a:r>
            <a:r>
              <a:rPr lang="en-US" spc="31" dirty="0">
                <a:solidFill>
                  <a:srgbClr val="F3F3F3"/>
                </a:solidFill>
                <a:latin typeface="Aileron"/>
              </a:rPr>
              <a:t> </a:t>
            </a:r>
            <a:r>
              <a:rPr lang="en-US" spc="31" dirty="0" err="1">
                <a:solidFill>
                  <a:srgbClr val="F3F3F3"/>
                </a:solidFill>
                <a:latin typeface="Aileron"/>
              </a:rPr>
              <a:t>all’indirizzo</a:t>
            </a:r>
            <a:r>
              <a:rPr lang="en-US" spc="31" dirty="0">
                <a:solidFill>
                  <a:srgbClr val="F3F3F3"/>
                </a:solidFill>
                <a:latin typeface="Aileron"/>
              </a:rPr>
              <a:t> </a:t>
            </a:r>
            <a:r>
              <a:rPr lang="en-US" spc="31" dirty="0" err="1">
                <a:solidFill>
                  <a:srgbClr val="F3F3F3"/>
                </a:solidFill>
                <a:latin typeface="Aileron"/>
              </a:rPr>
              <a:t>specificato</a:t>
            </a:r>
            <a:r>
              <a:rPr lang="en-US" spc="31" dirty="0">
                <a:solidFill>
                  <a:srgbClr val="F3F3F3"/>
                </a:solidFill>
                <a:latin typeface="Aileron"/>
              </a:rPr>
              <a:t> da EDI </a:t>
            </a:r>
            <a:r>
              <a:rPr lang="en-US" spc="31" dirty="0" err="1">
                <a:solidFill>
                  <a:srgbClr val="F3F3F3"/>
                </a:solidFill>
                <a:latin typeface="Aileron"/>
              </a:rPr>
              <a:t>nel</a:t>
            </a:r>
            <a:r>
              <a:rPr lang="en-US" spc="31" dirty="0">
                <a:solidFill>
                  <a:srgbClr val="F3F3F3"/>
                </a:solidFill>
                <a:latin typeface="Aileron"/>
              </a:rPr>
              <a:t> </a:t>
            </a:r>
            <a:r>
              <a:rPr lang="en-US" spc="31" dirty="0" err="1">
                <a:solidFill>
                  <a:srgbClr val="F3F3F3"/>
                </a:solidFill>
                <a:latin typeface="Aileron"/>
              </a:rPr>
              <a:t>registro</a:t>
            </a:r>
            <a:r>
              <a:rPr lang="en-US" spc="31" dirty="0">
                <a:solidFill>
                  <a:srgbClr val="F3F3F3"/>
                </a:solidFill>
                <a:latin typeface="Aileron"/>
              </a:rPr>
              <a:t> </a:t>
            </a:r>
            <a:r>
              <a:rPr lang="en-US" spc="31" dirty="0" err="1">
                <a:solidFill>
                  <a:srgbClr val="F3F3F3"/>
                </a:solidFill>
                <a:latin typeface="Aileron"/>
              </a:rPr>
              <a:t>ecx</a:t>
            </a:r>
            <a:r>
              <a:rPr lang="en-US" spc="31" dirty="0">
                <a:solidFill>
                  <a:srgbClr val="F3F3F3"/>
                </a:solidFill>
                <a:latin typeface="Aileron"/>
              </a:rPr>
              <a:t>. In </a:t>
            </a:r>
            <a:r>
              <a:rPr lang="en-US" spc="31" dirty="0" err="1">
                <a:solidFill>
                  <a:srgbClr val="F3F3F3"/>
                </a:solidFill>
                <a:latin typeface="Aileron"/>
              </a:rPr>
              <a:t>questo</a:t>
            </a:r>
            <a:r>
              <a:rPr lang="en-US" spc="31" dirty="0">
                <a:solidFill>
                  <a:srgbClr val="F3F3F3"/>
                </a:solidFill>
                <a:latin typeface="Aileron"/>
              </a:rPr>
              <a:t> </a:t>
            </a:r>
            <a:r>
              <a:rPr lang="en-US" spc="31" dirty="0" err="1">
                <a:solidFill>
                  <a:srgbClr val="F3F3F3"/>
                </a:solidFill>
                <a:latin typeface="Aileron"/>
              </a:rPr>
              <a:t>caso</a:t>
            </a:r>
            <a:r>
              <a:rPr lang="en-US" spc="31" dirty="0">
                <a:solidFill>
                  <a:srgbClr val="F3F3F3"/>
                </a:solidFill>
                <a:latin typeface="Aileron"/>
              </a:rPr>
              <a:t> EDI è </a:t>
            </a:r>
            <a:r>
              <a:rPr lang="en-US" spc="31" dirty="0" err="1">
                <a:solidFill>
                  <a:srgbClr val="F3F3F3"/>
                </a:solidFill>
                <a:latin typeface="Aileron"/>
              </a:rPr>
              <a:t>inizializzato</a:t>
            </a:r>
            <a:r>
              <a:rPr lang="en-US" spc="31" dirty="0">
                <a:solidFill>
                  <a:srgbClr val="F3F3F3"/>
                </a:solidFill>
                <a:latin typeface="Aileron"/>
              </a:rPr>
              <a:t> con il </a:t>
            </a:r>
            <a:r>
              <a:rPr lang="en-US" spc="31" dirty="0" err="1">
                <a:solidFill>
                  <a:srgbClr val="F3F3F3"/>
                </a:solidFill>
                <a:latin typeface="Aileron"/>
              </a:rPr>
              <a:t>percorso</a:t>
            </a:r>
            <a:r>
              <a:rPr lang="en-US" spc="31" dirty="0">
                <a:solidFill>
                  <a:srgbClr val="F3F3F3"/>
                </a:solidFill>
                <a:latin typeface="Aileron"/>
              </a:rPr>
              <a:t> </a:t>
            </a:r>
            <a:r>
              <a:rPr lang="en-US" spc="31" dirty="0" err="1">
                <a:solidFill>
                  <a:srgbClr val="F3F3F3"/>
                </a:solidFill>
                <a:latin typeface="Aileron"/>
              </a:rPr>
              <a:t>alla</a:t>
            </a:r>
            <a:r>
              <a:rPr lang="en-US" spc="31" dirty="0">
                <a:solidFill>
                  <a:srgbClr val="F3F3F3"/>
                </a:solidFill>
                <a:latin typeface="Aileron"/>
              </a:rPr>
              <a:t> </a:t>
            </a:r>
            <a:r>
              <a:rPr lang="en-US" spc="31" dirty="0" err="1">
                <a:solidFill>
                  <a:srgbClr val="F3F3F3"/>
                </a:solidFill>
                <a:latin typeface="Aileron"/>
              </a:rPr>
              <a:t>cartella</a:t>
            </a:r>
            <a:r>
              <a:rPr lang="en-US" spc="31" dirty="0">
                <a:solidFill>
                  <a:srgbClr val="F3F3F3"/>
                </a:solidFill>
                <a:latin typeface="Aileron"/>
              </a:rPr>
              <a:t> di </a:t>
            </a:r>
            <a:r>
              <a:rPr lang="en-US" spc="31" dirty="0" err="1">
                <a:solidFill>
                  <a:srgbClr val="F3F3F3"/>
                </a:solidFill>
                <a:latin typeface="Aileron"/>
              </a:rPr>
              <a:t>avvio</a:t>
            </a:r>
            <a:r>
              <a:rPr lang="en-US" spc="31" dirty="0">
                <a:solidFill>
                  <a:srgbClr val="F3F3F3"/>
                </a:solidFill>
                <a:latin typeface="Aileron"/>
              </a:rPr>
              <a:t> del </a:t>
            </a:r>
            <a:r>
              <a:rPr lang="en-US" spc="31" dirty="0" err="1">
                <a:solidFill>
                  <a:srgbClr val="F3F3F3"/>
                </a:solidFill>
                <a:latin typeface="Aileron"/>
              </a:rPr>
              <a:t>sistema</a:t>
            </a:r>
            <a:endParaRPr lang="en-US" spc="31" dirty="0">
              <a:solidFill>
                <a:srgbClr val="F3F3F3"/>
              </a:solidFill>
              <a:latin typeface="Aileron"/>
            </a:endParaRPr>
          </a:p>
        </p:txBody>
      </p:sp>
      <p:sp>
        <p:nvSpPr>
          <p:cNvPr id="24" name="TextBox 3">
            <a:extLst>
              <a:ext uri="{FF2B5EF4-FFF2-40B4-BE49-F238E27FC236}">
                <a16:creationId xmlns:a16="http://schemas.microsoft.com/office/drawing/2014/main" id="{D00BB86E-E9E9-DF98-03D8-AC5860FC055C}"/>
              </a:ext>
            </a:extLst>
          </p:cNvPr>
          <p:cNvSpPr txBox="1"/>
          <p:nvPr/>
        </p:nvSpPr>
        <p:spPr>
          <a:xfrm>
            <a:off x="11391900" y="4004310"/>
            <a:ext cx="6629400" cy="1252138"/>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Carica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a:t>
            </a:r>
            <a:r>
              <a:rPr lang="en-US" spc="31" dirty="0" err="1">
                <a:solidFill>
                  <a:srgbClr val="F3F3F3"/>
                </a:solidFill>
                <a:latin typeface="Aileron"/>
              </a:rPr>
              <a:t>della</a:t>
            </a:r>
            <a:r>
              <a:rPr lang="en-US" spc="31" dirty="0">
                <a:solidFill>
                  <a:srgbClr val="F3F3F3"/>
                </a:solidFill>
                <a:latin typeface="Aileron"/>
              </a:rPr>
              <a:t> </a:t>
            </a:r>
            <a:r>
              <a:rPr lang="en-US" spc="31" dirty="0" err="1">
                <a:solidFill>
                  <a:srgbClr val="F3F3F3"/>
                </a:solidFill>
                <a:latin typeface="Aileron"/>
              </a:rPr>
              <a:t>memoria</a:t>
            </a:r>
            <a:r>
              <a:rPr lang="en-US" spc="31" dirty="0">
                <a:solidFill>
                  <a:srgbClr val="F3F3F3"/>
                </a:solidFill>
                <a:latin typeface="Aileron"/>
              </a:rPr>
              <a:t> </a:t>
            </a:r>
            <a:r>
              <a:rPr lang="en-US" spc="31" dirty="0" err="1">
                <a:solidFill>
                  <a:srgbClr val="F3F3F3"/>
                </a:solidFill>
                <a:latin typeface="Aileron"/>
              </a:rPr>
              <a:t>all’indirizzo</a:t>
            </a:r>
            <a:r>
              <a:rPr lang="en-US" spc="31" dirty="0">
                <a:solidFill>
                  <a:srgbClr val="F3F3F3"/>
                </a:solidFill>
                <a:latin typeface="Aileron"/>
              </a:rPr>
              <a:t> </a:t>
            </a:r>
            <a:r>
              <a:rPr lang="en-US" spc="31" dirty="0" err="1">
                <a:solidFill>
                  <a:srgbClr val="F3F3F3"/>
                </a:solidFill>
                <a:latin typeface="Aileron"/>
              </a:rPr>
              <a:t>specificato</a:t>
            </a:r>
            <a:r>
              <a:rPr lang="en-US" spc="31" dirty="0">
                <a:solidFill>
                  <a:srgbClr val="F3F3F3"/>
                </a:solidFill>
                <a:latin typeface="Aileron"/>
              </a:rPr>
              <a:t> da ESI </a:t>
            </a:r>
            <a:r>
              <a:rPr lang="en-US" spc="31" dirty="0" err="1">
                <a:solidFill>
                  <a:srgbClr val="F3F3F3"/>
                </a:solidFill>
                <a:latin typeface="Aileron"/>
              </a:rPr>
              <a:t>nel</a:t>
            </a:r>
            <a:r>
              <a:rPr lang="en-US" spc="31" dirty="0">
                <a:solidFill>
                  <a:srgbClr val="F3F3F3"/>
                </a:solidFill>
                <a:latin typeface="Aileron"/>
              </a:rPr>
              <a:t> </a:t>
            </a:r>
            <a:r>
              <a:rPr lang="en-US" spc="31" dirty="0" err="1">
                <a:solidFill>
                  <a:srgbClr val="F3F3F3"/>
                </a:solidFill>
                <a:latin typeface="Aileron"/>
              </a:rPr>
              <a:t>registro</a:t>
            </a:r>
            <a:r>
              <a:rPr lang="en-US" spc="31" dirty="0">
                <a:solidFill>
                  <a:srgbClr val="F3F3F3"/>
                </a:solidFill>
                <a:latin typeface="Aileron"/>
              </a:rPr>
              <a:t> </a:t>
            </a:r>
            <a:r>
              <a:rPr lang="en-US" spc="31" dirty="0" err="1">
                <a:solidFill>
                  <a:srgbClr val="F3F3F3"/>
                </a:solidFill>
                <a:latin typeface="Aileron"/>
              </a:rPr>
              <a:t>edx</a:t>
            </a:r>
            <a:r>
              <a:rPr lang="en-US" spc="31" dirty="0">
                <a:solidFill>
                  <a:srgbClr val="F3F3F3"/>
                </a:solidFill>
                <a:latin typeface="Aileron"/>
              </a:rPr>
              <a:t>. In </a:t>
            </a:r>
            <a:r>
              <a:rPr lang="en-US" spc="31" dirty="0" err="1">
                <a:solidFill>
                  <a:srgbClr val="F3F3F3"/>
                </a:solidFill>
                <a:latin typeface="Aileron"/>
              </a:rPr>
              <a:t>questo</a:t>
            </a:r>
            <a:r>
              <a:rPr lang="en-US" spc="31" dirty="0">
                <a:solidFill>
                  <a:srgbClr val="F3F3F3"/>
                </a:solidFill>
                <a:latin typeface="Aileron"/>
              </a:rPr>
              <a:t> </a:t>
            </a:r>
            <a:r>
              <a:rPr lang="en-US" spc="31" dirty="0" err="1">
                <a:solidFill>
                  <a:srgbClr val="F3F3F3"/>
                </a:solidFill>
                <a:latin typeface="Aileron"/>
              </a:rPr>
              <a:t>caso</a:t>
            </a:r>
            <a:r>
              <a:rPr lang="en-US" spc="31" dirty="0">
                <a:solidFill>
                  <a:srgbClr val="F3F3F3"/>
                </a:solidFill>
                <a:latin typeface="Aileron"/>
              </a:rPr>
              <a:t>, ESI è </a:t>
            </a:r>
            <a:r>
              <a:rPr lang="en-US" spc="31" dirty="0" err="1">
                <a:solidFill>
                  <a:srgbClr val="F3F3F3"/>
                </a:solidFill>
                <a:latin typeface="Aileron"/>
              </a:rPr>
              <a:t>inizializzato</a:t>
            </a:r>
            <a:r>
              <a:rPr lang="en-US" spc="31" dirty="0">
                <a:solidFill>
                  <a:srgbClr val="F3F3F3"/>
                </a:solidFill>
                <a:latin typeface="Aileron"/>
              </a:rPr>
              <a:t> col </a:t>
            </a:r>
            <a:r>
              <a:rPr lang="en-US" spc="31" dirty="0" err="1">
                <a:solidFill>
                  <a:srgbClr val="F3F3F3"/>
                </a:solidFill>
                <a:latin typeface="Aileron"/>
              </a:rPr>
              <a:t>percorso</a:t>
            </a:r>
            <a:r>
              <a:rPr lang="en-US" spc="31" dirty="0">
                <a:solidFill>
                  <a:srgbClr val="F3F3F3"/>
                </a:solidFill>
                <a:latin typeface="Aileron"/>
              </a:rPr>
              <a:t> del malware</a:t>
            </a:r>
          </a:p>
        </p:txBody>
      </p:sp>
      <p:sp>
        <p:nvSpPr>
          <p:cNvPr id="26" name="TextBox 3">
            <a:extLst>
              <a:ext uri="{FF2B5EF4-FFF2-40B4-BE49-F238E27FC236}">
                <a16:creationId xmlns:a16="http://schemas.microsoft.com/office/drawing/2014/main" id="{3C0E8769-C71F-EABE-C3C0-AB7B0E61ED19}"/>
              </a:ext>
            </a:extLst>
          </p:cNvPr>
          <p:cNvSpPr txBox="1"/>
          <p:nvPr/>
        </p:nvSpPr>
        <p:spPr>
          <a:xfrm>
            <a:off x="4462848" y="8926438"/>
            <a:ext cx="7407322" cy="380104"/>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Chiamata</a:t>
            </a:r>
            <a:r>
              <a:rPr lang="en-US" spc="31" dirty="0">
                <a:solidFill>
                  <a:srgbClr val="F3F3F3"/>
                </a:solidFill>
                <a:latin typeface="Aileron"/>
              </a:rPr>
              <a:t> </a:t>
            </a:r>
            <a:r>
              <a:rPr lang="en-US" spc="31" dirty="0" err="1">
                <a:solidFill>
                  <a:srgbClr val="F3F3F3"/>
                </a:solidFill>
                <a:latin typeface="Aileron"/>
              </a:rPr>
              <a:t>alla</a:t>
            </a:r>
            <a:r>
              <a:rPr lang="en-US" spc="31" dirty="0">
                <a:solidFill>
                  <a:srgbClr val="F3F3F3"/>
                </a:solidFill>
                <a:latin typeface="Aileron"/>
              </a:rPr>
              <a:t> </a:t>
            </a:r>
            <a:r>
              <a:rPr lang="en-US" spc="31" dirty="0" err="1">
                <a:solidFill>
                  <a:srgbClr val="F3F3F3"/>
                </a:solidFill>
                <a:latin typeface="Aileron"/>
              </a:rPr>
              <a:t>funzione</a:t>
            </a:r>
            <a:r>
              <a:rPr lang="en-US" spc="31" dirty="0">
                <a:solidFill>
                  <a:srgbClr val="F3F3F3"/>
                </a:solidFill>
                <a:latin typeface="Aileron"/>
              </a:rPr>
              <a:t> per </a:t>
            </a:r>
            <a:r>
              <a:rPr lang="en-US" spc="31" dirty="0" err="1">
                <a:solidFill>
                  <a:srgbClr val="F3F3F3"/>
                </a:solidFill>
                <a:latin typeface="Aileron"/>
              </a:rPr>
              <a:t>copiare</a:t>
            </a:r>
            <a:r>
              <a:rPr lang="en-US" spc="31" dirty="0">
                <a:solidFill>
                  <a:srgbClr val="F3F3F3"/>
                </a:solidFill>
                <a:latin typeface="Aileron"/>
              </a:rPr>
              <a:t> un file </a:t>
            </a:r>
            <a:r>
              <a:rPr lang="en-US" spc="31" dirty="0" err="1">
                <a:solidFill>
                  <a:srgbClr val="F3F3F3"/>
                </a:solidFill>
                <a:latin typeface="Aileron"/>
              </a:rPr>
              <a:t>nel</a:t>
            </a:r>
            <a:r>
              <a:rPr lang="en-US" spc="31" dirty="0">
                <a:solidFill>
                  <a:srgbClr val="F3F3F3"/>
                </a:solidFill>
                <a:latin typeface="Aileron"/>
              </a:rPr>
              <a:t> </a:t>
            </a:r>
            <a:r>
              <a:rPr lang="en-US" spc="31" dirty="0" err="1">
                <a:solidFill>
                  <a:srgbClr val="F3F3F3"/>
                </a:solidFill>
                <a:latin typeface="Aileron"/>
              </a:rPr>
              <a:t>percorso</a:t>
            </a:r>
            <a:r>
              <a:rPr lang="en-US" spc="31" dirty="0">
                <a:solidFill>
                  <a:srgbClr val="F3F3F3"/>
                </a:solidFill>
                <a:latin typeface="Aileron"/>
              </a:rPr>
              <a:t> </a:t>
            </a:r>
            <a:r>
              <a:rPr lang="en-US" spc="31" dirty="0" err="1">
                <a:solidFill>
                  <a:srgbClr val="F3F3F3"/>
                </a:solidFill>
                <a:latin typeface="Aileron"/>
              </a:rPr>
              <a:t>specificato</a:t>
            </a:r>
            <a:endParaRPr lang="en-US" spc="31" dirty="0">
              <a:solidFill>
                <a:srgbClr val="F3F3F3"/>
              </a:solidFill>
              <a:latin typeface="Aileron"/>
            </a:endParaRPr>
          </a:p>
        </p:txBody>
      </p:sp>
      <p:sp>
        <p:nvSpPr>
          <p:cNvPr id="48" name="TextBox 3">
            <a:extLst>
              <a:ext uri="{FF2B5EF4-FFF2-40B4-BE49-F238E27FC236}">
                <a16:creationId xmlns:a16="http://schemas.microsoft.com/office/drawing/2014/main" id="{C4BB7AA7-4447-535B-907D-B270DD1971DD}"/>
              </a:ext>
            </a:extLst>
          </p:cNvPr>
          <p:cNvSpPr txBox="1"/>
          <p:nvPr/>
        </p:nvSpPr>
        <p:spPr>
          <a:xfrm>
            <a:off x="11201400" y="7511989"/>
            <a:ext cx="7010400" cy="816121"/>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Imposta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di </a:t>
            </a:r>
            <a:r>
              <a:rPr lang="en-US" spc="31" dirty="0" err="1">
                <a:solidFill>
                  <a:srgbClr val="F3F3F3"/>
                </a:solidFill>
                <a:latin typeface="Aileron"/>
              </a:rPr>
              <a:t>edx</a:t>
            </a:r>
            <a:r>
              <a:rPr lang="en-US" spc="31" dirty="0">
                <a:solidFill>
                  <a:srgbClr val="F3F3F3"/>
                </a:solidFill>
                <a:latin typeface="Aileron"/>
              </a:rPr>
              <a:t> </a:t>
            </a:r>
            <a:r>
              <a:rPr lang="en-US" spc="31" dirty="0" err="1">
                <a:solidFill>
                  <a:srgbClr val="F3F3F3"/>
                </a:solidFill>
                <a:latin typeface="Aileron"/>
              </a:rPr>
              <a:t>nello</a:t>
            </a:r>
            <a:r>
              <a:rPr lang="en-US" spc="31" dirty="0">
                <a:solidFill>
                  <a:srgbClr val="F3F3F3"/>
                </a:solidFill>
                <a:latin typeface="Aileron"/>
              </a:rPr>
              <a:t> stack, </a:t>
            </a:r>
            <a:r>
              <a:rPr lang="en-US" spc="31" dirty="0" err="1">
                <a:solidFill>
                  <a:srgbClr val="F3F3F3"/>
                </a:solidFill>
                <a:latin typeface="Aileron"/>
              </a:rPr>
              <a:t>quindi</a:t>
            </a:r>
            <a:r>
              <a:rPr lang="en-US" spc="31" dirty="0">
                <a:solidFill>
                  <a:srgbClr val="F3F3F3"/>
                </a:solidFill>
                <a:latin typeface="Aileron"/>
              </a:rPr>
              <a:t> il </a:t>
            </a:r>
            <a:r>
              <a:rPr lang="en-US" spc="31" dirty="0" err="1">
                <a:solidFill>
                  <a:srgbClr val="F3F3F3"/>
                </a:solidFill>
                <a:latin typeface="Aileron"/>
              </a:rPr>
              <a:t>percorso</a:t>
            </a:r>
            <a:r>
              <a:rPr lang="en-US" spc="31" dirty="0">
                <a:solidFill>
                  <a:srgbClr val="F3F3F3"/>
                </a:solidFill>
                <a:latin typeface="Aileron"/>
              </a:rPr>
              <a:t> del file da </a:t>
            </a:r>
            <a:r>
              <a:rPr lang="en-US" spc="31" dirty="0" err="1">
                <a:solidFill>
                  <a:srgbClr val="F3F3F3"/>
                </a:solidFill>
                <a:latin typeface="Aileron"/>
              </a:rPr>
              <a:t>copiare</a:t>
            </a:r>
            <a:endParaRPr lang="en-US" spc="31" dirty="0">
              <a:solidFill>
                <a:srgbClr val="F3F3F3"/>
              </a:solidFill>
              <a:latin typeface="Aileron"/>
            </a:endParaRPr>
          </a:p>
        </p:txBody>
      </p:sp>
      <p:cxnSp>
        <p:nvCxnSpPr>
          <p:cNvPr id="21" name="Connettore 2 20">
            <a:extLst>
              <a:ext uri="{FF2B5EF4-FFF2-40B4-BE49-F238E27FC236}">
                <a16:creationId xmlns:a16="http://schemas.microsoft.com/office/drawing/2014/main" id="{582F0B5A-6152-84FD-858E-FB8D787CE98F}"/>
              </a:ext>
            </a:extLst>
          </p:cNvPr>
          <p:cNvCxnSpPr>
            <a:cxnSpLocks/>
          </p:cNvCxnSpPr>
          <p:nvPr/>
        </p:nvCxnSpPr>
        <p:spPr>
          <a:xfrm flipV="1">
            <a:off x="9070075" y="6627852"/>
            <a:ext cx="2131325" cy="285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3">
            <a:extLst>
              <a:ext uri="{FF2B5EF4-FFF2-40B4-BE49-F238E27FC236}">
                <a16:creationId xmlns:a16="http://schemas.microsoft.com/office/drawing/2014/main" id="{DCA8D2D3-F6C6-B793-9DC6-89014FE630C7}"/>
              </a:ext>
            </a:extLst>
          </p:cNvPr>
          <p:cNvSpPr txBox="1"/>
          <p:nvPr/>
        </p:nvSpPr>
        <p:spPr>
          <a:xfrm>
            <a:off x="11421470" y="6097540"/>
            <a:ext cx="6629400" cy="816121"/>
          </a:xfrm>
          <a:prstGeom prst="rect">
            <a:avLst/>
          </a:prstGeom>
        </p:spPr>
        <p:txBody>
          <a:bodyPr wrap="square" lIns="0" tIns="0" rIns="0" bIns="0" rtlCol="0" anchor="t">
            <a:spAutoFit/>
          </a:bodyPr>
          <a:lstStyle/>
          <a:p>
            <a:pPr>
              <a:lnSpc>
                <a:spcPts val="3359"/>
              </a:lnSpc>
            </a:pPr>
            <a:r>
              <a:rPr lang="en-US" spc="31" dirty="0" err="1">
                <a:solidFill>
                  <a:srgbClr val="F3F3F3"/>
                </a:solidFill>
                <a:latin typeface="Aileron"/>
              </a:rPr>
              <a:t>Imposta</a:t>
            </a:r>
            <a:r>
              <a:rPr lang="en-US" spc="31" dirty="0">
                <a:solidFill>
                  <a:srgbClr val="F3F3F3"/>
                </a:solidFill>
                <a:latin typeface="Aileron"/>
              </a:rPr>
              <a:t> il </a:t>
            </a:r>
            <a:r>
              <a:rPr lang="en-US" spc="31" dirty="0" err="1">
                <a:solidFill>
                  <a:srgbClr val="F3F3F3"/>
                </a:solidFill>
                <a:latin typeface="Aileron"/>
              </a:rPr>
              <a:t>contenuto</a:t>
            </a:r>
            <a:r>
              <a:rPr lang="en-US" spc="31" dirty="0">
                <a:solidFill>
                  <a:srgbClr val="F3F3F3"/>
                </a:solidFill>
                <a:latin typeface="Aileron"/>
              </a:rPr>
              <a:t> di </a:t>
            </a:r>
            <a:r>
              <a:rPr lang="en-US" spc="31" dirty="0" err="1">
                <a:solidFill>
                  <a:srgbClr val="F3F3F3"/>
                </a:solidFill>
                <a:latin typeface="Aileron"/>
              </a:rPr>
              <a:t>ecx</a:t>
            </a:r>
            <a:r>
              <a:rPr lang="en-US" spc="31" dirty="0">
                <a:solidFill>
                  <a:srgbClr val="F3F3F3"/>
                </a:solidFill>
                <a:latin typeface="Aileron"/>
              </a:rPr>
              <a:t> </a:t>
            </a:r>
            <a:r>
              <a:rPr lang="en-US" spc="31" dirty="0" err="1">
                <a:solidFill>
                  <a:srgbClr val="F3F3F3"/>
                </a:solidFill>
                <a:latin typeface="Aileron"/>
              </a:rPr>
              <a:t>nello</a:t>
            </a:r>
            <a:r>
              <a:rPr lang="en-US" spc="31" dirty="0">
                <a:solidFill>
                  <a:srgbClr val="F3F3F3"/>
                </a:solidFill>
                <a:latin typeface="Aileron"/>
              </a:rPr>
              <a:t> stack, </a:t>
            </a:r>
            <a:r>
              <a:rPr lang="en-US" spc="31" dirty="0" err="1">
                <a:solidFill>
                  <a:srgbClr val="F3F3F3"/>
                </a:solidFill>
                <a:latin typeface="Aileron"/>
              </a:rPr>
              <a:t>quindi</a:t>
            </a:r>
            <a:r>
              <a:rPr lang="en-US" spc="31" dirty="0">
                <a:solidFill>
                  <a:srgbClr val="F3F3F3"/>
                </a:solidFill>
                <a:latin typeface="Aileron"/>
              </a:rPr>
              <a:t> il </a:t>
            </a:r>
            <a:r>
              <a:rPr lang="en-US" spc="31" dirty="0" err="1">
                <a:solidFill>
                  <a:srgbClr val="F3F3F3"/>
                </a:solidFill>
                <a:latin typeface="Aileron"/>
              </a:rPr>
              <a:t>percorso</a:t>
            </a:r>
            <a:r>
              <a:rPr lang="en-US" spc="31" dirty="0">
                <a:solidFill>
                  <a:srgbClr val="F3F3F3"/>
                </a:solidFill>
                <a:latin typeface="Aileron"/>
              </a:rPr>
              <a:t> </a:t>
            </a:r>
            <a:r>
              <a:rPr lang="en-US" spc="31" dirty="0" err="1">
                <a:solidFill>
                  <a:srgbClr val="F3F3F3"/>
                </a:solidFill>
                <a:latin typeface="Aileron"/>
              </a:rPr>
              <a:t>della</a:t>
            </a:r>
            <a:r>
              <a:rPr lang="en-US" spc="31" dirty="0">
                <a:solidFill>
                  <a:srgbClr val="F3F3F3"/>
                </a:solidFill>
                <a:latin typeface="Aileron"/>
              </a:rPr>
              <a:t> </a:t>
            </a:r>
            <a:r>
              <a:rPr lang="en-US" spc="31" dirty="0" err="1">
                <a:solidFill>
                  <a:srgbClr val="F3F3F3"/>
                </a:solidFill>
                <a:latin typeface="Aileron"/>
              </a:rPr>
              <a:t>cartella</a:t>
            </a:r>
            <a:r>
              <a:rPr lang="en-US" spc="31" dirty="0">
                <a:solidFill>
                  <a:srgbClr val="F3F3F3"/>
                </a:solidFill>
                <a:latin typeface="Aileron"/>
              </a:rPr>
              <a:t> di </a:t>
            </a:r>
            <a:r>
              <a:rPr lang="en-US" spc="31" dirty="0" err="1">
                <a:solidFill>
                  <a:srgbClr val="F3F3F3"/>
                </a:solidFill>
                <a:latin typeface="Aileron"/>
              </a:rPr>
              <a:t>destinazione</a:t>
            </a:r>
            <a:endParaRPr lang="en-US" spc="31" dirty="0">
              <a:solidFill>
                <a:srgbClr val="F3F3F3"/>
              </a:solidFill>
              <a:latin typeface="Aileron"/>
            </a:endParaRPr>
          </a:p>
        </p:txBody>
      </p:sp>
    </p:spTree>
    <p:extLst>
      <p:ext uri="{BB962C8B-B14F-4D97-AF65-F5344CB8AC3E}">
        <p14:creationId xmlns:p14="http://schemas.microsoft.com/office/powerpoint/2010/main" val="1479728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439</Words>
  <Application>Microsoft Office PowerPoint</Application>
  <PresentationFormat>Personalizzato</PresentationFormat>
  <Paragraphs>30</Paragraphs>
  <Slides>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Calibri</vt:lpstr>
      <vt:lpstr>Aileron Ultra-Bold</vt:lpstr>
      <vt:lpstr>Aileron</vt:lpstr>
      <vt:lpstr>Arial</vt:lpstr>
      <vt:lpstr>Aileron Heavy</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Funzionalità dei Malware</dc:title>
  <cp:lastModifiedBy>Mattia Chiriatti</cp:lastModifiedBy>
  <cp:revision>3</cp:revision>
  <dcterms:created xsi:type="dcterms:W3CDTF">2006-08-16T00:00:00Z</dcterms:created>
  <dcterms:modified xsi:type="dcterms:W3CDTF">2024-02-29T13:06:07Z</dcterms:modified>
  <dc:identifier>DAF-KtEqI2Q</dc:identifier>
</cp:coreProperties>
</file>