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6239CC5-097B-AA6D-177D-44C2538C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02" y="1991085"/>
            <a:ext cx="6133381" cy="41855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25616" y="979701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745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845E77-E9BC-1864-D035-D5EAE7CC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63" y="1476625"/>
            <a:ext cx="4269730" cy="43237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5611484" y="2690335"/>
            <a:ext cx="5655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Una volta posizionati tutti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, gli switch e il router e aver assegnato a ogni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il proprio IP Network e IP Gateway (come da immagine), si verifica che la comunicazione fra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interessati sia effettiva.</a:t>
            </a:r>
          </a:p>
        </p:txBody>
      </p:sp>
    </p:spTree>
    <p:extLst>
      <p:ext uri="{BB962C8B-B14F-4D97-AF65-F5344CB8AC3E}">
        <p14:creationId xmlns:p14="http://schemas.microsoft.com/office/powerpoint/2010/main" val="12374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F98AAD-BAF0-F0EE-9B6B-D59F477D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1" y="1969945"/>
            <a:ext cx="5585255" cy="26170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6383547" y="2523268"/>
            <a:ext cx="568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Per capire se la comunicazione fra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sulla stessa rete funziona, si userà il comando «</a:t>
            </a:r>
            <a:r>
              <a:rPr lang="it-IT" dirty="0" err="1">
                <a:solidFill>
                  <a:schemeClr val="bg1"/>
                </a:solidFill>
              </a:rPr>
              <a:t>ping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id_destinatario</a:t>
            </a:r>
            <a:r>
              <a:rPr lang="it-IT" dirty="0">
                <a:solidFill>
                  <a:schemeClr val="bg1"/>
                </a:solidFill>
              </a:rPr>
              <a:t>» dal </a:t>
            </a:r>
            <a:r>
              <a:rPr lang="it-IT" dirty="0" err="1">
                <a:solidFill>
                  <a:schemeClr val="bg1"/>
                </a:solidFill>
              </a:rPr>
              <a:t>Command</a:t>
            </a:r>
            <a:r>
              <a:rPr lang="it-IT" dirty="0">
                <a:solidFill>
                  <a:schemeClr val="bg1"/>
                </a:solidFill>
              </a:rPr>
              <a:t> Prompt </a:t>
            </a:r>
          </a:p>
        </p:txBody>
      </p:sp>
    </p:spTree>
    <p:extLst>
      <p:ext uri="{BB962C8B-B14F-4D97-AF65-F5344CB8AC3E}">
        <p14:creationId xmlns:p14="http://schemas.microsoft.com/office/powerpoint/2010/main" val="210125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3024609" y="3911818"/>
            <a:ext cx="568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Lo stesso si farà anche in caso di due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che comunicano da due reti diverse. Ma come fanno a comunicare su due reti diverse?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8469AF-191A-6D34-BCED-51B85286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24" y="1801164"/>
            <a:ext cx="558339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482600" y="3708618"/>
            <a:ext cx="11147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E’ possibile far comunicare due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tramite l’utilizzo di un Router-Gateway che permetterà l’indirizzamento dei pacchetti anche attraverso due reti differenti.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Selezioniamo un Router-</a:t>
            </a:r>
            <a:r>
              <a:rPr lang="it-IT" dirty="0" err="1">
                <a:solidFill>
                  <a:schemeClr val="bg1"/>
                </a:solidFill>
              </a:rPr>
              <a:t>Empty</a:t>
            </a:r>
            <a:r>
              <a:rPr lang="it-IT" dirty="0">
                <a:solidFill>
                  <a:schemeClr val="bg1"/>
                </a:solidFill>
              </a:rPr>
              <a:t>, a cui aggiungere un numero di porte tante quante sono le reti: in questo caso, sceglieremo 2 porte di tipo PT-ROUTER-NM-1CFE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Una volta impostate le porte, cliccare sul tab </a:t>
            </a:r>
            <a:r>
              <a:rPr lang="it-IT" dirty="0" err="1">
                <a:solidFill>
                  <a:schemeClr val="bg1"/>
                </a:solidFill>
              </a:rPr>
              <a:t>config</a:t>
            </a:r>
            <a:r>
              <a:rPr lang="it-IT" dirty="0">
                <a:solidFill>
                  <a:schemeClr val="bg1"/>
                </a:solidFill>
              </a:rPr>
              <a:t> e passare a configurare le reti nel router, nella sezione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 questa sezione, avremo le 2 reti da settare come da immagini qui sopra: specificando, quindi, l’IP-Gateway di ogni rete alla corrispettiva porta Ethernet e impostando le porte come SEMPRE ACCESE (Port Status)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404371-8A79-271C-F410-9740CB5B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7" y="1442449"/>
            <a:ext cx="3965945" cy="21109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D1630F-4BE2-B4FD-39DD-7FE298BF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03" y="1427087"/>
            <a:ext cx="3769589" cy="215252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563FD0C-FE23-4B63-64C2-BE843A17B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833" y="1442449"/>
            <a:ext cx="3697705" cy="2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-38331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5176561" y="2191372"/>
            <a:ext cx="6657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 questo punto, possiamo iniziare a pensare alle comunicazioni effettive fra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. Prendiamo in esame un PDU che parta da Laptop0 e che debba arrivare a Laptop2.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messaggio parte </a:t>
            </a:r>
            <a:r>
              <a:rPr lang="it-IT" dirty="0" err="1">
                <a:solidFill>
                  <a:schemeClr val="bg1"/>
                </a:solidFill>
              </a:rPr>
              <a:t>dall’host</a:t>
            </a:r>
            <a:r>
              <a:rPr lang="it-IT" dirty="0">
                <a:solidFill>
                  <a:schemeClr val="bg1"/>
                </a:solidFill>
              </a:rPr>
              <a:t> Laptop0 per passare allo Switch0, che spacchetta il PDU e lo confronta con la sua tabella alla ricerca della destinazione corretta.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Una volta confrontato con la tabella destinatari e avendo verificato che il suo destinatario non è presente nella sua rete, il PDU passerà al Router che risponderà affermativo sulla tabella dello Switch.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DC6896-36FE-FF63-8F2A-00A0E5A2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9" y="1425155"/>
            <a:ext cx="4016811" cy="231409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982B9C-C031-58BD-208B-F00CA4B00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1" y="3819710"/>
            <a:ext cx="3851858" cy="24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5106644" y="2874127"/>
            <a:ext cx="6568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Lo switch passerà il PDU al Router-Gateway che reindirizzerà il PDU verso il secondo Switch (Switch1).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Switch1, quindi, spacchetterà nuovamente il PDU e lo reindirizzerà agli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presenti nella sua tabella, cercando </a:t>
            </a:r>
            <a:r>
              <a:rPr lang="it-IT" dirty="0" err="1">
                <a:solidFill>
                  <a:schemeClr val="bg1"/>
                </a:solidFill>
              </a:rPr>
              <a:t>l’host</a:t>
            </a:r>
            <a:r>
              <a:rPr lang="it-IT" dirty="0">
                <a:solidFill>
                  <a:schemeClr val="bg1"/>
                </a:solidFill>
              </a:rPr>
              <a:t> di destinazione.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E689BD-CA83-A3F0-C343-63FF2CD7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3" y="1419924"/>
            <a:ext cx="3855538" cy="23082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E8E088-0B5F-D950-0F85-F9ABEBA7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47" y="3802273"/>
            <a:ext cx="3829284" cy="24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542536D0-BD15-9A09-CDA0-E50D74E3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BB2DB-35FC-DACB-C464-76B70F8670AF}"/>
              </a:ext>
            </a:extLst>
          </p:cNvPr>
          <p:cNvSpPr txBox="1"/>
          <p:nvPr/>
        </p:nvSpPr>
        <p:spPr>
          <a:xfrm>
            <a:off x="2216989" y="591512"/>
            <a:ext cx="751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Come funzionano le comunicazioni al livello 2 e 3 del modello ISO/OSI con i rispettivi device di rete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3D5821-890B-C1BB-908C-2281F782CD1F}"/>
              </a:ext>
            </a:extLst>
          </p:cNvPr>
          <p:cNvSpPr txBox="1"/>
          <p:nvPr/>
        </p:nvSpPr>
        <p:spPr>
          <a:xfrm>
            <a:off x="5106644" y="2874127"/>
            <a:ext cx="656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PDU, una volta sorpassato lo switch, arriverà alla sua destinazione e, una volta raggiunta e raccolta una risposta di conferma </a:t>
            </a:r>
            <a:r>
              <a:rPr lang="it-IT" dirty="0" err="1">
                <a:solidFill>
                  <a:schemeClr val="bg1"/>
                </a:solidFill>
              </a:rPr>
              <a:t>dall’host</a:t>
            </a:r>
            <a:r>
              <a:rPr lang="it-IT" dirty="0">
                <a:solidFill>
                  <a:schemeClr val="bg1"/>
                </a:solidFill>
              </a:rPr>
              <a:t>, farà il percorso inverso tornando direttamente al proprietario del PDU.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Poi, quindi, il PDU farà ritorno </a:t>
            </a:r>
            <a:r>
              <a:rPr lang="it-IT" dirty="0" err="1">
                <a:solidFill>
                  <a:schemeClr val="bg1"/>
                </a:solidFill>
              </a:rPr>
              <a:t>all’host</a:t>
            </a:r>
            <a:r>
              <a:rPr lang="it-IT" dirty="0">
                <a:solidFill>
                  <a:schemeClr val="bg1"/>
                </a:solidFill>
              </a:rPr>
              <a:t> iniziale e farà finire il ciclo di comunicazione a livello di ICMP.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00CCE7-462C-E930-DF64-D7BD787E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9" y="1380682"/>
            <a:ext cx="3917041" cy="22517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28A401-B70E-F1EC-60FE-FC6A8A533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69" y="3758867"/>
            <a:ext cx="3617750" cy="24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26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Seaford</vt:lpstr>
      <vt:lpstr>LevelVTI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2023-11-30T13:52:32Z</dcterms:created>
  <dcterms:modified xsi:type="dcterms:W3CDTF">2023-11-30T15:26:34Z</dcterms:modified>
</cp:coreProperties>
</file>