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8288000" cy="10287000"/>
  <p:notesSz cx="6858000" cy="9144000"/>
  <p:embeddedFontLst>
    <p:embeddedFont>
      <p:font typeface="Roboto" panose="02000000000000000000" pitchFamily="2" charset="0"/>
      <p:regular r:id="rId10"/>
    </p:embeddedFont>
    <p:embeddedFont>
      <p:font typeface="Roboto Bold" panose="02000000000000000000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57171" y="2260925"/>
            <a:ext cx="2882575" cy="2882575"/>
          </a:xfrm>
          <a:custGeom>
            <a:avLst/>
            <a:gdLst/>
            <a:ahLst/>
            <a:cxnLst/>
            <a:rect l="l" t="t" r="r" b="b"/>
            <a:pathLst>
              <a:path w="2882575" h="2882575">
                <a:moveTo>
                  <a:pt x="0" y="0"/>
                </a:moveTo>
                <a:lnTo>
                  <a:pt x="2882575" y="0"/>
                </a:lnTo>
                <a:lnTo>
                  <a:pt x="2882575" y="2882575"/>
                </a:lnTo>
                <a:lnTo>
                  <a:pt x="0" y="28825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TextBox 3"/>
          <p:cNvSpPr txBox="1"/>
          <p:nvPr/>
        </p:nvSpPr>
        <p:spPr>
          <a:xfrm>
            <a:off x="3398205" y="4260850"/>
            <a:ext cx="10941541" cy="187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300"/>
              </a:lnSpc>
            </a:pPr>
            <a:r>
              <a:rPr lang="en-US" sz="13000" spc="-130">
                <a:solidFill>
                  <a:srgbClr val="FFFFFF"/>
                </a:solidFill>
                <a:latin typeface="Roboto Bold"/>
              </a:rPr>
              <a:t>OllyDBG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962025"/>
            <a:ext cx="3290082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FFFFFF"/>
                </a:solidFill>
                <a:latin typeface="Roboto"/>
              </a:rPr>
              <a:t>Pratica S11/L3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484433" y="8724900"/>
            <a:ext cx="2774867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Roboto"/>
              </a:rPr>
              <a:t>Mattia Chiriatti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36773"/>
            <a:ext cx="16230600" cy="9213453"/>
            <a:chOff x="0" y="0"/>
            <a:chExt cx="21640800" cy="12284604"/>
          </a:xfrm>
        </p:grpSpPr>
        <p:sp>
          <p:nvSpPr>
            <p:cNvPr id="3" name="TextBox 3"/>
            <p:cNvSpPr txBox="1"/>
            <p:nvPr/>
          </p:nvSpPr>
          <p:spPr>
            <a:xfrm>
              <a:off x="0" y="66675"/>
              <a:ext cx="21640800" cy="1762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900"/>
                </a:lnSpc>
              </a:pPr>
              <a:r>
                <a:rPr lang="en-US" sz="9000" spc="-89">
                  <a:solidFill>
                    <a:srgbClr val="FFFFFF"/>
                  </a:solidFill>
                  <a:latin typeface="Roboto Bold"/>
                </a:rPr>
                <a:t>Traccia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53204"/>
              <a:ext cx="21640800" cy="9931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Roboto"/>
                </a:rPr>
                <a:t>Fate riferimento al malware: Malware_U3_W3_L3, presente all’interno della cartella Esercizio_Pratico_U3_W3_L3sul desktop della macchina virtuale dedicata all’analisi dei malware. Rispondete ai seguenti quesiti utilizzando OllyDBG. </a:t>
              </a:r>
            </a:p>
            <a:p>
              <a:pPr>
                <a:lnSpc>
                  <a:spcPts val="4200"/>
                </a:lnSpc>
              </a:pPr>
              <a:endParaRPr lang="en-US" sz="3000">
                <a:solidFill>
                  <a:srgbClr val="FFFFFF"/>
                </a:solidFill>
                <a:latin typeface="Roboto"/>
              </a:endParaRPr>
            </a:p>
            <a:p>
              <a:pPr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Roboto"/>
                </a:rPr>
                <a:t>• All’indirizzo 0040106E il Malware effettua una chiamata di funzione alla funzione «CreateProcess». Qual è il valore del parametro «CommandLine» che viene passato sullo stack? (1) </a:t>
              </a:r>
            </a:p>
            <a:p>
              <a:pPr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Roboto"/>
                </a:rPr>
                <a:t>• Inserite un breakpoint software all’indirizzo 004015A3. Qual è il valore del registro EDX? (2) Eseguite a questo punto uno «step-into». Indicate qual è ora il valore del registro EDX (3) motivando la risposta (4). Che istruzione è stata eseguita? (5) </a:t>
              </a:r>
            </a:p>
            <a:p>
              <a:pPr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Roboto"/>
                </a:rPr>
                <a:t>• Inserite un secondo breakpoint all’indirizzo di memoria 004015AF. Qual è il valore del registro ECX? (6) Eseguite un step-into. Qual è ora il valore di ECX? (7) Spiegate quale istruzione è stata eseguita (8). </a:t>
              </a:r>
            </a:p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Roboto"/>
                </a:rPr>
                <a:t>• BONUS: spiegare a grandi linee il funzionamento del malware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427681" y="4027400"/>
            <a:ext cx="9305131" cy="1854242"/>
          </a:xfrm>
          <a:custGeom>
            <a:avLst/>
            <a:gdLst/>
            <a:ahLst/>
            <a:cxnLst/>
            <a:rect l="l" t="t" r="r" b="b"/>
            <a:pathLst>
              <a:path w="9305131" h="1854242">
                <a:moveTo>
                  <a:pt x="0" y="0"/>
                </a:moveTo>
                <a:lnTo>
                  <a:pt x="9305131" y="0"/>
                </a:lnTo>
                <a:lnTo>
                  <a:pt x="9305131" y="1854242"/>
                </a:lnTo>
                <a:lnTo>
                  <a:pt x="0" y="18542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3" name="Group 3"/>
          <p:cNvGrpSpPr/>
          <p:nvPr/>
        </p:nvGrpSpPr>
        <p:grpSpPr>
          <a:xfrm>
            <a:off x="1804855" y="1673861"/>
            <a:ext cx="6140941" cy="5479653"/>
            <a:chOff x="0" y="0"/>
            <a:chExt cx="8187921" cy="7306204"/>
          </a:xfrm>
        </p:grpSpPr>
        <p:sp>
          <p:nvSpPr>
            <p:cNvPr id="4" name="TextBox 4"/>
            <p:cNvSpPr txBox="1"/>
            <p:nvPr/>
          </p:nvSpPr>
          <p:spPr>
            <a:xfrm>
              <a:off x="0" y="66675"/>
              <a:ext cx="8187921" cy="1762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900"/>
                </a:lnSpc>
              </a:pPr>
              <a:r>
                <a:rPr lang="en-US" sz="9000" spc="-89">
                  <a:solidFill>
                    <a:srgbClr val="FFFFFF"/>
                  </a:solidFill>
                  <a:latin typeface="Roboto Bold"/>
                </a:rPr>
                <a:t>Quesito 1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353204"/>
              <a:ext cx="8187921" cy="4953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Roboto"/>
                </a:rPr>
                <a:t>Una volta avviato il malware all’interno di OllyDBG, potremo vedere diversi parametri e dati nella finestra a destra del debugger.</a:t>
              </a:r>
            </a:p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Roboto"/>
                </a:rPr>
                <a:t>In questo caso il valore di CommandLine che viene passato sullo stack è “cmd”.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28700" y="1028700"/>
            <a:ext cx="15243079" cy="3879453"/>
            <a:chOff x="0" y="0"/>
            <a:chExt cx="20324106" cy="5172604"/>
          </a:xfrm>
        </p:grpSpPr>
        <p:sp>
          <p:nvSpPr>
            <p:cNvPr id="4" name="TextBox 4"/>
            <p:cNvSpPr txBox="1"/>
            <p:nvPr/>
          </p:nvSpPr>
          <p:spPr>
            <a:xfrm>
              <a:off x="0" y="66675"/>
              <a:ext cx="20324106" cy="1762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900"/>
                </a:lnSpc>
              </a:pPr>
              <a:r>
                <a:rPr lang="en-US" sz="9000" spc="-89">
                  <a:solidFill>
                    <a:srgbClr val="FFFFFF"/>
                  </a:solidFill>
                  <a:latin typeface="Roboto Bold"/>
                </a:rPr>
                <a:t>Quesito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353204"/>
              <a:ext cx="20324106" cy="2819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dirty="0">
                  <a:solidFill>
                    <a:srgbClr val="FFFFFF"/>
                  </a:solidFill>
                  <a:latin typeface="Roboto"/>
                </a:rPr>
                <a:t>Prima di </a:t>
              </a:r>
              <a:r>
                <a:rPr lang="en-US" sz="3000" dirty="0" err="1">
                  <a:solidFill>
                    <a:srgbClr val="FFFFFF"/>
                  </a:solidFill>
                  <a:latin typeface="Roboto"/>
                </a:rPr>
                <a:t>avviare</a:t>
              </a:r>
              <a:r>
                <a:rPr lang="en-US" sz="3000" dirty="0">
                  <a:solidFill>
                    <a:srgbClr val="FFFFFF"/>
                  </a:solidFill>
                  <a:latin typeface="Roboto"/>
                </a:rPr>
                <a:t> il malware, </a:t>
              </a:r>
              <a:r>
                <a:rPr lang="en-US" sz="3000" dirty="0" err="1">
                  <a:solidFill>
                    <a:srgbClr val="FFFFFF"/>
                  </a:solidFill>
                  <a:latin typeface="Roboto"/>
                </a:rPr>
                <a:t>impostiamo</a:t>
              </a:r>
              <a:r>
                <a:rPr lang="en-US" sz="3000" dirty="0">
                  <a:solidFill>
                    <a:srgbClr val="FFFFFF"/>
                  </a:solidFill>
                  <a:latin typeface="Roboto"/>
                </a:rPr>
                <a:t> un breakpoint software </a:t>
              </a:r>
              <a:r>
                <a:rPr lang="en-US" sz="3000" dirty="0" err="1">
                  <a:solidFill>
                    <a:srgbClr val="FFFFFF"/>
                  </a:solidFill>
                  <a:latin typeface="Roboto"/>
                </a:rPr>
                <a:t>all’indirizzo</a:t>
              </a:r>
              <a:r>
                <a:rPr lang="en-US" sz="3000" dirty="0">
                  <a:solidFill>
                    <a:srgbClr val="FFFFFF"/>
                  </a:solidFill>
                  <a:latin typeface="Roboto"/>
                </a:rPr>
                <a:t> </a:t>
              </a:r>
              <a:r>
                <a:rPr lang="en-US" sz="3000" dirty="0" err="1">
                  <a:solidFill>
                    <a:srgbClr val="FFFFFF"/>
                  </a:solidFill>
                  <a:latin typeface="Roboto"/>
                </a:rPr>
                <a:t>specificato</a:t>
              </a:r>
              <a:r>
                <a:rPr lang="en-US" sz="3000" dirty="0">
                  <a:solidFill>
                    <a:srgbClr val="FFFFFF"/>
                  </a:solidFill>
                  <a:latin typeface="Roboto"/>
                </a:rPr>
                <a:t> 004015A3 e poi </a:t>
              </a:r>
              <a:r>
                <a:rPr lang="en-US" sz="3000" dirty="0" err="1">
                  <a:solidFill>
                    <a:srgbClr val="FFFFFF"/>
                  </a:solidFill>
                  <a:latin typeface="Roboto"/>
                </a:rPr>
                <a:t>premiamo</a:t>
              </a:r>
              <a:r>
                <a:rPr lang="en-US" sz="3000" dirty="0">
                  <a:solidFill>
                    <a:srgbClr val="FFFFFF"/>
                  </a:solidFill>
                  <a:latin typeface="Roboto"/>
                </a:rPr>
                <a:t> </a:t>
              </a:r>
              <a:r>
                <a:rPr lang="en-US" sz="3000" dirty="0" err="1">
                  <a:solidFill>
                    <a:srgbClr val="FFFFFF"/>
                  </a:solidFill>
                  <a:latin typeface="Roboto"/>
                </a:rPr>
                <a:t>sul</a:t>
              </a:r>
              <a:r>
                <a:rPr lang="en-US" sz="3000" dirty="0">
                  <a:solidFill>
                    <a:srgbClr val="FFFFFF"/>
                  </a:solidFill>
                  <a:latin typeface="Roboto"/>
                </a:rPr>
                <a:t> tasto “play”.</a:t>
              </a:r>
            </a:p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en-US" sz="3000" dirty="0">
                  <a:solidFill>
                    <a:srgbClr val="FFFFFF"/>
                  </a:solidFill>
                  <a:latin typeface="Roboto"/>
                </a:rPr>
                <a:t>Prima di </a:t>
              </a:r>
              <a:r>
                <a:rPr lang="en-US" sz="3000" dirty="0" err="1">
                  <a:solidFill>
                    <a:srgbClr val="FFFFFF"/>
                  </a:solidFill>
                  <a:latin typeface="Roboto"/>
                </a:rPr>
                <a:t>effettuare</a:t>
              </a:r>
              <a:r>
                <a:rPr lang="en-US" sz="3000" dirty="0">
                  <a:solidFill>
                    <a:srgbClr val="FFFFFF"/>
                  </a:solidFill>
                  <a:latin typeface="Roboto"/>
                </a:rPr>
                <a:t> tutti </a:t>
              </a:r>
              <a:r>
                <a:rPr lang="en-US" sz="3000" dirty="0" err="1">
                  <a:solidFill>
                    <a:srgbClr val="FFFFFF"/>
                  </a:solidFill>
                  <a:latin typeface="Roboto"/>
                </a:rPr>
                <a:t>gli</a:t>
              </a:r>
              <a:r>
                <a:rPr lang="en-US" sz="3000" dirty="0">
                  <a:solidFill>
                    <a:srgbClr val="FFFFFF"/>
                  </a:solidFill>
                  <a:latin typeface="Roboto"/>
                </a:rPr>
                <a:t> step-into per </a:t>
              </a:r>
              <a:r>
                <a:rPr lang="en-US" sz="3000" dirty="0" err="1">
                  <a:solidFill>
                    <a:srgbClr val="FFFFFF"/>
                  </a:solidFill>
                  <a:latin typeface="Roboto"/>
                </a:rPr>
                <a:t>verificare</a:t>
              </a:r>
              <a:r>
                <a:rPr lang="en-US" sz="3000" dirty="0">
                  <a:solidFill>
                    <a:srgbClr val="FFFFFF"/>
                  </a:solidFill>
                  <a:latin typeface="Roboto"/>
                </a:rPr>
                <a:t> il </a:t>
              </a:r>
              <a:r>
                <a:rPr lang="en-US" sz="3000" dirty="0" err="1">
                  <a:solidFill>
                    <a:srgbClr val="FFFFFF"/>
                  </a:solidFill>
                  <a:latin typeface="Roboto"/>
                </a:rPr>
                <a:t>risultato</a:t>
              </a:r>
              <a:r>
                <a:rPr lang="en-US" sz="3000" dirty="0">
                  <a:solidFill>
                    <a:srgbClr val="FFFFFF"/>
                  </a:solidFill>
                  <a:latin typeface="Roboto"/>
                </a:rPr>
                <a:t> </a:t>
              </a:r>
              <a:r>
                <a:rPr lang="en-US" sz="3000" dirty="0" err="1">
                  <a:solidFill>
                    <a:srgbClr val="FFFFFF"/>
                  </a:solidFill>
                  <a:latin typeface="Roboto"/>
                </a:rPr>
                <a:t>della</a:t>
              </a:r>
              <a:r>
                <a:rPr lang="en-US" sz="3000" dirty="0">
                  <a:solidFill>
                    <a:srgbClr val="FFFFFF"/>
                  </a:solidFill>
                  <a:latin typeface="Roboto"/>
                </a:rPr>
                <a:t> </a:t>
              </a:r>
              <a:r>
                <a:rPr lang="en-US" sz="3000" dirty="0" err="1">
                  <a:solidFill>
                    <a:srgbClr val="FFFFFF"/>
                  </a:solidFill>
                  <a:latin typeface="Roboto"/>
                </a:rPr>
                <a:t>funzione</a:t>
              </a:r>
              <a:r>
                <a:rPr lang="en-US" sz="3000" dirty="0">
                  <a:solidFill>
                    <a:srgbClr val="FFFFFF"/>
                  </a:solidFill>
                  <a:latin typeface="Roboto"/>
                </a:rPr>
                <a:t>, </a:t>
              </a:r>
              <a:r>
                <a:rPr lang="en-US" sz="3000" dirty="0" err="1">
                  <a:solidFill>
                    <a:srgbClr val="FFFFFF"/>
                  </a:solidFill>
                  <a:latin typeface="Roboto"/>
                </a:rPr>
                <a:t>vediamo</a:t>
              </a:r>
              <a:r>
                <a:rPr lang="en-US" sz="3000" dirty="0">
                  <a:solidFill>
                    <a:srgbClr val="FFFFFF"/>
                  </a:solidFill>
                  <a:latin typeface="Roboto"/>
                </a:rPr>
                <a:t> </a:t>
              </a:r>
              <a:r>
                <a:rPr lang="en-US" sz="3000" dirty="0" err="1">
                  <a:solidFill>
                    <a:srgbClr val="FFFFFF"/>
                  </a:solidFill>
                  <a:latin typeface="Roboto"/>
                </a:rPr>
                <a:t>che</a:t>
              </a:r>
              <a:r>
                <a:rPr lang="en-US" sz="3000" dirty="0">
                  <a:solidFill>
                    <a:srgbClr val="FFFFFF"/>
                  </a:solidFill>
                  <a:latin typeface="Roboto"/>
                </a:rPr>
                <a:t> il </a:t>
              </a:r>
              <a:r>
                <a:rPr lang="en-US" sz="3000" dirty="0" err="1">
                  <a:solidFill>
                    <a:srgbClr val="FFFFFF"/>
                  </a:solidFill>
                  <a:latin typeface="Roboto"/>
                </a:rPr>
                <a:t>valore</a:t>
              </a:r>
              <a:r>
                <a:rPr lang="en-US" sz="3000" dirty="0">
                  <a:solidFill>
                    <a:srgbClr val="FFFFFF"/>
                  </a:solidFill>
                  <a:latin typeface="Roboto"/>
                </a:rPr>
                <a:t> di EDX equivale a 00001DB1.</a:t>
              </a:r>
            </a:p>
          </p:txBody>
        </p:sp>
      </p:grpSp>
      <p:pic>
        <p:nvPicPr>
          <p:cNvPr id="7" name="Immagine 6">
            <a:extLst>
              <a:ext uri="{FF2B5EF4-FFF2-40B4-BE49-F238E27FC236}">
                <a16:creationId xmlns:a16="http://schemas.microsoft.com/office/drawing/2014/main" id="{754EFE88-3076-3D56-F630-B51485DAC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503257"/>
            <a:ext cx="17754600" cy="40616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91876" y="5917312"/>
            <a:ext cx="16067424" cy="3667291"/>
          </a:xfrm>
          <a:custGeom>
            <a:avLst/>
            <a:gdLst/>
            <a:ahLst/>
            <a:cxnLst/>
            <a:rect l="l" t="t" r="r" b="b"/>
            <a:pathLst>
              <a:path w="16067424" h="3667291">
                <a:moveTo>
                  <a:pt x="0" y="0"/>
                </a:moveTo>
                <a:lnTo>
                  <a:pt x="16067424" y="0"/>
                </a:lnTo>
                <a:lnTo>
                  <a:pt x="16067424" y="3667291"/>
                </a:lnTo>
                <a:lnTo>
                  <a:pt x="0" y="36672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3" name="Group 3"/>
          <p:cNvGrpSpPr/>
          <p:nvPr/>
        </p:nvGrpSpPr>
        <p:grpSpPr>
          <a:xfrm>
            <a:off x="1191876" y="1028700"/>
            <a:ext cx="16067424" cy="3346053"/>
            <a:chOff x="0" y="0"/>
            <a:chExt cx="21423232" cy="4461404"/>
          </a:xfrm>
        </p:grpSpPr>
        <p:sp>
          <p:nvSpPr>
            <p:cNvPr id="4" name="TextBox 4"/>
            <p:cNvSpPr txBox="1"/>
            <p:nvPr/>
          </p:nvSpPr>
          <p:spPr>
            <a:xfrm>
              <a:off x="0" y="66675"/>
              <a:ext cx="21423232" cy="1762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900"/>
                </a:lnSpc>
              </a:pPr>
              <a:r>
                <a:rPr lang="en-US" sz="9000" spc="-89">
                  <a:solidFill>
                    <a:srgbClr val="FFFFFF"/>
                  </a:solidFill>
                  <a:latin typeface="Roboto Bold"/>
                </a:rPr>
                <a:t>Quesiti 3, 4 e 5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353204"/>
              <a:ext cx="21423232" cy="2108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Roboto"/>
                </a:rPr>
                <a:t>Avviato il malware ed effettuati gli step-into, vediamo che il valore di EDX si azzera, in quanto l’istruzione “XOR EDX, EDX” inizializza una variabile con valore 0.</a:t>
              </a:r>
            </a:p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Roboto"/>
                </a:rPr>
                <a:t>Quindi, il valore di EDX, a seguito degli step-into, sarà equivalente a 0.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91876" y="5857862"/>
            <a:ext cx="16067424" cy="3675664"/>
          </a:xfrm>
          <a:custGeom>
            <a:avLst/>
            <a:gdLst/>
            <a:ahLst/>
            <a:cxnLst/>
            <a:rect l="l" t="t" r="r" b="b"/>
            <a:pathLst>
              <a:path w="16067424" h="3675664">
                <a:moveTo>
                  <a:pt x="0" y="0"/>
                </a:moveTo>
                <a:lnTo>
                  <a:pt x="16067424" y="0"/>
                </a:lnTo>
                <a:lnTo>
                  <a:pt x="16067424" y="3675664"/>
                </a:lnTo>
                <a:lnTo>
                  <a:pt x="0" y="36756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3" name="Group 3"/>
          <p:cNvGrpSpPr/>
          <p:nvPr/>
        </p:nvGrpSpPr>
        <p:grpSpPr>
          <a:xfrm>
            <a:off x="1191876" y="1028700"/>
            <a:ext cx="16067424" cy="3879453"/>
            <a:chOff x="0" y="0"/>
            <a:chExt cx="21423232" cy="5172604"/>
          </a:xfrm>
        </p:grpSpPr>
        <p:sp>
          <p:nvSpPr>
            <p:cNvPr id="4" name="TextBox 4"/>
            <p:cNvSpPr txBox="1"/>
            <p:nvPr/>
          </p:nvSpPr>
          <p:spPr>
            <a:xfrm>
              <a:off x="0" y="66675"/>
              <a:ext cx="21423232" cy="1762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900"/>
                </a:lnSpc>
              </a:pPr>
              <a:r>
                <a:rPr lang="en-US" sz="9000" spc="-89">
                  <a:solidFill>
                    <a:srgbClr val="FFFFFF"/>
                  </a:solidFill>
                  <a:latin typeface="Roboto Bold"/>
                </a:rPr>
                <a:t>Quesito 6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353204"/>
              <a:ext cx="21423232" cy="2819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Roboto"/>
                </a:rPr>
                <a:t>Prima di avviare il malware, impostiamo un breakpoint software all’indirizzo specificato 004015AF e poi premiamo sul tasto “play”.</a:t>
              </a:r>
            </a:p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Roboto"/>
                </a:rPr>
                <a:t>Prima di effettuare tutti gli step-into per verificare il risultato della funzione, vediamo che il valore di ECX equivale a 1DB10106.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91876" y="5784300"/>
            <a:ext cx="16067424" cy="3684037"/>
          </a:xfrm>
          <a:custGeom>
            <a:avLst/>
            <a:gdLst/>
            <a:ahLst/>
            <a:cxnLst/>
            <a:rect l="l" t="t" r="r" b="b"/>
            <a:pathLst>
              <a:path w="16067424" h="3684037">
                <a:moveTo>
                  <a:pt x="0" y="0"/>
                </a:moveTo>
                <a:lnTo>
                  <a:pt x="16067424" y="0"/>
                </a:lnTo>
                <a:lnTo>
                  <a:pt x="16067424" y="3684037"/>
                </a:lnTo>
                <a:lnTo>
                  <a:pt x="0" y="36840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3" name="Group 3"/>
          <p:cNvGrpSpPr/>
          <p:nvPr/>
        </p:nvGrpSpPr>
        <p:grpSpPr>
          <a:xfrm>
            <a:off x="1191876" y="1028700"/>
            <a:ext cx="16067424" cy="3879453"/>
            <a:chOff x="0" y="0"/>
            <a:chExt cx="21423232" cy="5172604"/>
          </a:xfrm>
        </p:grpSpPr>
        <p:sp>
          <p:nvSpPr>
            <p:cNvPr id="4" name="TextBox 4"/>
            <p:cNvSpPr txBox="1"/>
            <p:nvPr/>
          </p:nvSpPr>
          <p:spPr>
            <a:xfrm>
              <a:off x="0" y="66675"/>
              <a:ext cx="21423232" cy="1762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900"/>
                </a:lnSpc>
              </a:pPr>
              <a:r>
                <a:rPr lang="en-US" sz="9000" spc="-89">
                  <a:solidFill>
                    <a:srgbClr val="FFFFFF"/>
                  </a:solidFill>
                  <a:latin typeface="Roboto Bold"/>
                </a:rPr>
                <a:t>Quesiti 7 e 8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353204"/>
              <a:ext cx="21423232" cy="2819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Roboto"/>
                </a:rPr>
                <a:t>Avviato il malware ed effettuati gli step-into, vediamo che il valore di ECX cambia, risultando in un valore pari a 00000006.</a:t>
              </a:r>
            </a:p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Roboto"/>
                </a:rPr>
                <a:t>Il suo valore cambia per effetto dell’istruzione “AND ECX 0FF” che esegue l’AND logico fra il valore di ECX e il valore esadecimale di FF. Il risultato sarà, per l’appunto, 00000006.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10288" y="3023953"/>
            <a:ext cx="16067424" cy="3346053"/>
            <a:chOff x="0" y="0"/>
            <a:chExt cx="21423232" cy="4461404"/>
          </a:xfrm>
        </p:grpSpPr>
        <p:sp>
          <p:nvSpPr>
            <p:cNvPr id="3" name="TextBox 3"/>
            <p:cNvSpPr txBox="1"/>
            <p:nvPr/>
          </p:nvSpPr>
          <p:spPr>
            <a:xfrm>
              <a:off x="0" y="66675"/>
              <a:ext cx="21423232" cy="1762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900"/>
                </a:lnSpc>
              </a:pPr>
              <a:r>
                <a:rPr lang="en-US" sz="9000" spc="-89">
                  <a:solidFill>
                    <a:srgbClr val="FFFFFF"/>
                  </a:solidFill>
                  <a:latin typeface="Roboto Bold"/>
                </a:rPr>
                <a:t>Quesito Bonus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53204"/>
              <a:ext cx="21423232" cy="2108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Roboto"/>
                </a:rPr>
                <a:t>Il Malware in questione sembra essere una forma di Trojan, che monitora e controlla gli input dell’utente e riesce anche a captare la presenza di debugger in modo da mascherarsi dietro a dei processi, cambiandone anche il nome.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489</Words>
  <Application>Microsoft Office PowerPoint</Application>
  <PresentationFormat>Personalizzato</PresentationFormat>
  <Paragraphs>27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Roboto Bold</vt:lpstr>
      <vt:lpstr>Calibri</vt:lpstr>
      <vt:lpstr>Roboto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Traccia</dc:title>
  <cp:lastModifiedBy>Mattia Chiriatti</cp:lastModifiedBy>
  <cp:revision>2</cp:revision>
  <dcterms:created xsi:type="dcterms:W3CDTF">2006-08-16T00:00:00Z</dcterms:created>
  <dcterms:modified xsi:type="dcterms:W3CDTF">2024-02-28T14:30:02Z</dcterms:modified>
  <dc:identifier>DAF-EKyxmvo</dc:identifier>
</cp:coreProperties>
</file>