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2"/>
    <p:sldId id="257" r:id="rId13"/>
    <p:sldId id="258" r:id="rId14"/>
    <p:sldId id="259" r:id="rId15"/>
    <p:sldId id="260" r:id="rId16"/>
    <p:sldId id="261" r:id="rId17"/>
    <p:sldId id="262" r:id="rId18"/>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slides/slide1.xml" Type="http://schemas.openxmlformats.org/officeDocument/2006/relationships/slide"/><Relationship Id="rId13" Target="slides/slide2.xml" Type="http://schemas.openxmlformats.org/officeDocument/2006/relationships/slide"/><Relationship Id="rId14" Target="slides/slide3.xml" Type="http://schemas.openxmlformats.org/officeDocument/2006/relationships/slide"/><Relationship Id="rId15" Target="slides/slide4.xml" Type="http://schemas.openxmlformats.org/officeDocument/2006/relationships/slide"/><Relationship Id="rId16" Target="slides/slide5.xml" Type="http://schemas.openxmlformats.org/officeDocument/2006/relationships/slide"/><Relationship Id="rId17" Target="slides/slide6.xml" Type="http://schemas.openxmlformats.org/officeDocument/2006/relationships/slide"/><Relationship Id="rId18" Target="slides/slide7.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0.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2.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3.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111642">
            <a:off x="11120480" y="1055557"/>
            <a:ext cx="10443683" cy="8487866"/>
          </a:xfrm>
          <a:custGeom>
            <a:avLst/>
            <a:gdLst/>
            <a:ahLst/>
            <a:cxnLst/>
            <a:rect r="r" b="b" t="t" l="l"/>
            <a:pathLst>
              <a:path h="8487866" w="10443683">
                <a:moveTo>
                  <a:pt x="0" y="0"/>
                </a:moveTo>
                <a:lnTo>
                  <a:pt x="10443683" y="0"/>
                </a:lnTo>
                <a:lnTo>
                  <a:pt x="10443683" y="8487866"/>
                </a:lnTo>
                <a:lnTo>
                  <a:pt x="0" y="848786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318441" y="9258300"/>
            <a:ext cx="9727319" cy="3106962"/>
          </a:xfrm>
          <a:custGeom>
            <a:avLst/>
            <a:gdLst/>
            <a:ahLst/>
            <a:cxnLst/>
            <a:rect r="r" b="b" t="t" l="l"/>
            <a:pathLst>
              <a:path h="3106962" w="9727319">
                <a:moveTo>
                  <a:pt x="0" y="0"/>
                </a:moveTo>
                <a:lnTo>
                  <a:pt x="9727318" y="0"/>
                </a:lnTo>
                <a:lnTo>
                  <a:pt x="9727318" y="3106962"/>
                </a:lnTo>
                <a:lnTo>
                  <a:pt x="0" y="31069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2681450"/>
            <a:ext cx="8544752" cy="1597654"/>
          </a:xfrm>
          <a:prstGeom prst="rect">
            <a:avLst/>
          </a:prstGeom>
        </p:spPr>
        <p:txBody>
          <a:bodyPr anchor="t" rtlCol="false" tIns="0" lIns="0" bIns="0" rIns="0">
            <a:spAutoFit/>
          </a:bodyPr>
          <a:lstStyle/>
          <a:p>
            <a:pPr>
              <a:lnSpc>
                <a:spcPts val="11926"/>
              </a:lnSpc>
            </a:pPr>
            <a:r>
              <a:rPr lang="en-US" sz="12047">
                <a:solidFill>
                  <a:srgbClr val="004AAD"/>
                </a:solidFill>
                <a:latin typeface="Montserrat Classic Bold"/>
              </a:rPr>
              <a:t>ANALISI</a:t>
            </a:r>
          </a:p>
        </p:txBody>
      </p:sp>
      <p:sp>
        <p:nvSpPr>
          <p:cNvPr name="TextBox 5" id="5"/>
          <p:cNvSpPr txBox="true"/>
          <p:nvPr/>
        </p:nvSpPr>
        <p:spPr>
          <a:xfrm rot="0">
            <a:off x="1028700" y="4167350"/>
            <a:ext cx="8544752" cy="1597654"/>
          </a:xfrm>
          <a:prstGeom prst="rect">
            <a:avLst/>
          </a:prstGeom>
        </p:spPr>
        <p:txBody>
          <a:bodyPr anchor="t" rtlCol="false" tIns="0" lIns="0" bIns="0" rIns="0">
            <a:spAutoFit/>
          </a:bodyPr>
          <a:lstStyle/>
          <a:p>
            <a:pPr>
              <a:lnSpc>
                <a:spcPts val="11926"/>
              </a:lnSpc>
            </a:pPr>
            <a:r>
              <a:rPr lang="en-US" sz="12047">
                <a:solidFill>
                  <a:srgbClr val="2BB4D4"/>
                </a:solidFill>
                <a:latin typeface="Montserrat Classic Bold"/>
              </a:rPr>
              <a:t>DINAMICA</a:t>
            </a:r>
          </a:p>
        </p:txBody>
      </p:sp>
      <p:sp>
        <p:nvSpPr>
          <p:cNvPr name="TextBox 6" id="6"/>
          <p:cNvSpPr txBox="true"/>
          <p:nvPr/>
        </p:nvSpPr>
        <p:spPr>
          <a:xfrm rot="0">
            <a:off x="1028700" y="1078950"/>
            <a:ext cx="2820365" cy="504825"/>
          </a:xfrm>
          <a:prstGeom prst="rect">
            <a:avLst/>
          </a:prstGeom>
        </p:spPr>
        <p:txBody>
          <a:bodyPr anchor="t" rtlCol="false" tIns="0" lIns="0" bIns="0" rIns="0">
            <a:spAutoFit/>
          </a:bodyPr>
          <a:lstStyle/>
          <a:p>
            <a:pPr>
              <a:lnSpc>
                <a:spcPts val="4199"/>
              </a:lnSpc>
            </a:pPr>
            <a:r>
              <a:rPr lang="en-US" sz="2999">
                <a:solidFill>
                  <a:srgbClr val="004AAD"/>
                </a:solidFill>
                <a:latin typeface="Montserrat Classic Bold Italics"/>
              </a:rPr>
              <a:t>Pratica S10/L2</a:t>
            </a:r>
          </a:p>
        </p:txBody>
      </p:sp>
      <p:sp>
        <p:nvSpPr>
          <p:cNvPr name="TextBox 7" id="7"/>
          <p:cNvSpPr txBox="true"/>
          <p:nvPr/>
        </p:nvSpPr>
        <p:spPr>
          <a:xfrm rot="0">
            <a:off x="1028700" y="8150262"/>
            <a:ext cx="2820365" cy="422275"/>
          </a:xfrm>
          <a:prstGeom prst="rect">
            <a:avLst/>
          </a:prstGeom>
        </p:spPr>
        <p:txBody>
          <a:bodyPr anchor="t" rtlCol="false" tIns="0" lIns="0" bIns="0" rIns="0">
            <a:spAutoFit/>
          </a:bodyPr>
          <a:lstStyle/>
          <a:p>
            <a:pPr>
              <a:lnSpc>
                <a:spcPts val="3499"/>
              </a:lnSpc>
            </a:pPr>
            <a:r>
              <a:rPr lang="en-US" sz="2499" spc="124">
                <a:solidFill>
                  <a:srgbClr val="2E2E2E"/>
                </a:solidFill>
                <a:latin typeface="Montserrat Classic"/>
              </a:rPr>
              <a:t>Mattia Chiriatti</a:t>
            </a:r>
          </a:p>
        </p:txBody>
      </p:sp>
      <p:sp>
        <p:nvSpPr>
          <p:cNvPr name="TextBox 8" id="8"/>
          <p:cNvSpPr txBox="true"/>
          <p:nvPr/>
        </p:nvSpPr>
        <p:spPr>
          <a:xfrm rot="0">
            <a:off x="1028700" y="5740683"/>
            <a:ext cx="8544752" cy="1597654"/>
          </a:xfrm>
          <a:prstGeom prst="rect">
            <a:avLst/>
          </a:prstGeom>
        </p:spPr>
        <p:txBody>
          <a:bodyPr anchor="t" rtlCol="false" tIns="0" lIns="0" bIns="0" rIns="0">
            <a:spAutoFit/>
          </a:bodyPr>
          <a:lstStyle/>
          <a:p>
            <a:pPr>
              <a:lnSpc>
                <a:spcPts val="11926"/>
              </a:lnSpc>
            </a:pPr>
            <a:r>
              <a:rPr lang="en-US" sz="12047">
                <a:solidFill>
                  <a:srgbClr val="004AAD"/>
                </a:solidFill>
                <a:latin typeface="Montserrat Classic Bold"/>
              </a:rPr>
              <a:t>MALWARE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085749">
            <a:off x="-5690637" y="-3861861"/>
            <a:ext cx="14345355" cy="14345355"/>
          </a:xfrm>
          <a:custGeom>
            <a:avLst/>
            <a:gdLst/>
            <a:ahLst/>
            <a:cxnLst/>
            <a:rect r="r" b="b" t="t" l="l"/>
            <a:pathLst>
              <a:path h="14345355" w="14345355">
                <a:moveTo>
                  <a:pt x="0" y="0"/>
                </a:moveTo>
                <a:lnTo>
                  <a:pt x="14345355" y="0"/>
                </a:lnTo>
                <a:lnTo>
                  <a:pt x="14345355" y="14345355"/>
                </a:lnTo>
                <a:lnTo>
                  <a:pt x="0" y="14345355"/>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99293">
            <a:off x="12170918" y="-745657"/>
            <a:ext cx="6885296" cy="11055409"/>
          </a:xfrm>
          <a:custGeom>
            <a:avLst/>
            <a:gdLst/>
            <a:ahLst/>
            <a:cxnLst/>
            <a:rect r="r" b="b" t="t" l="l"/>
            <a:pathLst>
              <a:path h="11055409" w="6885296">
                <a:moveTo>
                  <a:pt x="0" y="0"/>
                </a:moveTo>
                <a:lnTo>
                  <a:pt x="6885296" y="0"/>
                </a:lnTo>
                <a:lnTo>
                  <a:pt x="6885296" y="11055409"/>
                </a:lnTo>
                <a:lnTo>
                  <a:pt x="0" y="11055409"/>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484385" y="4486912"/>
            <a:ext cx="13619117" cy="5396107"/>
          </a:xfrm>
          <a:custGeom>
            <a:avLst/>
            <a:gdLst/>
            <a:ahLst/>
            <a:cxnLst/>
            <a:rect r="r" b="b" t="t" l="l"/>
            <a:pathLst>
              <a:path h="5396107" w="13619117">
                <a:moveTo>
                  <a:pt x="0" y="0"/>
                </a:moveTo>
                <a:lnTo>
                  <a:pt x="13619117" y="0"/>
                </a:lnTo>
                <a:lnTo>
                  <a:pt x="13619117" y="5396107"/>
                </a:lnTo>
                <a:lnTo>
                  <a:pt x="0" y="5396107"/>
                </a:lnTo>
                <a:lnTo>
                  <a:pt x="0" y="0"/>
                </a:lnTo>
                <a:close/>
              </a:path>
            </a:pathLst>
          </a:custGeom>
          <a:blipFill>
            <a:blip r:embed="rId6"/>
            <a:stretch>
              <a:fillRect l="0" t="0" r="0" b="0"/>
            </a:stretch>
          </a:blipFill>
        </p:spPr>
      </p:sp>
      <p:sp>
        <p:nvSpPr>
          <p:cNvPr name="TextBox 5" id="5"/>
          <p:cNvSpPr txBox="true"/>
          <p:nvPr/>
        </p:nvSpPr>
        <p:spPr>
          <a:xfrm rot="0">
            <a:off x="2977167" y="525493"/>
            <a:ext cx="12636399" cy="2997200"/>
          </a:xfrm>
          <a:prstGeom prst="rect">
            <a:avLst/>
          </a:prstGeom>
        </p:spPr>
        <p:txBody>
          <a:bodyPr anchor="t" rtlCol="false" tIns="0" lIns="0" bIns="0" rIns="0">
            <a:spAutoFit/>
          </a:bodyPr>
          <a:lstStyle/>
          <a:p>
            <a:pPr algn="ctr">
              <a:lnSpc>
                <a:spcPts val="3999"/>
              </a:lnSpc>
            </a:pPr>
            <a:r>
              <a:rPr lang="en-US" sz="2499">
                <a:solidFill>
                  <a:srgbClr val="2E2E2E"/>
                </a:solidFill>
                <a:latin typeface="Montserrat Classic"/>
              </a:rPr>
              <a:t>Per monitorare l’attività di un malware, utilizzeremo diversi tool tra cui </a:t>
            </a:r>
            <a:r>
              <a:rPr lang="en-US" sz="2499">
                <a:solidFill>
                  <a:srgbClr val="2E2E2E"/>
                </a:solidFill>
                <a:latin typeface="Montserrat Classic Bold"/>
              </a:rPr>
              <a:t>Process Monitor</a:t>
            </a:r>
            <a:r>
              <a:rPr lang="en-US" sz="2499">
                <a:solidFill>
                  <a:srgbClr val="2E2E2E"/>
                </a:solidFill>
                <a:latin typeface="Montserrat Classic"/>
              </a:rPr>
              <a:t>.</a:t>
            </a:r>
          </a:p>
          <a:p>
            <a:pPr algn="ctr">
              <a:lnSpc>
                <a:spcPts val="3999"/>
              </a:lnSpc>
            </a:pPr>
          </a:p>
          <a:p>
            <a:pPr algn="ctr">
              <a:lnSpc>
                <a:spcPts val="3999"/>
              </a:lnSpc>
            </a:pPr>
            <a:r>
              <a:rPr lang="en-US" sz="2499">
                <a:solidFill>
                  <a:srgbClr val="2E2E2E"/>
                </a:solidFill>
                <a:latin typeface="Montserrat Classic"/>
              </a:rPr>
              <a:t>In questo caso, una volta avviato, vedremo un risultato molto simile a quello in figura: una serie di chiamate a diversi processi, soprattutto di creazione di file in varie directory.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085749">
            <a:off x="-5690637" y="-3861861"/>
            <a:ext cx="14345355" cy="14345355"/>
          </a:xfrm>
          <a:custGeom>
            <a:avLst/>
            <a:gdLst/>
            <a:ahLst/>
            <a:cxnLst/>
            <a:rect r="r" b="b" t="t" l="l"/>
            <a:pathLst>
              <a:path h="14345355" w="14345355">
                <a:moveTo>
                  <a:pt x="0" y="0"/>
                </a:moveTo>
                <a:lnTo>
                  <a:pt x="14345355" y="0"/>
                </a:lnTo>
                <a:lnTo>
                  <a:pt x="14345355" y="14345355"/>
                </a:lnTo>
                <a:lnTo>
                  <a:pt x="0" y="14345355"/>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99293">
            <a:off x="12170918" y="-745657"/>
            <a:ext cx="6885296" cy="11055409"/>
          </a:xfrm>
          <a:custGeom>
            <a:avLst/>
            <a:gdLst/>
            <a:ahLst/>
            <a:cxnLst/>
            <a:rect r="r" b="b" t="t" l="l"/>
            <a:pathLst>
              <a:path h="11055409" w="6885296">
                <a:moveTo>
                  <a:pt x="0" y="0"/>
                </a:moveTo>
                <a:lnTo>
                  <a:pt x="6885296" y="0"/>
                </a:lnTo>
                <a:lnTo>
                  <a:pt x="6885296" y="11055409"/>
                </a:lnTo>
                <a:lnTo>
                  <a:pt x="0" y="11055409"/>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02577" y="5774292"/>
            <a:ext cx="16882847" cy="2968413"/>
          </a:xfrm>
          <a:custGeom>
            <a:avLst/>
            <a:gdLst/>
            <a:ahLst/>
            <a:cxnLst/>
            <a:rect r="r" b="b" t="t" l="l"/>
            <a:pathLst>
              <a:path h="2968413" w="16882847">
                <a:moveTo>
                  <a:pt x="0" y="0"/>
                </a:moveTo>
                <a:lnTo>
                  <a:pt x="16882846" y="0"/>
                </a:lnTo>
                <a:lnTo>
                  <a:pt x="16882846" y="2968413"/>
                </a:lnTo>
                <a:lnTo>
                  <a:pt x="0" y="2968413"/>
                </a:lnTo>
                <a:lnTo>
                  <a:pt x="0" y="0"/>
                </a:lnTo>
                <a:close/>
              </a:path>
            </a:pathLst>
          </a:custGeom>
          <a:blipFill>
            <a:blip r:embed="rId6"/>
            <a:stretch>
              <a:fillRect l="0" t="0" r="0" b="0"/>
            </a:stretch>
          </a:blipFill>
        </p:spPr>
      </p:sp>
      <p:sp>
        <p:nvSpPr>
          <p:cNvPr name="TextBox 5" id="5"/>
          <p:cNvSpPr txBox="true"/>
          <p:nvPr/>
        </p:nvSpPr>
        <p:spPr>
          <a:xfrm rot="0">
            <a:off x="2591520" y="1280022"/>
            <a:ext cx="12636399" cy="3502025"/>
          </a:xfrm>
          <a:prstGeom prst="rect">
            <a:avLst/>
          </a:prstGeom>
        </p:spPr>
        <p:txBody>
          <a:bodyPr anchor="t" rtlCol="false" tIns="0" lIns="0" bIns="0" rIns="0">
            <a:spAutoFit/>
          </a:bodyPr>
          <a:lstStyle/>
          <a:p>
            <a:pPr algn="ctr">
              <a:lnSpc>
                <a:spcPts val="3999"/>
              </a:lnSpc>
            </a:pPr>
            <a:r>
              <a:rPr lang="en-US" sz="2499">
                <a:solidFill>
                  <a:srgbClr val="2E2E2E"/>
                </a:solidFill>
                <a:latin typeface="Montserrat Classic"/>
              </a:rPr>
              <a:t>Per monitorare l’attività di un malware, utilizzeremo diversi tool tra cui </a:t>
            </a:r>
            <a:r>
              <a:rPr lang="en-US" sz="2499">
                <a:solidFill>
                  <a:srgbClr val="2E2E2E"/>
                </a:solidFill>
                <a:latin typeface="Montserrat Classic Bold"/>
              </a:rPr>
              <a:t>Process Monitor</a:t>
            </a:r>
            <a:r>
              <a:rPr lang="en-US" sz="2499">
                <a:solidFill>
                  <a:srgbClr val="2E2E2E"/>
                </a:solidFill>
                <a:latin typeface="Montserrat Classic"/>
              </a:rPr>
              <a:t>.</a:t>
            </a:r>
          </a:p>
          <a:p>
            <a:pPr algn="ctr">
              <a:lnSpc>
                <a:spcPts val="3999"/>
              </a:lnSpc>
            </a:pPr>
          </a:p>
          <a:p>
            <a:pPr algn="ctr">
              <a:lnSpc>
                <a:spcPts val="3999"/>
              </a:lnSpc>
            </a:pPr>
            <a:r>
              <a:rPr lang="en-US" sz="2499">
                <a:solidFill>
                  <a:srgbClr val="2E2E2E"/>
                </a:solidFill>
                <a:latin typeface="Montserrat Classic"/>
              </a:rPr>
              <a:t>Usando i vari filtri messi a disposizione dal tool, ci concentriamo principalmente sulle attività nel file system: ci accorgiamo subito come il malware si occupa della creazione di file nelle diverse cartelle di sistema richiamando a sé diverse librerie, come wing.dll o wing32.dll.</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085749">
            <a:off x="-5690637" y="-3861861"/>
            <a:ext cx="14345355" cy="14345355"/>
          </a:xfrm>
          <a:custGeom>
            <a:avLst/>
            <a:gdLst/>
            <a:ahLst/>
            <a:cxnLst/>
            <a:rect r="r" b="b" t="t" l="l"/>
            <a:pathLst>
              <a:path h="14345355" w="14345355">
                <a:moveTo>
                  <a:pt x="0" y="0"/>
                </a:moveTo>
                <a:lnTo>
                  <a:pt x="14345355" y="0"/>
                </a:lnTo>
                <a:lnTo>
                  <a:pt x="14345355" y="14345355"/>
                </a:lnTo>
                <a:lnTo>
                  <a:pt x="0" y="14345355"/>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99293">
            <a:off x="12170918" y="-745657"/>
            <a:ext cx="6885296" cy="11055409"/>
          </a:xfrm>
          <a:custGeom>
            <a:avLst/>
            <a:gdLst/>
            <a:ahLst/>
            <a:cxnLst/>
            <a:rect r="r" b="b" t="t" l="l"/>
            <a:pathLst>
              <a:path h="11055409" w="6885296">
                <a:moveTo>
                  <a:pt x="0" y="0"/>
                </a:moveTo>
                <a:lnTo>
                  <a:pt x="6885296" y="0"/>
                </a:lnTo>
                <a:lnTo>
                  <a:pt x="6885296" y="11055409"/>
                </a:lnTo>
                <a:lnTo>
                  <a:pt x="0" y="11055409"/>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84249" y="5616842"/>
            <a:ext cx="16519501" cy="3641458"/>
          </a:xfrm>
          <a:custGeom>
            <a:avLst/>
            <a:gdLst/>
            <a:ahLst/>
            <a:cxnLst/>
            <a:rect r="r" b="b" t="t" l="l"/>
            <a:pathLst>
              <a:path h="3641458" w="16519501">
                <a:moveTo>
                  <a:pt x="0" y="0"/>
                </a:moveTo>
                <a:lnTo>
                  <a:pt x="16519502" y="0"/>
                </a:lnTo>
                <a:lnTo>
                  <a:pt x="16519502" y="3641458"/>
                </a:lnTo>
                <a:lnTo>
                  <a:pt x="0" y="3641458"/>
                </a:lnTo>
                <a:lnTo>
                  <a:pt x="0" y="0"/>
                </a:lnTo>
                <a:close/>
              </a:path>
            </a:pathLst>
          </a:custGeom>
          <a:blipFill>
            <a:blip r:embed="rId6"/>
            <a:stretch>
              <a:fillRect l="0" t="0" r="0" b="0"/>
            </a:stretch>
          </a:blipFill>
        </p:spPr>
      </p:sp>
      <p:sp>
        <p:nvSpPr>
          <p:cNvPr name="TextBox 5" id="5"/>
          <p:cNvSpPr txBox="true"/>
          <p:nvPr/>
        </p:nvSpPr>
        <p:spPr>
          <a:xfrm rot="0">
            <a:off x="2591520" y="1280022"/>
            <a:ext cx="12636399" cy="2997200"/>
          </a:xfrm>
          <a:prstGeom prst="rect">
            <a:avLst/>
          </a:prstGeom>
        </p:spPr>
        <p:txBody>
          <a:bodyPr anchor="t" rtlCol="false" tIns="0" lIns="0" bIns="0" rIns="0">
            <a:spAutoFit/>
          </a:bodyPr>
          <a:lstStyle/>
          <a:p>
            <a:pPr algn="ctr">
              <a:lnSpc>
                <a:spcPts val="3999"/>
              </a:lnSpc>
            </a:pPr>
            <a:r>
              <a:rPr lang="en-US" sz="2499">
                <a:solidFill>
                  <a:srgbClr val="2E2E2E"/>
                </a:solidFill>
                <a:latin typeface="Montserrat Classic"/>
              </a:rPr>
              <a:t>Per monitorare l’attività di un malware, utilizzeremo diversi tool tra cui </a:t>
            </a:r>
            <a:r>
              <a:rPr lang="en-US" sz="2499">
                <a:solidFill>
                  <a:srgbClr val="2E2E2E"/>
                </a:solidFill>
                <a:latin typeface="Montserrat Classic Bold"/>
              </a:rPr>
              <a:t>Process Monitor</a:t>
            </a:r>
            <a:r>
              <a:rPr lang="en-US" sz="2499">
                <a:solidFill>
                  <a:srgbClr val="2E2E2E"/>
                </a:solidFill>
                <a:latin typeface="Montserrat Classic"/>
              </a:rPr>
              <a:t>.</a:t>
            </a:r>
          </a:p>
          <a:p>
            <a:pPr algn="ctr">
              <a:lnSpc>
                <a:spcPts val="3999"/>
              </a:lnSpc>
            </a:pPr>
          </a:p>
          <a:p>
            <a:pPr algn="ctr">
              <a:lnSpc>
                <a:spcPts val="3999"/>
              </a:lnSpc>
            </a:pPr>
            <a:r>
              <a:rPr lang="en-US" sz="2499">
                <a:solidFill>
                  <a:srgbClr val="2E2E2E"/>
                </a:solidFill>
                <a:latin typeface="Montserrat Classic"/>
              </a:rPr>
              <a:t>Spostando la nostra attenzione sui processi e i threads, si può subito vedere come il malware stia operando, appunto, sul system32 con vari caricamenti, visibili nell’operazione “Load Image”.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085749">
            <a:off x="-5690637" y="-3861861"/>
            <a:ext cx="14345355" cy="14345355"/>
          </a:xfrm>
          <a:custGeom>
            <a:avLst/>
            <a:gdLst/>
            <a:ahLst/>
            <a:cxnLst/>
            <a:rect r="r" b="b" t="t" l="l"/>
            <a:pathLst>
              <a:path h="14345355" w="14345355">
                <a:moveTo>
                  <a:pt x="0" y="0"/>
                </a:moveTo>
                <a:lnTo>
                  <a:pt x="14345355" y="0"/>
                </a:lnTo>
                <a:lnTo>
                  <a:pt x="14345355" y="14345355"/>
                </a:lnTo>
                <a:lnTo>
                  <a:pt x="0" y="14345355"/>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99293">
            <a:off x="12170918" y="-745657"/>
            <a:ext cx="6885296" cy="11055409"/>
          </a:xfrm>
          <a:custGeom>
            <a:avLst/>
            <a:gdLst/>
            <a:ahLst/>
            <a:cxnLst/>
            <a:rect r="r" b="b" t="t" l="l"/>
            <a:pathLst>
              <a:path h="11055409" w="6885296">
                <a:moveTo>
                  <a:pt x="0" y="0"/>
                </a:moveTo>
                <a:lnTo>
                  <a:pt x="6885296" y="0"/>
                </a:lnTo>
                <a:lnTo>
                  <a:pt x="6885296" y="11055409"/>
                </a:lnTo>
                <a:lnTo>
                  <a:pt x="0" y="11055409"/>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591520" y="5284598"/>
            <a:ext cx="13022046" cy="3973702"/>
          </a:xfrm>
          <a:custGeom>
            <a:avLst/>
            <a:gdLst/>
            <a:ahLst/>
            <a:cxnLst/>
            <a:rect r="r" b="b" t="t" l="l"/>
            <a:pathLst>
              <a:path h="3973702" w="13022046">
                <a:moveTo>
                  <a:pt x="0" y="0"/>
                </a:moveTo>
                <a:lnTo>
                  <a:pt x="13022046" y="0"/>
                </a:lnTo>
                <a:lnTo>
                  <a:pt x="13022046" y="3973702"/>
                </a:lnTo>
                <a:lnTo>
                  <a:pt x="0" y="3973702"/>
                </a:lnTo>
                <a:lnTo>
                  <a:pt x="0" y="0"/>
                </a:lnTo>
                <a:close/>
              </a:path>
            </a:pathLst>
          </a:custGeom>
          <a:blipFill>
            <a:blip r:embed="rId6"/>
            <a:stretch>
              <a:fillRect l="0" t="0" r="0" b="0"/>
            </a:stretch>
          </a:blipFill>
        </p:spPr>
      </p:sp>
      <p:grpSp>
        <p:nvGrpSpPr>
          <p:cNvPr name="Group 5" id="5"/>
          <p:cNvGrpSpPr/>
          <p:nvPr/>
        </p:nvGrpSpPr>
        <p:grpSpPr>
          <a:xfrm rot="0">
            <a:off x="2929664" y="5833050"/>
            <a:ext cx="12411499" cy="424154"/>
            <a:chOff x="0" y="0"/>
            <a:chExt cx="3268872" cy="111711"/>
          </a:xfrm>
        </p:grpSpPr>
        <p:sp>
          <p:nvSpPr>
            <p:cNvPr name="Freeform 6" id="6"/>
            <p:cNvSpPr/>
            <p:nvPr/>
          </p:nvSpPr>
          <p:spPr>
            <a:xfrm flipH="false" flipV="false" rot="0">
              <a:off x="0" y="0"/>
              <a:ext cx="3268872" cy="111711"/>
            </a:xfrm>
            <a:custGeom>
              <a:avLst/>
              <a:gdLst/>
              <a:ahLst/>
              <a:cxnLst/>
              <a:rect r="r" b="b" t="t" l="l"/>
              <a:pathLst>
                <a:path h="111711" w="3268872">
                  <a:moveTo>
                    <a:pt x="0" y="0"/>
                  </a:moveTo>
                  <a:lnTo>
                    <a:pt x="3268872" y="0"/>
                  </a:lnTo>
                  <a:lnTo>
                    <a:pt x="3268872" y="111711"/>
                  </a:lnTo>
                  <a:lnTo>
                    <a:pt x="0" y="111711"/>
                  </a:lnTo>
                  <a:close/>
                </a:path>
              </a:pathLst>
            </a:custGeom>
            <a:solidFill>
              <a:srgbClr val="000000">
                <a:alpha val="0"/>
              </a:srgbClr>
            </a:solidFill>
            <a:ln w="38100" cap="sq">
              <a:solidFill>
                <a:srgbClr val="FF3131"/>
              </a:solidFill>
              <a:prstDash val="solid"/>
              <a:miter/>
            </a:ln>
          </p:spPr>
        </p:sp>
        <p:sp>
          <p:nvSpPr>
            <p:cNvPr name="TextBox 7" id="7"/>
            <p:cNvSpPr txBox="true"/>
            <p:nvPr/>
          </p:nvSpPr>
          <p:spPr>
            <a:xfrm>
              <a:off x="0" y="-47625"/>
              <a:ext cx="3268872" cy="159336"/>
            </a:xfrm>
            <a:prstGeom prst="rect">
              <a:avLst/>
            </a:prstGeom>
          </p:spPr>
          <p:txBody>
            <a:bodyPr anchor="ctr" rtlCol="false" tIns="50800" lIns="50800" bIns="50800" rIns="50800"/>
            <a:lstStyle/>
            <a:p>
              <a:pPr algn="ctr">
                <a:lnSpc>
                  <a:spcPts val="3499"/>
                </a:lnSpc>
              </a:pPr>
            </a:p>
          </p:txBody>
        </p:sp>
      </p:grpSp>
      <p:sp>
        <p:nvSpPr>
          <p:cNvPr name="TextBox 8" id="8"/>
          <p:cNvSpPr txBox="true"/>
          <p:nvPr/>
        </p:nvSpPr>
        <p:spPr>
          <a:xfrm rot="0">
            <a:off x="2591520" y="313616"/>
            <a:ext cx="12636399" cy="4511675"/>
          </a:xfrm>
          <a:prstGeom prst="rect">
            <a:avLst/>
          </a:prstGeom>
        </p:spPr>
        <p:txBody>
          <a:bodyPr anchor="t" rtlCol="false" tIns="0" lIns="0" bIns="0" rIns="0">
            <a:spAutoFit/>
          </a:bodyPr>
          <a:lstStyle/>
          <a:p>
            <a:pPr algn="ctr">
              <a:lnSpc>
                <a:spcPts val="3999"/>
              </a:lnSpc>
            </a:pPr>
            <a:r>
              <a:rPr lang="en-US" sz="2499">
                <a:solidFill>
                  <a:srgbClr val="2E2E2E"/>
                </a:solidFill>
                <a:latin typeface="Montserrat Classic"/>
              </a:rPr>
              <a:t>Per monitorare l’attività di un malware, utilizzeremo diversi tool tra cui </a:t>
            </a:r>
            <a:r>
              <a:rPr lang="en-US" sz="2499">
                <a:solidFill>
                  <a:srgbClr val="2E2E2E"/>
                </a:solidFill>
                <a:latin typeface="Montserrat Classic Bold"/>
              </a:rPr>
              <a:t>Process Explorer</a:t>
            </a:r>
            <a:r>
              <a:rPr lang="en-US" sz="2499">
                <a:solidFill>
                  <a:srgbClr val="2E2E2E"/>
                </a:solidFill>
                <a:latin typeface="Montserrat Classic"/>
              </a:rPr>
              <a:t>.</a:t>
            </a:r>
          </a:p>
          <a:p>
            <a:pPr algn="ctr">
              <a:lnSpc>
                <a:spcPts val="3999"/>
              </a:lnSpc>
            </a:pPr>
          </a:p>
          <a:p>
            <a:pPr algn="ctr">
              <a:lnSpc>
                <a:spcPts val="3999"/>
              </a:lnSpc>
            </a:pPr>
            <a:r>
              <a:rPr lang="en-US" sz="2499">
                <a:solidFill>
                  <a:srgbClr val="2E2E2E"/>
                </a:solidFill>
                <a:latin typeface="Montserrat Classic"/>
              </a:rPr>
              <a:t>Tramite una sessione di monitoraggio di ProcExp, ci rendiamo conto da subito che il nostro malware si è camuffato in due processi visibili: explorer.exe e svchost.exe.</a:t>
            </a:r>
          </a:p>
          <a:p>
            <a:pPr algn="ctr">
              <a:lnSpc>
                <a:spcPts val="3999"/>
              </a:lnSpc>
            </a:pPr>
            <a:r>
              <a:rPr lang="en-US" sz="2499">
                <a:solidFill>
                  <a:srgbClr val="2E2E2E"/>
                </a:solidFill>
                <a:latin typeface="Montserrat Classic"/>
              </a:rPr>
              <a:t>explorer.exe sembra una sorta di imitazione o di Internet Explorer o del programma di ricerca File Explorer, in più il PID non corrisponde alla realtà in quanto File Explorer è uno dei processi fondamentali di Windows.</a:t>
            </a:r>
          </a:p>
        </p:txBody>
      </p:sp>
      <p:grpSp>
        <p:nvGrpSpPr>
          <p:cNvPr name="Group 9" id="9"/>
          <p:cNvGrpSpPr/>
          <p:nvPr/>
        </p:nvGrpSpPr>
        <p:grpSpPr>
          <a:xfrm rot="0">
            <a:off x="2816420" y="7809779"/>
            <a:ext cx="12411499" cy="424154"/>
            <a:chOff x="0" y="0"/>
            <a:chExt cx="3268872" cy="111711"/>
          </a:xfrm>
        </p:grpSpPr>
        <p:sp>
          <p:nvSpPr>
            <p:cNvPr name="Freeform 10" id="10"/>
            <p:cNvSpPr/>
            <p:nvPr/>
          </p:nvSpPr>
          <p:spPr>
            <a:xfrm flipH="false" flipV="false" rot="0">
              <a:off x="0" y="0"/>
              <a:ext cx="3268872" cy="111711"/>
            </a:xfrm>
            <a:custGeom>
              <a:avLst/>
              <a:gdLst/>
              <a:ahLst/>
              <a:cxnLst/>
              <a:rect r="r" b="b" t="t" l="l"/>
              <a:pathLst>
                <a:path h="111711" w="3268872">
                  <a:moveTo>
                    <a:pt x="0" y="0"/>
                  </a:moveTo>
                  <a:lnTo>
                    <a:pt x="3268872" y="0"/>
                  </a:lnTo>
                  <a:lnTo>
                    <a:pt x="3268872" y="111711"/>
                  </a:lnTo>
                  <a:lnTo>
                    <a:pt x="0" y="111711"/>
                  </a:lnTo>
                  <a:close/>
                </a:path>
              </a:pathLst>
            </a:custGeom>
            <a:solidFill>
              <a:srgbClr val="000000">
                <a:alpha val="0"/>
              </a:srgbClr>
            </a:solidFill>
            <a:ln w="38100" cap="sq">
              <a:solidFill>
                <a:srgbClr val="FF3131"/>
              </a:solidFill>
              <a:prstDash val="solid"/>
              <a:miter/>
            </a:ln>
          </p:spPr>
        </p:sp>
        <p:sp>
          <p:nvSpPr>
            <p:cNvPr name="TextBox 11" id="11"/>
            <p:cNvSpPr txBox="true"/>
            <p:nvPr/>
          </p:nvSpPr>
          <p:spPr>
            <a:xfrm>
              <a:off x="0" y="-47625"/>
              <a:ext cx="3268872" cy="159336"/>
            </a:xfrm>
            <a:prstGeom prst="rect">
              <a:avLst/>
            </a:prstGeom>
          </p:spPr>
          <p:txBody>
            <a:bodyPr anchor="ctr" rtlCol="false" tIns="50800" lIns="50800" bIns="50800" rIns="50800"/>
            <a:lstStyle/>
            <a:p>
              <a:pPr algn="ctr">
                <a:lnSpc>
                  <a:spcPts val="3499"/>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085749">
            <a:off x="-5690637" y="-3861861"/>
            <a:ext cx="14345355" cy="14345355"/>
          </a:xfrm>
          <a:custGeom>
            <a:avLst/>
            <a:gdLst/>
            <a:ahLst/>
            <a:cxnLst/>
            <a:rect r="r" b="b" t="t" l="l"/>
            <a:pathLst>
              <a:path h="14345355" w="14345355">
                <a:moveTo>
                  <a:pt x="0" y="0"/>
                </a:moveTo>
                <a:lnTo>
                  <a:pt x="14345355" y="0"/>
                </a:lnTo>
                <a:lnTo>
                  <a:pt x="14345355" y="14345355"/>
                </a:lnTo>
                <a:lnTo>
                  <a:pt x="0" y="14345355"/>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99293">
            <a:off x="12170918" y="-745657"/>
            <a:ext cx="6885296" cy="11055409"/>
          </a:xfrm>
          <a:custGeom>
            <a:avLst/>
            <a:gdLst/>
            <a:ahLst/>
            <a:cxnLst/>
            <a:rect r="r" b="b" t="t" l="l"/>
            <a:pathLst>
              <a:path h="11055409" w="6885296">
                <a:moveTo>
                  <a:pt x="0" y="0"/>
                </a:moveTo>
                <a:lnTo>
                  <a:pt x="6885296" y="0"/>
                </a:lnTo>
                <a:lnTo>
                  <a:pt x="6885296" y="11055409"/>
                </a:lnTo>
                <a:lnTo>
                  <a:pt x="0" y="11055409"/>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401035" y="4490894"/>
            <a:ext cx="11485930" cy="5143500"/>
          </a:xfrm>
          <a:custGeom>
            <a:avLst/>
            <a:gdLst/>
            <a:ahLst/>
            <a:cxnLst/>
            <a:rect r="r" b="b" t="t" l="l"/>
            <a:pathLst>
              <a:path h="5143500" w="11485930">
                <a:moveTo>
                  <a:pt x="0" y="0"/>
                </a:moveTo>
                <a:lnTo>
                  <a:pt x="11485930" y="0"/>
                </a:lnTo>
                <a:lnTo>
                  <a:pt x="11485930" y="5143500"/>
                </a:lnTo>
                <a:lnTo>
                  <a:pt x="0" y="5143500"/>
                </a:lnTo>
                <a:lnTo>
                  <a:pt x="0" y="0"/>
                </a:lnTo>
                <a:close/>
              </a:path>
            </a:pathLst>
          </a:custGeom>
          <a:blipFill>
            <a:blip r:embed="rId6"/>
            <a:stretch>
              <a:fillRect l="0" t="0" r="0" b="0"/>
            </a:stretch>
          </a:blipFill>
        </p:spPr>
      </p:sp>
      <p:sp>
        <p:nvSpPr>
          <p:cNvPr name="TextBox 5" id="5"/>
          <p:cNvSpPr txBox="true"/>
          <p:nvPr/>
        </p:nvSpPr>
        <p:spPr>
          <a:xfrm rot="0">
            <a:off x="2825800" y="644590"/>
            <a:ext cx="12636399" cy="3502025"/>
          </a:xfrm>
          <a:prstGeom prst="rect">
            <a:avLst/>
          </a:prstGeom>
        </p:spPr>
        <p:txBody>
          <a:bodyPr anchor="t" rtlCol="false" tIns="0" lIns="0" bIns="0" rIns="0">
            <a:spAutoFit/>
          </a:bodyPr>
          <a:lstStyle/>
          <a:p>
            <a:pPr algn="ctr">
              <a:lnSpc>
                <a:spcPts val="3999"/>
              </a:lnSpc>
            </a:pPr>
            <a:r>
              <a:rPr lang="en-US" sz="2499">
                <a:solidFill>
                  <a:srgbClr val="2E2E2E"/>
                </a:solidFill>
                <a:latin typeface="Montserrat Classic"/>
              </a:rPr>
              <a:t>Per monitorare l’attività di un malware, utilizzeremo diversi tool tra cui </a:t>
            </a:r>
            <a:r>
              <a:rPr lang="en-US" sz="2499">
                <a:solidFill>
                  <a:srgbClr val="2E2E2E"/>
                </a:solidFill>
                <a:latin typeface="Montserrat Classic Bold"/>
              </a:rPr>
              <a:t>RegShot</a:t>
            </a:r>
            <a:r>
              <a:rPr lang="en-US" sz="2499">
                <a:solidFill>
                  <a:srgbClr val="2E2E2E"/>
                </a:solidFill>
                <a:latin typeface="Montserrat Classic"/>
              </a:rPr>
              <a:t>.</a:t>
            </a:r>
          </a:p>
          <a:p>
            <a:pPr algn="ctr">
              <a:lnSpc>
                <a:spcPts val="3999"/>
              </a:lnSpc>
            </a:pPr>
          </a:p>
          <a:p>
            <a:pPr algn="ctr">
              <a:lnSpc>
                <a:spcPts val="3999"/>
              </a:lnSpc>
            </a:pPr>
            <a:r>
              <a:rPr lang="en-US" sz="2499">
                <a:solidFill>
                  <a:srgbClr val="2E2E2E"/>
                </a:solidFill>
                <a:latin typeface="Montserrat Classic"/>
              </a:rPr>
              <a:t>Confrontando i due shot (uno prima dell’avvio del malware, uno poco dopo l’avvio) ci rendiamo conto che è avvenuto quanto detto in precedenza: il malware ha effettivamente agito a livello di sistema, andando a creare diverse chiavi di registro nella cartella di sistema di Windows.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085749">
            <a:off x="-5690637" y="-3861861"/>
            <a:ext cx="14345355" cy="14345355"/>
          </a:xfrm>
          <a:custGeom>
            <a:avLst/>
            <a:gdLst/>
            <a:ahLst/>
            <a:cxnLst/>
            <a:rect r="r" b="b" t="t" l="l"/>
            <a:pathLst>
              <a:path h="14345355" w="14345355">
                <a:moveTo>
                  <a:pt x="0" y="0"/>
                </a:moveTo>
                <a:lnTo>
                  <a:pt x="14345355" y="0"/>
                </a:lnTo>
                <a:lnTo>
                  <a:pt x="14345355" y="14345355"/>
                </a:lnTo>
                <a:lnTo>
                  <a:pt x="0" y="14345355"/>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99293">
            <a:off x="12170918" y="-745657"/>
            <a:ext cx="6885296" cy="11055409"/>
          </a:xfrm>
          <a:custGeom>
            <a:avLst/>
            <a:gdLst/>
            <a:ahLst/>
            <a:cxnLst/>
            <a:rect r="r" b="b" t="t" l="l"/>
            <a:pathLst>
              <a:path h="11055409" w="6885296">
                <a:moveTo>
                  <a:pt x="0" y="0"/>
                </a:moveTo>
                <a:lnTo>
                  <a:pt x="6885296" y="0"/>
                </a:lnTo>
                <a:lnTo>
                  <a:pt x="6885296" y="11055409"/>
                </a:lnTo>
                <a:lnTo>
                  <a:pt x="0" y="11055409"/>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825800" y="1108284"/>
            <a:ext cx="12636399" cy="7035800"/>
          </a:xfrm>
          <a:prstGeom prst="rect">
            <a:avLst/>
          </a:prstGeom>
        </p:spPr>
        <p:txBody>
          <a:bodyPr anchor="t" rtlCol="false" tIns="0" lIns="0" bIns="0" rIns="0">
            <a:spAutoFit/>
          </a:bodyPr>
          <a:lstStyle/>
          <a:p>
            <a:pPr algn="ctr">
              <a:lnSpc>
                <a:spcPts val="3999"/>
              </a:lnSpc>
            </a:pPr>
            <a:r>
              <a:rPr lang="en-US" sz="2499">
                <a:solidFill>
                  <a:srgbClr val="2E2E2E"/>
                </a:solidFill>
                <a:latin typeface="Montserrat Classic"/>
              </a:rPr>
              <a:t>Basandoci, quindi, sui dati disponibili tramite i tool usati in precedenza, si può affermare che:</a:t>
            </a:r>
          </a:p>
          <a:p>
            <a:pPr algn="ctr">
              <a:lnSpc>
                <a:spcPts val="3999"/>
              </a:lnSpc>
            </a:pPr>
          </a:p>
          <a:p>
            <a:pPr algn="ctr">
              <a:lnSpc>
                <a:spcPts val="3999"/>
              </a:lnSpc>
            </a:pPr>
            <a:r>
              <a:rPr lang="en-US" sz="2499">
                <a:solidFill>
                  <a:srgbClr val="2E2E2E"/>
                </a:solidFill>
                <a:latin typeface="Montserrat Classic"/>
              </a:rPr>
              <a:t>Il Malware in questione potrebbe essere un Trojan, di tipo dropper, in quanto gli stessi vengono solitamente lanciati da eventuali attaccanti per installare furtivamente software nocivi sull’hard disk della macchina vittima, ovvero nelle directory di sistema o nella stessa directory di Windows, per poi lanciare l’esecuzione di questi programmi nocivi senza alcuna notifica di sorta.</a:t>
            </a:r>
          </a:p>
          <a:p>
            <a:pPr algn="ctr">
              <a:lnSpc>
                <a:spcPts val="3999"/>
              </a:lnSpc>
            </a:pPr>
          </a:p>
          <a:p>
            <a:pPr algn="ctr">
              <a:lnSpc>
                <a:spcPts val="3999"/>
              </a:lnSpc>
            </a:pPr>
            <a:r>
              <a:rPr lang="en-US" sz="2499">
                <a:solidFill>
                  <a:srgbClr val="2E2E2E"/>
                </a:solidFill>
                <a:latin typeface="Montserrat Classic"/>
              </a:rPr>
              <a:t>Due dei principali scopi di questo tipo di malware sono:</a:t>
            </a:r>
          </a:p>
          <a:p>
            <a:pPr algn="ctr" marL="539749" indent="-269875" lvl="1">
              <a:lnSpc>
                <a:spcPts val="3999"/>
              </a:lnSpc>
              <a:buFont typeface="Arial"/>
              <a:buChar char="•"/>
            </a:pPr>
            <a:r>
              <a:rPr lang="en-US" sz="2499">
                <a:solidFill>
                  <a:srgbClr val="2E2E2E"/>
                </a:solidFill>
                <a:latin typeface="Montserrat Classic"/>
              </a:rPr>
              <a:t>installazione furtiva di programmi trojan e/o virus</a:t>
            </a:r>
          </a:p>
          <a:p>
            <a:pPr algn="ctr" marL="539749" indent="-269875" lvl="1">
              <a:lnSpc>
                <a:spcPts val="3999"/>
              </a:lnSpc>
              <a:buFont typeface="Arial"/>
              <a:buChar char="•"/>
            </a:pPr>
            <a:r>
              <a:rPr lang="en-US" sz="2499">
                <a:solidFill>
                  <a:srgbClr val="2E2E2E"/>
                </a:solidFill>
                <a:latin typeface="Montserrat Classic"/>
              </a:rPr>
              <a:t>per impedire il rilevamento dei software nocivi da parte degli antivirus, che non sempre sono in grado di analizzare tutti i componenti che si trovano all’interno di simili Trojan.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DAF8rGWm0d8</dc:identifier>
  <dcterms:modified xsi:type="dcterms:W3CDTF">2011-08-01T06:04:30Z</dcterms:modified>
  <cp:revision>1</cp:revision>
  <dc:title>Pratica S10/L2</dc:title>
</cp:coreProperties>
</file>