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72126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59562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27599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54705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187818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111953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45577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157093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26093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35624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12/7/2023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04793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12/7/2023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‹N›</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1989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18051F-0BA4-4C80-832C-1845011B9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fondo vettoriale di schizzi in colori accesi">
            <a:extLst>
              <a:ext uri="{FF2B5EF4-FFF2-40B4-BE49-F238E27FC236}">
                <a16:creationId xmlns:a16="http://schemas.microsoft.com/office/drawing/2014/main" id="{CE987F6D-2289-0B4F-3700-33E3C1F5389C}"/>
              </a:ext>
            </a:extLst>
          </p:cNvPr>
          <p:cNvPicPr>
            <a:picLocks noChangeAspect="1"/>
          </p:cNvPicPr>
          <p:nvPr/>
        </p:nvPicPr>
        <p:blipFill rotWithShape="1">
          <a:blip r:embed="rId2"/>
          <a:srcRect t="17279"/>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A02D1D4-2EEC-691F-BDE7-9DFDDA060C0F}"/>
              </a:ext>
            </a:extLst>
          </p:cNvPr>
          <p:cNvSpPr txBox="1"/>
          <p:nvPr/>
        </p:nvSpPr>
        <p:spPr>
          <a:xfrm>
            <a:off x="1906438" y="2808377"/>
            <a:ext cx="8945592" cy="769441"/>
          </a:xfrm>
          <a:prstGeom prst="rect">
            <a:avLst/>
          </a:prstGeom>
          <a:noFill/>
        </p:spPr>
        <p:txBody>
          <a:bodyPr wrap="square" rtlCol="0">
            <a:spAutoFit/>
          </a:bodyPr>
          <a:lstStyle/>
          <a:p>
            <a:r>
              <a:rPr lang="it-IT" sz="4400" b="1" u="sng" dirty="0">
                <a:solidFill>
                  <a:schemeClr val="bg1"/>
                </a:solidFill>
              </a:rPr>
              <a:t>Linguaggio di programmazione C</a:t>
            </a:r>
          </a:p>
        </p:txBody>
      </p:sp>
      <p:sp>
        <p:nvSpPr>
          <p:cNvPr id="6" name="CasellaDiTesto 5">
            <a:extLst>
              <a:ext uri="{FF2B5EF4-FFF2-40B4-BE49-F238E27FC236}">
                <a16:creationId xmlns:a16="http://schemas.microsoft.com/office/drawing/2014/main" id="{165C70BA-7A0E-8352-858A-3287C366758E}"/>
              </a:ext>
            </a:extLst>
          </p:cNvPr>
          <p:cNvSpPr txBox="1"/>
          <p:nvPr/>
        </p:nvSpPr>
        <p:spPr>
          <a:xfrm>
            <a:off x="9772929" y="5761391"/>
            <a:ext cx="1775604" cy="369332"/>
          </a:xfrm>
          <a:prstGeom prst="rect">
            <a:avLst/>
          </a:prstGeom>
          <a:noFill/>
        </p:spPr>
        <p:txBody>
          <a:bodyPr wrap="square" rtlCol="0">
            <a:spAutoFit/>
          </a:bodyPr>
          <a:lstStyle/>
          <a:p>
            <a:r>
              <a:rPr lang="it-IT" b="1" u="sng" dirty="0">
                <a:solidFill>
                  <a:schemeClr val="bg1"/>
                </a:solidFill>
              </a:rPr>
              <a:t>Mattia Chiriatti</a:t>
            </a:r>
            <a:endParaRPr lang="it-IT" sz="4400" b="1" u="sng" dirty="0">
              <a:solidFill>
                <a:schemeClr val="bg1"/>
              </a:solidFill>
            </a:endParaRPr>
          </a:p>
        </p:txBody>
      </p:sp>
    </p:spTree>
    <p:extLst>
      <p:ext uri="{BB962C8B-B14F-4D97-AF65-F5344CB8AC3E}">
        <p14:creationId xmlns:p14="http://schemas.microsoft.com/office/powerpoint/2010/main" val="868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18051F-0BA4-4C80-832C-1845011B9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fondo vettoriale di schizzi in colori accesi">
            <a:extLst>
              <a:ext uri="{FF2B5EF4-FFF2-40B4-BE49-F238E27FC236}">
                <a16:creationId xmlns:a16="http://schemas.microsoft.com/office/drawing/2014/main" id="{CE987F6D-2289-0B4F-3700-33E3C1F5389C}"/>
              </a:ext>
            </a:extLst>
          </p:cNvPr>
          <p:cNvPicPr>
            <a:picLocks noChangeAspect="1"/>
          </p:cNvPicPr>
          <p:nvPr/>
        </p:nvPicPr>
        <p:blipFill rotWithShape="1">
          <a:blip r:embed="rId2"/>
          <a:srcRect t="17279"/>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A02D1D4-2EEC-691F-BDE7-9DFDDA060C0F}"/>
              </a:ext>
            </a:extLst>
          </p:cNvPr>
          <p:cNvSpPr txBox="1"/>
          <p:nvPr/>
        </p:nvSpPr>
        <p:spPr>
          <a:xfrm>
            <a:off x="643467" y="768206"/>
            <a:ext cx="1180381" cy="369332"/>
          </a:xfrm>
          <a:prstGeom prst="rect">
            <a:avLst/>
          </a:prstGeom>
          <a:noFill/>
        </p:spPr>
        <p:txBody>
          <a:bodyPr wrap="square" rtlCol="0">
            <a:spAutoFit/>
          </a:bodyPr>
          <a:lstStyle/>
          <a:p>
            <a:r>
              <a:rPr lang="it-IT" b="1" u="sng" dirty="0">
                <a:solidFill>
                  <a:schemeClr val="bg1"/>
                </a:solidFill>
              </a:rPr>
              <a:t>Esercizio</a:t>
            </a:r>
          </a:p>
        </p:txBody>
      </p:sp>
      <p:sp>
        <p:nvSpPr>
          <p:cNvPr id="2" name="CasellaDiTesto 1">
            <a:extLst>
              <a:ext uri="{FF2B5EF4-FFF2-40B4-BE49-F238E27FC236}">
                <a16:creationId xmlns:a16="http://schemas.microsoft.com/office/drawing/2014/main" id="{7939C178-C3B0-ED74-E7FB-A0229A442525}"/>
              </a:ext>
            </a:extLst>
          </p:cNvPr>
          <p:cNvSpPr txBox="1"/>
          <p:nvPr/>
        </p:nvSpPr>
        <p:spPr>
          <a:xfrm>
            <a:off x="957532" y="1388853"/>
            <a:ext cx="9954883" cy="3970318"/>
          </a:xfrm>
          <a:prstGeom prst="rect">
            <a:avLst/>
          </a:prstGeom>
          <a:noFill/>
        </p:spPr>
        <p:txBody>
          <a:bodyPr wrap="square" rtlCol="0">
            <a:spAutoFit/>
          </a:bodyPr>
          <a:lstStyle/>
          <a:p>
            <a:r>
              <a:rPr lang="it-IT" dirty="0">
                <a:solidFill>
                  <a:schemeClr val="bg1"/>
                </a:solidFill>
              </a:rPr>
              <a:t>Riferendosi al programma facciamo le seguenti considerazioni: </a:t>
            </a:r>
          </a:p>
          <a:p>
            <a:endParaRPr lang="it-IT" dirty="0">
              <a:solidFill>
                <a:schemeClr val="bg1"/>
              </a:solidFill>
            </a:endParaRPr>
          </a:p>
          <a:p>
            <a:r>
              <a:rPr lang="it-IT" dirty="0">
                <a:solidFill>
                  <a:schemeClr val="bg1"/>
                </a:solidFill>
              </a:rPr>
              <a:t>● Cosa </a:t>
            </a:r>
            <a:r>
              <a:rPr lang="it-IT" dirty="0" err="1">
                <a:solidFill>
                  <a:schemeClr val="bg1"/>
                </a:solidFill>
              </a:rPr>
              <a:t>fà</a:t>
            </a:r>
            <a:r>
              <a:rPr lang="it-IT" dirty="0">
                <a:solidFill>
                  <a:schemeClr val="bg1"/>
                </a:solidFill>
              </a:rPr>
              <a:t> il programma? </a:t>
            </a:r>
          </a:p>
          <a:p>
            <a:r>
              <a:rPr lang="it-IT" dirty="0">
                <a:solidFill>
                  <a:schemeClr val="bg1"/>
                </a:solidFill>
              </a:rPr>
              <a:t>● Cosa succede se l’utente inserisce una lettera diversa da A o B in fase di scelta iniziale? Il programma termina, ma non è una casistica che abbiamo gestito. </a:t>
            </a:r>
          </a:p>
          <a:p>
            <a:r>
              <a:rPr lang="it-IT" dirty="0">
                <a:solidFill>
                  <a:schemeClr val="bg1"/>
                </a:solidFill>
              </a:rPr>
              <a:t>● Cosa succede se l’utente inserisce un nome che ha più caratteri della dimensione dell’array «nome» che abbiamo dichiarato inizialmente nella fase di avvio nuova partita? Riceveremo un errore (provate ad inserire una sequenza molto lunga di caratteri). </a:t>
            </a:r>
          </a:p>
          <a:p>
            <a:endParaRPr lang="it-IT" dirty="0">
              <a:solidFill>
                <a:schemeClr val="bg1"/>
              </a:solidFill>
            </a:endParaRPr>
          </a:p>
          <a:p>
            <a:endParaRPr lang="it-IT" dirty="0">
              <a:solidFill>
                <a:schemeClr val="bg1"/>
              </a:solidFill>
            </a:endParaRPr>
          </a:p>
          <a:p>
            <a:r>
              <a:rPr lang="it-IT" dirty="0">
                <a:solidFill>
                  <a:schemeClr val="bg1"/>
                </a:solidFill>
              </a:rPr>
              <a:t>Queste situazioni vanno considerate in fase di programmazione in quanto errori logici o errori di mancata gestione di situazioni non standard potrebbero portare a bug nel codice che potrebbero essere sfruttati da un attaccante per prendere controllo dell’esecuzione del programma ed eseguire codice malevolo.</a:t>
            </a:r>
          </a:p>
        </p:txBody>
      </p:sp>
    </p:spTree>
    <p:extLst>
      <p:ext uri="{BB962C8B-B14F-4D97-AF65-F5344CB8AC3E}">
        <p14:creationId xmlns:p14="http://schemas.microsoft.com/office/powerpoint/2010/main" val="138803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18051F-0BA4-4C80-832C-1845011B9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fondo vettoriale di schizzi in colori accesi">
            <a:extLst>
              <a:ext uri="{FF2B5EF4-FFF2-40B4-BE49-F238E27FC236}">
                <a16:creationId xmlns:a16="http://schemas.microsoft.com/office/drawing/2014/main" id="{CE987F6D-2289-0B4F-3700-33E3C1F5389C}"/>
              </a:ext>
            </a:extLst>
          </p:cNvPr>
          <p:cNvPicPr>
            <a:picLocks noChangeAspect="1"/>
          </p:cNvPicPr>
          <p:nvPr/>
        </p:nvPicPr>
        <p:blipFill rotWithShape="1">
          <a:blip r:embed="rId2"/>
          <a:srcRect t="17279"/>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A02D1D4-2EEC-691F-BDE7-9DFDDA060C0F}"/>
              </a:ext>
            </a:extLst>
          </p:cNvPr>
          <p:cNvSpPr txBox="1"/>
          <p:nvPr/>
        </p:nvSpPr>
        <p:spPr>
          <a:xfrm>
            <a:off x="643467" y="768206"/>
            <a:ext cx="1180381" cy="369332"/>
          </a:xfrm>
          <a:prstGeom prst="rect">
            <a:avLst/>
          </a:prstGeom>
          <a:noFill/>
        </p:spPr>
        <p:txBody>
          <a:bodyPr wrap="square" rtlCol="0">
            <a:spAutoFit/>
          </a:bodyPr>
          <a:lstStyle/>
          <a:p>
            <a:r>
              <a:rPr lang="it-IT" b="1" u="sng" dirty="0">
                <a:solidFill>
                  <a:schemeClr val="bg1"/>
                </a:solidFill>
              </a:rPr>
              <a:t>Esercizio</a:t>
            </a:r>
          </a:p>
        </p:txBody>
      </p:sp>
      <p:sp>
        <p:nvSpPr>
          <p:cNvPr id="2" name="CasellaDiTesto 1">
            <a:extLst>
              <a:ext uri="{FF2B5EF4-FFF2-40B4-BE49-F238E27FC236}">
                <a16:creationId xmlns:a16="http://schemas.microsoft.com/office/drawing/2014/main" id="{7939C178-C3B0-ED74-E7FB-A0229A442525}"/>
              </a:ext>
            </a:extLst>
          </p:cNvPr>
          <p:cNvSpPr txBox="1"/>
          <p:nvPr/>
        </p:nvSpPr>
        <p:spPr>
          <a:xfrm>
            <a:off x="1233657" y="2570877"/>
            <a:ext cx="9954883" cy="923330"/>
          </a:xfrm>
          <a:prstGeom prst="rect">
            <a:avLst/>
          </a:prstGeom>
          <a:noFill/>
        </p:spPr>
        <p:txBody>
          <a:bodyPr wrap="square" rtlCol="0">
            <a:spAutoFit/>
          </a:bodyPr>
          <a:lstStyle/>
          <a:p>
            <a:r>
              <a:rPr lang="it-IT" dirty="0">
                <a:solidFill>
                  <a:schemeClr val="bg1"/>
                </a:solidFill>
              </a:rPr>
              <a:t>Cosa fa il programma?</a:t>
            </a:r>
          </a:p>
          <a:p>
            <a:endParaRPr lang="it-IT" dirty="0">
              <a:solidFill>
                <a:schemeClr val="bg1"/>
              </a:solidFill>
            </a:endParaRPr>
          </a:p>
          <a:p>
            <a:r>
              <a:rPr lang="it-IT" dirty="0">
                <a:solidFill>
                  <a:schemeClr val="bg1"/>
                </a:solidFill>
              </a:rPr>
              <a:t>Il programma è un semplice gioco e dovrebbe avere le stesse funzionalità di un quiz.</a:t>
            </a:r>
          </a:p>
        </p:txBody>
      </p:sp>
    </p:spTree>
    <p:extLst>
      <p:ext uri="{BB962C8B-B14F-4D97-AF65-F5344CB8AC3E}">
        <p14:creationId xmlns:p14="http://schemas.microsoft.com/office/powerpoint/2010/main" val="262963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18051F-0BA4-4C80-832C-1845011B9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fondo vettoriale di schizzi in colori accesi">
            <a:extLst>
              <a:ext uri="{FF2B5EF4-FFF2-40B4-BE49-F238E27FC236}">
                <a16:creationId xmlns:a16="http://schemas.microsoft.com/office/drawing/2014/main" id="{CE987F6D-2289-0B4F-3700-33E3C1F5389C}"/>
              </a:ext>
            </a:extLst>
          </p:cNvPr>
          <p:cNvPicPr>
            <a:picLocks noChangeAspect="1"/>
          </p:cNvPicPr>
          <p:nvPr/>
        </p:nvPicPr>
        <p:blipFill rotWithShape="1">
          <a:blip r:embed="rId2"/>
          <a:srcRect t="17279"/>
          <a:stretch/>
        </p:blipFill>
        <p:spPr>
          <a:xfrm>
            <a:off x="19"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A02D1D4-2EEC-691F-BDE7-9DFDDA060C0F}"/>
              </a:ext>
            </a:extLst>
          </p:cNvPr>
          <p:cNvSpPr txBox="1"/>
          <p:nvPr/>
        </p:nvSpPr>
        <p:spPr>
          <a:xfrm>
            <a:off x="643467" y="768206"/>
            <a:ext cx="1180381" cy="369332"/>
          </a:xfrm>
          <a:prstGeom prst="rect">
            <a:avLst/>
          </a:prstGeom>
          <a:noFill/>
        </p:spPr>
        <p:txBody>
          <a:bodyPr wrap="square" rtlCol="0">
            <a:spAutoFit/>
          </a:bodyPr>
          <a:lstStyle/>
          <a:p>
            <a:r>
              <a:rPr lang="it-IT" b="1" u="sng" dirty="0">
                <a:solidFill>
                  <a:schemeClr val="bg1"/>
                </a:solidFill>
              </a:rPr>
              <a:t>Esercizio</a:t>
            </a:r>
          </a:p>
        </p:txBody>
      </p:sp>
      <p:sp>
        <p:nvSpPr>
          <p:cNvPr id="2" name="CasellaDiTesto 1">
            <a:extLst>
              <a:ext uri="{FF2B5EF4-FFF2-40B4-BE49-F238E27FC236}">
                <a16:creationId xmlns:a16="http://schemas.microsoft.com/office/drawing/2014/main" id="{7939C178-C3B0-ED74-E7FB-A0229A442525}"/>
              </a:ext>
            </a:extLst>
          </p:cNvPr>
          <p:cNvSpPr txBox="1"/>
          <p:nvPr/>
        </p:nvSpPr>
        <p:spPr>
          <a:xfrm>
            <a:off x="643467" y="1374620"/>
            <a:ext cx="5411638" cy="4247317"/>
          </a:xfrm>
          <a:prstGeom prst="rect">
            <a:avLst/>
          </a:prstGeom>
          <a:noFill/>
        </p:spPr>
        <p:txBody>
          <a:bodyPr wrap="square" rtlCol="0">
            <a:spAutoFit/>
          </a:bodyPr>
          <a:lstStyle/>
          <a:p>
            <a:r>
              <a:rPr lang="it-IT" dirty="0">
                <a:solidFill>
                  <a:schemeClr val="bg1"/>
                </a:solidFill>
              </a:rPr>
              <a:t>Cosa succede se l’utente inserisce una lettera diversa da A o B in fase di scelta iniziale? Il programma termina, ma non è una casistica che abbiamo gestito. </a:t>
            </a:r>
          </a:p>
          <a:p>
            <a:endParaRPr lang="it-IT" dirty="0">
              <a:solidFill>
                <a:schemeClr val="bg1"/>
              </a:solidFill>
            </a:endParaRPr>
          </a:p>
          <a:p>
            <a:r>
              <a:rPr lang="it-IT" dirty="0">
                <a:solidFill>
                  <a:schemeClr val="bg1"/>
                </a:solidFill>
              </a:rPr>
              <a:t>Se l’utente indica un carattere diverso da A o B, il programma si chiude, ma in maniera erronea. In realtà, nello stesso codice, manca una funzione che «costringa» l’utente a prendere una scelta univoca fra le due proposte. In questo caso, servirebbe anche un ciclo </a:t>
            </a:r>
            <a:r>
              <a:rPr lang="it-IT" dirty="0" err="1">
                <a:solidFill>
                  <a:schemeClr val="bg1"/>
                </a:solidFill>
              </a:rPr>
              <a:t>while</a:t>
            </a:r>
            <a:r>
              <a:rPr lang="it-IT" dirty="0">
                <a:solidFill>
                  <a:schemeClr val="bg1"/>
                </a:solidFill>
              </a:rPr>
              <a:t> condizionato alle scelte proposte.</a:t>
            </a:r>
          </a:p>
          <a:p>
            <a:r>
              <a:rPr lang="it-IT" dirty="0">
                <a:solidFill>
                  <a:schemeClr val="bg1"/>
                </a:solidFill>
              </a:rPr>
              <a:t>Ovvero, un ciclo che fino a quando non ottiene la risposta desiderata (ovvero A o B), ripropone la domanda all’utente all’infinito.</a:t>
            </a:r>
          </a:p>
        </p:txBody>
      </p:sp>
      <p:pic>
        <p:nvPicPr>
          <p:cNvPr id="6" name="Immagine 5">
            <a:extLst>
              <a:ext uri="{FF2B5EF4-FFF2-40B4-BE49-F238E27FC236}">
                <a16:creationId xmlns:a16="http://schemas.microsoft.com/office/drawing/2014/main" id="{75F981E8-6219-7FC2-78CB-4EB9BB491C6F}"/>
              </a:ext>
            </a:extLst>
          </p:cNvPr>
          <p:cNvPicPr>
            <a:picLocks noChangeAspect="1"/>
          </p:cNvPicPr>
          <p:nvPr/>
        </p:nvPicPr>
        <p:blipFill>
          <a:blip r:embed="rId3"/>
          <a:stretch>
            <a:fillRect/>
          </a:stretch>
        </p:blipFill>
        <p:spPr>
          <a:xfrm>
            <a:off x="6252320" y="2047637"/>
            <a:ext cx="5134692" cy="2124371"/>
          </a:xfrm>
          <a:prstGeom prst="rect">
            <a:avLst/>
          </a:prstGeom>
        </p:spPr>
      </p:pic>
      <p:sp>
        <p:nvSpPr>
          <p:cNvPr id="10" name="Freccia in giù 9">
            <a:extLst>
              <a:ext uri="{FF2B5EF4-FFF2-40B4-BE49-F238E27FC236}">
                <a16:creationId xmlns:a16="http://schemas.microsoft.com/office/drawing/2014/main" id="{2B756965-B020-2233-6B32-236A9B6235DA}"/>
              </a:ext>
            </a:extLst>
          </p:cNvPr>
          <p:cNvSpPr/>
          <p:nvPr/>
        </p:nvSpPr>
        <p:spPr>
          <a:xfrm rot="8394180">
            <a:off x="7358001" y="3777009"/>
            <a:ext cx="854015" cy="114731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Tree>
    <p:extLst>
      <p:ext uri="{BB962C8B-B14F-4D97-AF65-F5344CB8AC3E}">
        <p14:creationId xmlns:p14="http://schemas.microsoft.com/office/powerpoint/2010/main" val="335374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18051F-0BA4-4C80-832C-1845011B9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fondo vettoriale di schizzi in colori accesi">
            <a:extLst>
              <a:ext uri="{FF2B5EF4-FFF2-40B4-BE49-F238E27FC236}">
                <a16:creationId xmlns:a16="http://schemas.microsoft.com/office/drawing/2014/main" id="{CE987F6D-2289-0B4F-3700-33E3C1F5389C}"/>
              </a:ext>
            </a:extLst>
          </p:cNvPr>
          <p:cNvPicPr>
            <a:picLocks noChangeAspect="1"/>
          </p:cNvPicPr>
          <p:nvPr/>
        </p:nvPicPr>
        <p:blipFill rotWithShape="1">
          <a:blip r:embed="rId2"/>
          <a:srcRect t="17279"/>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A02D1D4-2EEC-691F-BDE7-9DFDDA060C0F}"/>
              </a:ext>
            </a:extLst>
          </p:cNvPr>
          <p:cNvSpPr txBox="1"/>
          <p:nvPr/>
        </p:nvSpPr>
        <p:spPr>
          <a:xfrm>
            <a:off x="643467" y="768206"/>
            <a:ext cx="1180381" cy="369332"/>
          </a:xfrm>
          <a:prstGeom prst="rect">
            <a:avLst/>
          </a:prstGeom>
          <a:noFill/>
        </p:spPr>
        <p:txBody>
          <a:bodyPr wrap="square" rtlCol="0">
            <a:spAutoFit/>
          </a:bodyPr>
          <a:lstStyle/>
          <a:p>
            <a:r>
              <a:rPr lang="it-IT" b="1" u="sng" dirty="0">
                <a:solidFill>
                  <a:schemeClr val="bg1"/>
                </a:solidFill>
              </a:rPr>
              <a:t>Esercizio</a:t>
            </a:r>
          </a:p>
        </p:txBody>
      </p:sp>
      <p:sp>
        <p:nvSpPr>
          <p:cNvPr id="2" name="CasellaDiTesto 1">
            <a:extLst>
              <a:ext uri="{FF2B5EF4-FFF2-40B4-BE49-F238E27FC236}">
                <a16:creationId xmlns:a16="http://schemas.microsoft.com/office/drawing/2014/main" id="{7939C178-C3B0-ED74-E7FB-A0229A442525}"/>
              </a:ext>
            </a:extLst>
          </p:cNvPr>
          <p:cNvSpPr txBox="1"/>
          <p:nvPr/>
        </p:nvSpPr>
        <p:spPr>
          <a:xfrm>
            <a:off x="1118558" y="1898015"/>
            <a:ext cx="9954883" cy="2862322"/>
          </a:xfrm>
          <a:prstGeom prst="rect">
            <a:avLst/>
          </a:prstGeom>
          <a:noFill/>
        </p:spPr>
        <p:txBody>
          <a:bodyPr wrap="square" rtlCol="0">
            <a:spAutoFit/>
          </a:bodyPr>
          <a:lstStyle/>
          <a:p>
            <a:r>
              <a:rPr lang="it-IT" dirty="0">
                <a:solidFill>
                  <a:schemeClr val="bg1"/>
                </a:solidFill>
              </a:rPr>
              <a:t>Cosa succede se l’utente inserisce un nome che ha più caratteri della dimensione dell’array «nome» che abbiamo dichiarato inizialmente nella fase di avvio nuova partita? Riceveremo un errore (provate ad inserire una sequenza molto lunga di caratteri).</a:t>
            </a:r>
          </a:p>
          <a:p>
            <a:endParaRPr lang="it-IT" dirty="0">
              <a:solidFill>
                <a:schemeClr val="bg1"/>
              </a:solidFill>
            </a:endParaRPr>
          </a:p>
          <a:p>
            <a:r>
              <a:rPr lang="it-IT" dirty="0">
                <a:solidFill>
                  <a:schemeClr val="bg1"/>
                </a:solidFill>
              </a:rPr>
              <a:t>Nel caso in cui l’utente inserisca un nome utente più lungo di 20 caratteri, come specificato nel codice, potrebbe verificarsi la condizione dello </a:t>
            </a:r>
            <a:r>
              <a:rPr lang="it-IT" dirty="0" err="1">
                <a:solidFill>
                  <a:schemeClr val="bg1"/>
                </a:solidFill>
              </a:rPr>
              <a:t>Stack</a:t>
            </a:r>
            <a:r>
              <a:rPr lang="it-IT" dirty="0">
                <a:solidFill>
                  <a:schemeClr val="bg1"/>
                </a:solidFill>
              </a:rPr>
              <a:t> Overflow, ovvero dell’utilizzo di più spazio rispetto alla memoria prestabilita in fase di scrittura di codice, causando crash nel programma, oppure un conflitto di programmi.</a:t>
            </a:r>
          </a:p>
          <a:p>
            <a:r>
              <a:rPr lang="it-IT" dirty="0">
                <a:solidFill>
                  <a:schemeClr val="bg1"/>
                </a:solidFill>
              </a:rPr>
              <a:t>Un’altra causa di Overflow potrebbe essere anche la presenza di troppi cicli </a:t>
            </a:r>
            <a:r>
              <a:rPr lang="it-IT" dirty="0" err="1">
                <a:solidFill>
                  <a:schemeClr val="bg1"/>
                </a:solidFill>
              </a:rPr>
              <a:t>if</a:t>
            </a:r>
            <a:r>
              <a:rPr lang="it-IT" dirty="0">
                <a:solidFill>
                  <a:schemeClr val="bg1"/>
                </a:solidFill>
              </a:rPr>
              <a:t>/else all’interno del codice, ma questa possibilità non è da considerare per questo caso.</a:t>
            </a:r>
          </a:p>
        </p:txBody>
      </p:sp>
    </p:spTree>
    <p:extLst>
      <p:ext uri="{BB962C8B-B14F-4D97-AF65-F5344CB8AC3E}">
        <p14:creationId xmlns:p14="http://schemas.microsoft.com/office/powerpoint/2010/main" val="3805839580"/>
      </p:ext>
    </p:extLst>
  </p:cSld>
  <p:clrMapOvr>
    <a:masterClrMapping/>
  </p:clrMapOvr>
</p:sld>
</file>

<file path=ppt/theme/theme1.xml><?xml version="1.0" encoding="utf-8"?>
<a:theme xmlns:a="http://schemas.openxmlformats.org/drawingml/2006/main" name="Tribun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43</TotalTime>
  <Words>408</Words>
  <Application>Microsoft Office PowerPoint</Application>
  <PresentationFormat>Widescreen</PresentationFormat>
  <Paragraphs>25</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Amasis MT Pro Medium</vt:lpstr>
      <vt:lpstr>Arial</vt:lpstr>
      <vt:lpstr>Univers Light</vt:lpstr>
      <vt:lpstr>TribuneVTI</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Chiriatti</dc:creator>
  <cp:lastModifiedBy>Mattia Chiriatti</cp:lastModifiedBy>
  <cp:revision>1</cp:revision>
  <dcterms:created xsi:type="dcterms:W3CDTF">2023-12-07T14:52:05Z</dcterms:created>
  <dcterms:modified xsi:type="dcterms:W3CDTF">2023-12-07T15:35:11Z</dcterms:modified>
</cp:coreProperties>
</file>