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  <p:embeddedFont>
      <p:font typeface="Aileron" charset="1" panose="00000500000000000000"/>
      <p:regular r:id="rId14"/>
    </p:embeddedFont>
    <p:embeddedFont>
      <p:font typeface="Aileron Bold" charset="1" panose="00000800000000000000"/>
      <p:regular r:id="rId15"/>
    </p:embeddedFont>
    <p:embeddedFont>
      <p:font typeface="Aileron Italics" charset="1" panose="00000500000000000000"/>
      <p:regular r:id="rId16"/>
    </p:embeddedFont>
    <p:embeddedFont>
      <p:font typeface="Aileron Bold Italics" charset="1" panose="00000800000000000000"/>
      <p:regular r:id="rId17"/>
    </p:embeddedFont>
    <p:embeddedFont>
      <p:font typeface="Aileron Thin" charset="1" panose="00000300000000000000"/>
      <p:regular r:id="rId18"/>
    </p:embeddedFont>
    <p:embeddedFont>
      <p:font typeface="Aileron Thin Italics" charset="1" panose="00000300000000000000"/>
      <p:regular r:id="rId19"/>
    </p:embeddedFont>
    <p:embeddedFont>
      <p:font typeface="Aileron Light" charset="1" panose="00000400000000000000"/>
      <p:regular r:id="rId20"/>
    </p:embeddedFont>
    <p:embeddedFont>
      <p:font typeface="Aileron Light Italics" charset="1" panose="00000400000000000000"/>
      <p:regular r:id="rId21"/>
    </p:embeddedFont>
    <p:embeddedFont>
      <p:font typeface="Aileron Ultra-Bold" charset="1" panose="00000A00000000000000"/>
      <p:regular r:id="rId22"/>
    </p:embeddedFont>
    <p:embeddedFont>
      <p:font typeface="Aileron Ultra-Bold Italics" charset="1" panose="00000A00000000000000"/>
      <p:regular r:id="rId23"/>
    </p:embeddedFont>
    <p:embeddedFont>
      <p:font typeface="Aileron Heavy" charset="1" panose="00000A00000000000000"/>
      <p:regular r:id="rId24"/>
    </p:embeddedFont>
    <p:embeddedFont>
      <p:font typeface="Aileron Heavy Italics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301453"/>
            <a:ext cx="18288000" cy="6949440"/>
          </a:xfrm>
          <a:custGeom>
            <a:avLst/>
            <a:gdLst/>
            <a:ahLst/>
            <a:cxnLst/>
            <a:rect r="r" b="b" t="t" l="l"/>
            <a:pathLst>
              <a:path h="6949440" w="18288000">
                <a:moveTo>
                  <a:pt x="0" y="0"/>
                </a:moveTo>
                <a:lnTo>
                  <a:pt x="18288000" y="0"/>
                </a:lnTo>
                <a:lnTo>
                  <a:pt x="18288000" y="6949440"/>
                </a:lnTo>
                <a:lnTo>
                  <a:pt x="0" y="6949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87728" y="1629713"/>
            <a:ext cx="14392998" cy="5562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830"/>
              </a:lnSpc>
            </a:pPr>
            <a:r>
              <a:rPr lang="en-US" sz="10940">
                <a:solidFill>
                  <a:srgbClr val="000000"/>
                </a:solidFill>
                <a:latin typeface="Space Mono Bold"/>
              </a:rPr>
              <a:t>BUSINESS CONTINUITY &amp; DISASTER RECOVERY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56213" y="1073605"/>
            <a:ext cx="4846939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75"/>
              </a:lnSpc>
            </a:pPr>
            <a:r>
              <a:rPr lang="en-US" sz="2500">
                <a:solidFill>
                  <a:srgbClr val="000000"/>
                </a:solidFill>
                <a:latin typeface="Aileron Bold"/>
              </a:rPr>
              <a:t>PRATICA S9/L2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12361" y="7538048"/>
            <a:ext cx="4846939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50"/>
              </a:lnSpc>
            </a:pPr>
            <a:r>
              <a:rPr lang="en-US" sz="2500">
                <a:solidFill>
                  <a:srgbClr val="000000"/>
                </a:solidFill>
                <a:latin typeface="Aileron"/>
              </a:rPr>
              <a:t>MATTIA CHIRIATTI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03265" y="0"/>
            <a:ext cx="6452755" cy="10287000"/>
          </a:xfrm>
          <a:custGeom>
            <a:avLst/>
            <a:gdLst/>
            <a:ahLst/>
            <a:cxnLst/>
            <a:rect r="r" b="b" t="t" l="l"/>
            <a:pathLst>
              <a:path h="10287000" w="6452755">
                <a:moveTo>
                  <a:pt x="0" y="0"/>
                </a:moveTo>
                <a:lnTo>
                  <a:pt x="6452754" y="0"/>
                </a:lnTo>
                <a:lnTo>
                  <a:pt x="64527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968019" y="0"/>
            <a:ext cx="6452755" cy="10287000"/>
          </a:xfrm>
          <a:custGeom>
            <a:avLst/>
            <a:gdLst/>
            <a:ahLst/>
            <a:cxnLst/>
            <a:rect r="r" b="b" t="t" l="l"/>
            <a:pathLst>
              <a:path h="10287000" w="6452755">
                <a:moveTo>
                  <a:pt x="6452754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6452754" y="0"/>
                </a:lnTo>
                <a:lnTo>
                  <a:pt x="6452754" y="10287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53820" y="778573"/>
            <a:ext cx="9180360" cy="45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5"/>
              </a:lnSpc>
            </a:pPr>
            <a:r>
              <a:rPr lang="en-US" sz="2699">
                <a:solidFill>
                  <a:srgbClr val="000000"/>
                </a:solidFill>
                <a:latin typeface="Aileron Bold"/>
              </a:rPr>
              <a:t>Business Continuity Plan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22904" y="4690872"/>
            <a:ext cx="9180360" cy="45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5"/>
              </a:lnSpc>
            </a:pPr>
            <a:r>
              <a:rPr lang="en-US" sz="2699">
                <a:solidFill>
                  <a:srgbClr val="000000"/>
                </a:solidFill>
                <a:latin typeface="Aileron Bold"/>
              </a:rPr>
              <a:t>Disaster Recovery Planning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06201" y="2048455"/>
            <a:ext cx="11086657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Il Business Continuity Plan è un piano che permette a un’azienda di dettagliare le policy e le procedure per minimizzare gli impatti negativi sull’operatività di una compagnia a valle di un evento catastrofico/attacco, e ad assicurare la continuità delle operazioni svolte dalla compagnia anche in situazioni di emergenza.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69756" y="5841711"/>
            <a:ext cx="11086657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Il Disaster recovery planning (DRP) può essere visto come il complemento tecnico al BCP, mentre da un lato il BCP copre le tematiche di governance (pianificazione e gestione), il disaster recovery planning include i controlli tecnici da implementare per la riduzione del rischio e per il recupero dei servizi a valle di un evento catastrofico.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03265" y="0"/>
            <a:ext cx="6452755" cy="10287000"/>
          </a:xfrm>
          <a:custGeom>
            <a:avLst/>
            <a:gdLst/>
            <a:ahLst/>
            <a:cxnLst/>
            <a:rect r="r" b="b" t="t" l="l"/>
            <a:pathLst>
              <a:path h="10287000" w="6452755">
                <a:moveTo>
                  <a:pt x="0" y="0"/>
                </a:moveTo>
                <a:lnTo>
                  <a:pt x="6452754" y="0"/>
                </a:lnTo>
                <a:lnTo>
                  <a:pt x="64527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968019" y="0"/>
            <a:ext cx="6452755" cy="10287000"/>
          </a:xfrm>
          <a:custGeom>
            <a:avLst/>
            <a:gdLst/>
            <a:ahLst/>
            <a:cxnLst/>
            <a:rect r="r" b="b" t="t" l="l"/>
            <a:pathLst>
              <a:path h="10287000" w="6452755">
                <a:moveTo>
                  <a:pt x="6452754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6452754" y="0"/>
                </a:lnTo>
                <a:lnTo>
                  <a:pt x="6452754" y="10287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55518" y="5542212"/>
            <a:ext cx="10552484" cy="3954495"/>
          </a:xfrm>
          <a:custGeom>
            <a:avLst/>
            <a:gdLst/>
            <a:ahLst/>
            <a:cxnLst/>
            <a:rect r="r" b="b" t="t" l="l"/>
            <a:pathLst>
              <a:path h="3954495" w="10552484">
                <a:moveTo>
                  <a:pt x="0" y="0"/>
                </a:moveTo>
                <a:lnTo>
                  <a:pt x="10552484" y="0"/>
                </a:lnTo>
                <a:lnTo>
                  <a:pt x="10552484" y="3954495"/>
                </a:lnTo>
                <a:lnTo>
                  <a:pt x="0" y="3954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85984" y="1258458"/>
            <a:ext cx="11086657" cy="376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Nell’esempio pratico di oggi, ipotizziamo di essere stati assunti per valutare </a:t>
            </a:r>
            <a:r>
              <a:rPr lang="en-US" sz="2000">
                <a:solidFill>
                  <a:srgbClr val="000000"/>
                </a:solidFill>
                <a:latin typeface="Aileron Bold"/>
              </a:rPr>
              <a:t>quantitativamente</a:t>
            </a:r>
            <a:r>
              <a:rPr lang="en-US" sz="2000">
                <a:solidFill>
                  <a:srgbClr val="000000"/>
                </a:solidFill>
                <a:latin typeface="Aileron"/>
              </a:rPr>
              <a:t> l’impatto di un determinato disastro su un asset di una compagnia. </a:t>
            </a:r>
          </a:p>
          <a:p>
            <a:pPr algn="ctr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Con il supporto dei dati presenti nelle tabelle che seguono, </a:t>
            </a:r>
            <a:r>
              <a:rPr lang="en-US" sz="2000">
                <a:solidFill>
                  <a:srgbClr val="000000"/>
                </a:solidFill>
                <a:latin typeface="Aileron Bold"/>
              </a:rPr>
              <a:t>calcolare la perdita annuale che subirebbe la compagnia</a:t>
            </a:r>
            <a:r>
              <a:rPr lang="en-US" sz="2000">
                <a:solidFill>
                  <a:srgbClr val="000000"/>
                </a:solidFill>
                <a:latin typeface="Aileron"/>
              </a:rPr>
              <a:t> nel caso di: </a:t>
            </a:r>
          </a:p>
          <a:p>
            <a:pPr algn="ctr">
              <a:lnSpc>
                <a:spcPts val="2760"/>
              </a:lnSpc>
            </a:pPr>
          </a:p>
          <a:p>
            <a:pPr algn="ctr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• Inondazione sull’asset «edificio secondario» </a:t>
            </a:r>
          </a:p>
          <a:p>
            <a:pPr algn="ctr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• Terremoto sull’asset «datacenter» </a:t>
            </a:r>
          </a:p>
          <a:p>
            <a:pPr algn="ctr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• Incendio sull’asset «edificio primario» </a:t>
            </a:r>
          </a:p>
          <a:p>
            <a:pPr algn="ctr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• Incendio sull’asset«edificio secondario» </a:t>
            </a:r>
          </a:p>
          <a:p>
            <a:pPr algn="ctr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• Inondazione sull’asset«edificio primario» </a:t>
            </a:r>
          </a:p>
          <a:p>
            <a:pPr algn="ctr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ileron"/>
              </a:rPr>
              <a:t>• Terremoto sull’asset«edificio primario»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03265" y="0"/>
            <a:ext cx="6452755" cy="10287000"/>
          </a:xfrm>
          <a:custGeom>
            <a:avLst/>
            <a:gdLst/>
            <a:ahLst/>
            <a:cxnLst/>
            <a:rect r="r" b="b" t="t" l="l"/>
            <a:pathLst>
              <a:path h="10287000" w="6452755">
                <a:moveTo>
                  <a:pt x="0" y="0"/>
                </a:moveTo>
                <a:lnTo>
                  <a:pt x="6452754" y="0"/>
                </a:lnTo>
                <a:lnTo>
                  <a:pt x="64527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968019" y="0"/>
            <a:ext cx="6452755" cy="10287000"/>
          </a:xfrm>
          <a:custGeom>
            <a:avLst/>
            <a:gdLst/>
            <a:ahLst/>
            <a:cxnLst/>
            <a:rect r="r" b="b" t="t" l="l"/>
            <a:pathLst>
              <a:path h="10287000" w="6452755">
                <a:moveTo>
                  <a:pt x="6452754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6452754" y="0"/>
                </a:lnTo>
                <a:lnTo>
                  <a:pt x="6452754" y="10287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28616" y="3891625"/>
            <a:ext cx="14030768" cy="2741426"/>
          </a:xfrm>
          <a:custGeom>
            <a:avLst/>
            <a:gdLst/>
            <a:ahLst/>
            <a:cxnLst/>
            <a:rect r="r" b="b" t="t" l="l"/>
            <a:pathLst>
              <a:path h="2741426" w="14030768">
                <a:moveTo>
                  <a:pt x="0" y="0"/>
                </a:moveTo>
                <a:lnTo>
                  <a:pt x="14030768" y="0"/>
                </a:lnTo>
                <a:lnTo>
                  <a:pt x="14030768" y="2741425"/>
                </a:lnTo>
                <a:lnTo>
                  <a:pt x="0" y="2741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53820" y="2389330"/>
            <a:ext cx="9180360" cy="45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5"/>
              </a:lnSpc>
            </a:pPr>
            <a:r>
              <a:rPr lang="en-US" sz="2699">
                <a:solidFill>
                  <a:srgbClr val="000000"/>
                </a:solidFill>
                <a:latin typeface="Aileron Bold"/>
              </a:rPr>
              <a:t>Single Loss Expectancy = Asset Value * Exposure Factor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03265" y="0"/>
            <a:ext cx="6452755" cy="10287000"/>
          </a:xfrm>
          <a:custGeom>
            <a:avLst/>
            <a:gdLst/>
            <a:ahLst/>
            <a:cxnLst/>
            <a:rect r="r" b="b" t="t" l="l"/>
            <a:pathLst>
              <a:path h="10287000" w="6452755">
                <a:moveTo>
                  <a:pt x="0" y="0"/>
                </a:moveTo>
                <a:lnTo>
                  <a:pt x="6452754" y="0"/>
                </a:lnTo>
                <a:lnTo>
                  <a:pt x="64527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968019" y="0"/>
            <a:ext cx="6452755" cy="10287000"/>
          </a:xfrm>
          <a:custGeom>
            <a:avLst/>
            <a:gdLst/>
            <a:ahLst/>
            <a:cxnLst/>
            <a:rect r="r" b="b" t="t" l="l"/>
            <a:pathLst>
              <a:path h="10287000" w="6452755">
                <a:moveTo>
                  <a:pt x="6452754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6452754" y="0"/>
                </a:lnTo>
                <a:lnTo>
                  <a:pt x="6452754" y="10287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22792" y="4149630"/>
            <a:ext cx="14042416" cy="2442159"/>
          </a:xfrm>
          <a:custGeom>
            <a:avLst/>
            <a:gdLst/>
            <a:ahLst/>
            <a:cxnLst/>
            <a:rect r="r" b="b" t="t" l="l"/>
            <a:pathLst>
              <a:path h="2442159" w="14042416">
                <a:moveTo>
                  <a:pt x="0" y="0"/>
                </a:moveTo>
                <a:lnTo>
                  <a:pt x="14042416" y="0"/>
                </a:lnTo>
                <a:lnTo>
                  <a:pt x="14042416" y="2442160"/>
                </a:lnTo>
                <a:lnTo>
                  <a:pt x="0" y="2442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59470" y="2445619"/>
            <a:ext cx="12218718" cy="91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5"/>
              </a:lnSpc>
            </a:pPr>
            <a:r>
              <a:rPr lang="en-US" sz="2699">
                <a:solidFill>
                  <a:srgbClr val="000000"/>
                </a:solidFill>
                <a:latin typeface="Aileron Bold"/>
              </a:rPr>
              <a:t>Annualized Loss Expectancy = Single Loss Expectancy * Annualized Rate of Occurence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78649" y="648254"/>
            <a:ext cx="9180360" cy="91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5"/>
              </a:lnSpc>
            </a:pPr>
            <a:r>
              <a:rPr lang="en-US" sz="2699">
                <a:solidFill>
                  <a:srgbClr val="000000"/>
                </a:solidFill>
                <a:latin typeface="Aileron"/>
              </a:rPr>
              <a:t>Per calcolare la possibile perdita in un arco temporale di un anno...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DAF8AsipVGk</dc:identifier>
  <dcterms:modified xsi:type="dcterms:W3CDTF">2011-08-01T06:04:30Z</dcterms:modified>
  <cp:revision>1</cp:revision>
  <dc:title>Mattia chiriatti</dc:title>
</cp:coreProperties>
</file>