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65" r:id="rId3"/>
    <p:sldId id="257" r:id="rId4"/>
    <p:sldId id="260" r:id="rId5"/>
    <p:sldId id="258" r:id="rId6"/>
    <p:sldId id="259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BB521-F574-4DEC-81A5-9DFBB89B4C38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7E519-50E6-46FF-A2F6-675438E13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7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B7E519-50E6-46FF-A2F6-675438E139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5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4A3B-22E2-47A7-9171-266015065D1A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A4DE-0CD2-4331-A74C-617E084EF3D2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A752-3A27-4C59-8E24-B625F0BFE241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6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9717-31A6-46EC-8E15-9BEECA823C12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B47E5-0CF5-40FD-A990-910BD483182C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2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DCB1C-A191-43CE-A36B-FBEB4E520DEF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39E94-7B75-42ED-871C-8C9A80B66F75}" type="datetime1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2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A64F-E90B-4274-A991-14E9E877A250}" type="datetime1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7ED5A-7072-4CE1-994B-EF5CE38B0F66}" type="datetime1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258AA-BB4D-4A57-AEFD-CF2B66F70134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4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111B2-1EA0-484A-BA63-E7E09CD10A12}" type="datetime1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6DE4-14E9-4051-958C-69F63BC04136}" type="datetime1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C2CE-907E-4A36-9F12-D0E95ACB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3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err="1" smtClean="0"/>
              <a:t>Microphonics</a:t>
            </a:r>
            <a:r>
              <a:rPr lang="en-US" dirty="0" smtClean="0"/>
              <a:t> GUI</a:t>
            </a:r>
            <a:br>
              <a:rPr lang="en-US" dirty="0" smtClean="0"/>
            </a:br>
            <a:r>
              <a:rPr lang="en-US" sz="1400" dirty="0" smtClean="0"/>
              <a:t>R Legg, 4 Aug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GUI intended as one “tab” of the guided commissioning screen for SRF commissioning</a:t>
            </a:r>
          </a:p>
          <a:p>
            <a:r>
              <a:rPr lang="en-US" sz="2800" dirty="0" smtClean="0"/>
              <a:t>Take short dataset for each cavity and plot it in order to look for gross problems </a:t>
            </a:r>
          </a:p>
          <a:p>
            <a:r>
              <a:rPr lang="en-US" sz="2800" dirty="0" smtClean="0"/>
              <a:t>Code uses the directory structure suggested by Sonya: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981200" y="3886200"/>
            <a:ext cx="64224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$</a:t>
            </a:r>
            <a:r>
              <a:rPr lang="en-US" sz="1200" dirty="0"/>
              <a:t>PHYSICS_TOP/rf_lcls2/</a:t>
            </a:r>
            <a:r>
              <a:rPr lang="en-US" sz="1200" dirty="0" err="1"/>
              <a:t>microphonics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Under </a:t>
            </a:r>
            <a:r>
              <a:rPr lang="en-US" sz="1200" dirty="0"/>
              <a:t>this, are the individual cavity directories, a few for example:</a:t>
            </a:r>
          </a:p>
          <a:p>
            <a:r>
              <a:rPr lang="en-US" sz="1200" dirty="0" smtClean="0"/>
              <a:t>ACCL_L1B_0310</a:t>
            </a:r>
            <a:endParaRPr lang="en-US" sz="1200" dirty="0"/>
          </a:p>
          <a:p>
            <a:r>
              <a:rPr lang="en-US" sz="1200" dirty="0" smtClean="0"/>
              <a:t>ACCL_L1B_0320</a:t>
            </a:r>
            <a:endParaRPr lang="en-US" sz="1200" dirty="0"/>
          </a:p>
          <a:p>
            <a:r>
              <a:rPr lang="en-US" sz="1200" dirty="0" smtClean="0"/>
              <a:t>ACCL_L1B_0330</a:t>
            </a:r>
            <a:endParaRPr lang="en-US" sz="1200" dirty="0"/>
          </a:p>
          <a:p>
            <a:r>
              <a:rPr lang="en-US" sz="1200" dirty="0" smtClean="0"/>
              <a:t>ACCL_L1B_0340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smtClean="0"/>
              <a:t>To </a:t>
            </a:r>
            <a:r>
              <a:rPr lang="en-US" sz="1200" dirty="0"/>
              <a:t>be consistent with our other saved data, a new directory </a:t>
            </a:r>
            <a:r>
              <a:rPr lang="en-US" sz="1200" dirty="0" smtClean="0"/>
              <a:t>is created</a:t>
            </a:r>
            <a:endParaRPr lang="en-US" sz="1200" dirty="0"/>
          </a:p>
          <a:p>
            <a:r>
              <a:rPr lang="en-US" sz="1200" dirty="0" smtClean="0"/>
              <a:t>(</a:t>
            </a:r>
            <a:r>
              <a:rPr lang="en-US" sz="1200" dirty="0"/>
              <a:t>within the individual cavity directory) </a:t>
            </a:r>
            <a:r>
              <a:rPr lang="en-US" sz="1200" dirty="0" smtClean="0"/>
              <a:t>for </a:t>
            </a:r>
            <a:r>
              <a:rPr lang="en-US" sz="1200" dirty="0"/>
              <a:t>each </a:t>
            </a:r>
            <a:r>
              <a:rPr lang="en-US" sz="1200" dirty="0" smtClean="0"/>
              <a:t>dataset</a:t>
            </a:r>
            <a:r>
              <a:rPr lang="en-US" sz="1200" dirty="0"/>
              <a:t>, formatted like this example:</a:t>
            </a:r>
          </a:p>
          <a:p>
            <a:r>
              <a:rPr lang="en-US" sz="1200" dirty="0" smtClean="0"/>
              <a:t>ACCL_L3B_1680_20210624_202608</a:t>
            </a:r>
          </a:p>
          <a:p>
            <a:r>
              <a:rPr lang="en-US" sz="1200" dirty="0" smtClean="0"/>
              <a:t>Full path is:</a:t>
            </a:r>
          </a:p>
          <a:p>
            <a:r>
              <a:rPr lang="en-US" sz="1200" dirty="0"/>
              <a:t>$PHYSICS_TOP/rf_lcls2/</a:t>
            </a:r>
            <a:r>
              <a:rPr lang="en-US" sz="1200" dirty="0" err="1"/>
              <a:t>microphonics</a:t>
            </a:r>
            <a:r>
              <a:rPr lang="en-US" sz="1200" dirty="0"/>
              <a:t>/ACCL_L3B_1680/ACCL_L3B_1680_20210624_202608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800"/>
            <a:ext cx="916674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Build the </a:t>
            </a:r>
            <a:r>
              <a:rPr lang="en-US" dirty="0" err="1" smtClean="0">
                <a:solidFill>
                  <a:srgbClr val="FF0000"/>
                </a:solidFill>
              </a:rPr>
              <a:t>subprocess</a:t>
            </a:r>
            <a:r>
              <a:rPr lang="en-US" dirty="0" smtClean="0">
                <a:solidFill>
                  <a:srgbClr val="FF0000"/>
                </a:solidFill>
              </a:rPr>
              <a:t>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1200" dirty="0"/>
              <a:t>                </a:t>
            </a:r>
            <a:r>
              <a:rPr lang="en-US" sz="1200" dirty="0" err="1"/>
              <a:t>resScrptSrce</a:t>
            </a:r>
            <a:r>
              <a:rPr lang="en-US" sz="1200" dirty="0"/>
              <a:t> = "/</a:t>
            </a:r>
            <a:r>
              <a:rPr lang="en-US" sz="1200" dirty="0" err="1" smtClean="0"/>
              <a:t>usr</a:t>
            </a:r>
            <a:r>
              <a:rPr lang="en-US" sz="1200" dirty="0" smtClean="0"/>
              <a:t>/local/</a:t>
            </a:r>
            <a:r>
              <a:rPr lang="en-US" sz="1200" dirty="0" err="1" smtClean="0"/>
              <a:t>lcls</a:t>
            </a:r>
            <a:r>
              <a:rPr lang="en-US" sz="1200" dirty="0" smtClean="0"/>
              <a:t>/package/lcls2_llrf/</a:t>
            </a:r>
            <a:r>
              <a:rPr lang="en-US" sz="1200" dirty="0" err="1" smtClean="0"/>
              <a:t>srf</a:t>
            </a:r>
            <a:r>
              <a:rPr lang="en-US" sz="1200" dirty="0" smtClean="0"/>
              <a:t>/software/</a:t>
            </a:r>
            <a:r>
              <a:rPr lang="en-US" sz="1200" dirty="0" err="1" smtClean="0"/>
              <a:t>res_ctl</a:t>
            </a:r>
            <a:r>
              <a:rPr lang="en-US" sz="1200" dirty="0" smtClean="0"/>
              <a:t>/res_data_acq.py“         </a:t>
            </a:r>
            <a:r>
              <a:rPr lang="en-US" sz="1200" dirty="0" smtClean="0">
                <a:solidFill>
                  <a:srgbClr val="FF0000"/>
                </a:solidFill>
              </a:rPr>
              <a:t>Delta F acquisition file</a:t>
            </a:r>
            <a:endParaRPr lang="en-US" sz="1200" dirty="0"/>
          </a:p>
          <a:p>
            <a:r>
              <a:rPr lang="en-US" sz="1200" dirty="0" smtClean="0"/>
              <a:t>                </a:t>
            </a:r>
            <a:r>
              <a:rPr lang="en-US" sz="1200" dirty="0" err="1" smtClean="0"/>
              <a:t>morPath</a:t>
            </a:r>
            <a:r>
              <a:rPr lang="en-US" sz="1200" dirty="0" smtClean="0"/>
              <a:t> </a:t>
            </a:r>
            <a:r>
              <a:rPr lang="en-US" sz="1200" dirty="0"/>
              <a:t>= "/u1/</a:t>
            </a:r>
            <a:r>
              <a:rPr lang="en-US" sz="1200" dirty="0" err="1"/>
              <a:t>lcls</a:t>
            </a:r>
            <a:r>
              <a:rPr lang="en-US" sz="1200" dirty="0"/>
              <a:t>/physics/rf_lcls2/</a:t>
            </a:r>
            <a:r>
              <a:rPr lang="en-US" sz="1200" dirty="0" err="1"/>
              <a:t>microphonics</a:t>
            </a:r>
            <a:r>
              <a:rPr lang="en-US" sz="1200" dirty="0" smtClean="0"/>
              <a:t>/“             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T</a:t>
            </a:r>
            <a:r>
              <a:rPr lang="en-US" sz="1200" dirty="0" smtClean="0">
                <a:solidFill>
                  <a:srgbClr val="FF0000"/>
                </a:solidFill>
              </a:rPr>
              <a:t>op part of path to data directory</a:t>
            </a:r>
            <a:endParaRPr lang="en-US" sz="1200" dirty="0"/>
          </a:p>
          <a:p>
            <a:r>
              <a:rPr lang="en-US" sz="1200" dirty="0"/>
              <a:t>                s1 = </a:t>
            </a:r>
            <a:r>
              <a:rPr lang="en-US" sz="1200" dirty="0" err="1"/>
              <a:t>datetime.now</a:t>
            </a:r>
            <a:r>
              <a:rPr lang="en-US" sz="1200" dirty="0"/>
              <a:t>().</a:t>
            </a:r>
            <a:r>
              <a:rPr lang="en-US" sz="1200" dirty="0" err="1"/>
              <a:t>strftime</a:t>
            </a:r>
            <a:r>
              <a:rPr lang="en-US" sz="1200" dirty="0"/>
              <a:t>("%</a:t>
            </a:r>
            <a:r>
              <a:rPr lang="en-US" sz="1200" dirty="0" err="1"/>
              <a:t>Y%m%d</a:t>
            </a:r>
            <a:r>
              <a:rPr lang="en-US" sz="1200" dirty="0"/>
              <a:t>"+"_"+"%H%M%S</a:t>
            </a:r>
            <a:r>
              <a:rPr lang="en-US" sz="1200" dirty="0" smtClean="0"/>
              <a:t>")     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String with the </a:t>
            </a:r>
            <a:r>
              <a:rPr lang="en-US" sz="1200" dirty="0" err="1" smtClean="0">
                <a:solidFill>
                  <a:srgbClr val="FF0000"/>
                </a:solidFill>
              </a:rPr>
              <a:t>datetime</a:t>
            </a:r>
            <a:r>
              <a:rPr lang="en-US" sz="1200" dirty="0" smtClean="0">
                <a:solidFill>
                  <a:srgbClr val="FF0000"/>
                </a:solidFill>
              </a:rPr>
              <a:t> for </a:t>
            </a:r>
            <a:r>
              <a:rPr lang="en-US" sz="1200" dirty="0" err="1" smtClean="0">
                <a:solidFill>
                  <a:srgbClr val="FF0000"/>
                </a:solidFill>
              </a:rPr>
              <a:t>dir</a:t>
            </a:r>
            <a:r>
              <a:rPr lang="en-US" sz="1200" dirty="0" smtClean="0">
                <a:solidFill>
                  <a:srgbClr val="FF0000"/>
                </a:solidFill>
              </a:rPr>
              <a:t> name</a:t>
            </a:r>
            <a:endParaRPr lang="en-US" sz="1200" dirty="0"/>
          </a:p>
          <a:p>
            <a:r>
              <a:rPr lang="en-US" sz="1200" dirty="0"/>
              <a:t>                </a:t>
            </a:r>
            <a:r>
              <a:rPr lang="en-US" sz="1200" dirty="0" err="1"/>
              <a:t>botPath</a:t>
            </a:r>
            <a:r>
              <a:rPr lang="en-US" sz="1200" dirty="0"/>
              <a:t> = "ACCL_"+</a:t>
            </a:r>
            <a:r>
              <a:rPr lang="en-US" sz="1200" dirty="0" err="1"/>
              <a:t>liNac</a:t>
            </a:r>
            <a:r>
              <a:rPr lang="en-US" sz="1200" dirty="0"/>
              <a:t>+"_"+</a:t>
            </a:r>
            <a:r>
              <a:rPr lang="en-US" sz="1200" dirty="0" err="1" smtClean="0"/>
              <a:t>cmNumSt</a:t>
            </a:r>
            <a:r>
              <a:rPr lang="en-US" sz="1200" dirty="0" smtClean="0"/>
              <a:t>                                                                                             </a:t>
            </a:r>
            <a:r>
              <a:rPr lang="en-US" sz="1200" dirty="0">
                <a:solidFill>
                  <a:srgbClr val="FF0000"/>
                </a:solidFill>
              </a:rPr>
              <a:t>C</a:t>
            </a:r>
            <a:r>
              <a:rPr lang="en-US" sz="1200" dirty="0" smtClean="0">
                <a:solidFill>
                  <a:srgbClr val="FF0000"/>
                </a:solidFill>
              </a:rPr>
              <a:t>avity name part of path to data </a:t>
            </a:r>
            <a:r>
              <a:rPr lang="en-US" sz="1200" dirty="0" err="1" smtClean="0">
                <a:solidFill>
                  <a:srgbClr val="FF0000"/>
                </a:solidFill>
              </a:rPr>
              <a:t>dir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        if </a:t>
            </a:r>
            <a:r>
              <a:rPr lang="en-US" sz="1200" dirty="0" err="1"/>
              <a:t>cavNumA</a:t>
            </a:r>
            <a:r>
              <a:rPr lang="en-US" sz="1200" dirty="0"/>
              <a:t> != </a:t>
            </a:r>
            <a:r>
              <a:rPr lang="en-US" sz="1200" dirty="0" smtClean="0"/>
              <a:t>'':                                                                                                                                </a:t>
            </a:r>
            <a:r>
              <a:rPr lang="en-US" sz="1200" dirty="0" err="1" smtClean="0">
                <a:solidFill>
                  <a:srgbClr val="FF0000"/>
                </a:solidFill>
              </a:rPr>
              <a:t>cavNumA</a:t>
            </a:r>
            <a:r>
              <a:rPr lang="en-US" sz="1200" dirty="0" smtClean="0">
                <a:solidFill>
                  <a:srgbClr val="FF0000"/>
                </a:solidFill>
              </a:rPr>
              <a:t> is cavities 1-4 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</a:t>
            </a:r>
            <a:r>
              <a:rPr lang="en-US" sz="1200" dirty="0" err="1" smtClean="0"/>
              <a:t>botPath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botPath+cavNumA</a:t>
            </a:r>
            <a:r>
              <a:rPr lang="en-US" sz="1200" dirty="0"/>
              <a:t>[0]+"0/"+</a:t>
            </a:r>
            <a:r>
              <a:rPr lang="en-US" sz="1200" dirty="0" err="1"/>
              <a:t>botPath+cavNumA</a:t>
            </a:r>
            <a:r>
              <a:rPr lang="en-US" sz="1200" dirty="0"/>
              <a:t>[0]+"0_"+</a:t>
            </a:r>
            <a:r>
              <a:rPr lang="en-US" sz="1200" dirty="0" smtClean="0"/>
              <a:t>s1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so when </a:t>
            </a:r>
            <a:r>
              <a:rPr lang="en-US" sz="1200" dirty="0" err="1" smtClean="0">
                <a:solidFill>
                  <a:srgbClr val="FF0000"/>
                </a:solidFill>
              </a:rPr>
              <a:t>multicav</a:t>
            </a:r>
            <a:r>
              <a:rPr lang="en-US" sz="1200" dirty="0" smtClean="0">
                <a:solidFill>
                  <a:srgbClr val="FF0000"/>
                </a:solidFill>
              </a:rPr>
              <a:t> runs are done, it’s ready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                    </a:t>
            </a:r>
            <a:r>
              <a:rPr lang="en-US" sz="1200" dirty="0" err="1"/>
              <a:t>caCmd</a:t>
            </a:r>
            <a:r>
              <a:rPr lang="en-US" sz="1200" dirty="0"/>
              <a:t> = "ca://ACCL:"+</a:t>
            </a:r>
            <a:r>
              <a:rPr lang="en-US" sz="1200" dirty="0" err="1"/>
              <a:t>liNac</a:t>
            </a:r>
            <a:r>
              <a:rPr lang="en-US" sz="1200" dirty="0"/>
              <a:t>+":"+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cmNumSt</a:t>
            </a:r>
            <a:r>
              <a:rPr lang="en-US" sz="1200" dirty="0"/>
              <a:t>)+"00:RESA</a:t>
            </a:r>
            <a:r>
              <a:rPr lang="en-US" sz="1200" dirty="0" smtClean="0"/>
              <a:t>:“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Cavities </a:t>
            </a:r>
            <a:r>
              <a:rPr lang="en-US" sz="1200" dirty="0">
                <a:solidFill>
                  <a:srgbClr val="FF0000"/>
                </a:solidFill>
              </a:rPr>
              <a:t>1-4 use RESA chassis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                if </a:t>
            </a:r>
            <a:r>
              <a:rPr lang="en-US" sz="1200" dirty="0" err="1"/>
              <a:t>cavNumB</a:t>
            </a:r>
            <a:r>
              <a:rPr lang="en-US" sz="1200" dirty="0"/>
              <a:t> != '':</a:t>
            </a:r>
          </a:p>
          <a:p>
            <a:r>
              <a:rPr lang="en-US" sz="1200" dirty="0"/>
              <a:t>                   </a:t>
            </a:r>
            <a:r>
              <a:rPr lang="en-US" sz="1200" dirty="0" err="1"/>
              <a:t>botPath</a:t>
            </a:r>
            <a:r>
              <a:rPr lang="en-US" sz="1200" dirty="0"/>
              <a:t> = </a:t>
            </a:r>
            <a:r>
              <a:rPr lang="en-US" sz="1200" dirty="0" err="1"/>
              <a:t>botPath+cavNumB</a:t>
            </a:r>
            <a:r>
              <a:rPr lang="en-US" sz="1200" dirty="0"/>
              <a:t>[0]+"0/"+</a:t>
            </a:r>
            <a:r>
              <a:rPr lang="en-US" sz="1200" dirty="0" err="1"/>
              <a:t>botPath+cavNumB</a:t>
            </a:r>
            <a:r>
              <a:rPr lang="en-US" sz="1200" dirty="0"/>
              <a:t>[0]+"0_"+</a:t>
            </a:r>
            <a:r>
              <a:rPr lang="en-US" sz="1200" dirty="0" smtClean="0"/>
              <a:t>s1                                        </a:t>
            </a:r>
            <a:endParaRPr lang="en-US" sz="1200" dirty="0"/>
          </a:p>
          <a:p>
            <a:r>
              <a:rPr lang="en-US" sz="1200" dirty="0"/>
              <a:t>                   </a:t>
            </a:r>
            <a:r>
              <a:rPr lang="en-US" sz="1200" dirty="0" err="1"/>
              <a:t>caCmd</a:t>
            </a:r>
            <a:r>
              <a:rPr lang="en-US" sz="1200" dirty="0"/>
              <a:t> = </a:t>
            </a:r>
            <a:r>
              <a:rPr lang="en-US" sz="1200" dirty="0" err="1"/>
              <a:t>str</a:t>
            </a:r>
            <a:r>
              <a:rPr lang="en-US" sz="1200" dirty="0"/>
              <a:t>("ca://ACCL:"+</a:t>
            </a:r>
            <a:r>
              <a:rPr lang="en-US" sz="1200" dirty="0" err="1"/>
              <a:t>liNac</a:t>
            </a:r>
            <a:r>
              <a:rPr lang="en-US" sz="1200" dirty="0"/>
              <a:t>+":"+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cmNumSt</a:t>
            </a:r>
            <a:r>
              <a:rPr lang="en-US" sz="1200" dirty="0"/>
              <a:t>)+"00:RESB:")</a:t>
            </a:r>
          </a:p>
          <a:p>
            <a:endParaRPr lang="en-US" sz="1200" dirty="0"/>
          </a:p>
          <a:p>
            <a:r>
              <a:rPr lang="en-US" sz="1200" dirty="0"/>
              <a:t>                </a:t>
            </a:r>
            <a:r>
              <a:rPr lang="en-US" sz="1200" dirty="0" err="1"/>
              <a:t>lastPath</a:t>
            </a:r>
            <a:r>
              <a:rPr lang="en-US" sz="1200" dirty="0"/>
              <a:t> =  </a:t>
            </a:r>
            <a:r>
              <a:rPr lang="en-US" sz="1200" dirty="0" err="1"/>
              <a:t>path.join</a:t>
            </a:r>
            <a:r>
              <a:rPr lang="en-US" sz="1200" dirty="0"/>
              <a:t>(</a:t>
            </a:r>
            <a:r>
              <a:rPr lang="en-US" sz="1200" dirty="0" err="1"/>
              <a:t>morPath</a:t>
            </a:r>
            <a:r>
              <a:rPr lang="en-US" sz="1200" dirty="0"/>
              <a:t>, </a:t>
            </a:r>
            <a:r>
              <a:rPr lang="en-US" sz="1200" dirty="0" err="1"/>
              <a:t>botPath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makedirs</a:t>
            </a:r>
            <a:r>
              <a:rPr lang="en-US" sz="1200" dirty="0"/>
              <a:t>(</a:t>
            </a:r>
            <a:r>
              <a:rPr lang="en-US" sz="1200" dirty="0" err="1"/>
              <a:t>lastPath</a:t>
            </a:r>
            <a:r>
              <a:rPr lang="en-US" sz="1200" dirty="0"/>
              <a:t>, </a:t>
            </a:r>
            <a:r>
              <a:rPr lang="en-US" sz="1200" dirty="0" err="1"/>
              <a:t>exist_ok</a:t>
            </a:r>
            <a:r>
              <a:rPr lang="en-US" sz="1200" dirty="0"/>
              <a:t>=True)</a:t>
            </a:r>
          </a:p>
          <a:p>
            <a:endParaRPr lang="en-US" sz="1200" dirty="0"/>
          </a:p>
          <a:p>
            <a:r>
              <a:rPr lang="en-US" sz="1200" dirty="0"/>
              <a:t>                </a:t>
            </a:r>
            <a:r>
              <a:rPr lang="en-US" sz="1200" dirty="0" err="1"/>
              <a:t>numbWaveF</a:t>
            </a:r>
            <a:r>
              <a:rPr lang="en-US" sz="1200" dirty="0"/>
              <a:t>= 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int</a:t>
            </a:r>
            <a:r>
              <a:rPr lang="en-US" sz="1200" dirty="0"/>
              <a:t>(</a:t>
            </a:r>
            <a:r>
              <a:rPr lang="en-US" sz="1200" dirty="0" err="1"/>
              <a:t>timMeas</a:t>
            </a:r>
            <a:r>
              <a:rPr lang="en-US" sz="1200" dirty="0"/>
              <a:t>//8)+(</a:t>
            </a:r>
            <a:r>
              <a:rPr lang="en-US" sz="1200" dirty="0" err="1"/>
              <a:t>timMeas</a:t>
            </a:r>
            <a:r>
              <a:rPr lang="en-US" sz="1200" dirty="0"/>
              <a:t> % 8 &gt; 0</a:t>
            </a:r>
            <a:r>
              <a:rPr lang="en-US" sz="1200" dirty="0" smtClean="0"/>
              <a:t>))           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Figure how many buffers are needed</a:t>
            </a:r>
            <a:endParaRPr lang="en-US" sz="1200" dirty="0"/>
          </a:p>
          <a:p>
            <a:r>
              <a:rPr lang="en-US" sz="1200" dirty="0"/>
              <a:t>                </a:t>
            </a:r>
            <a:r>
              <a:rPr lang="en-US" sz="1200" dirty="0" err="1"/>
              <a:t>cmdList</a:t>
            </a:r>
            <a:r>
              <a:rPr lang="en-US" sz="1200" dirty="0"/>
              <a:t>= ['python',</a:t>
            </a:r>
            <a:r>
              <a:rPr lang="en-US" sz="1200" dirty="0" err="1"/>
              <a:t>resScrptSrce</a:t>
            </a:r>
            <a:r>
              <a:rPr lang="en-US" sz="1200" dirty="0"/>
              <a:t>,'-D',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lastPath</a:t>
            </a:r>
            <a:r>
              <a:rPr lang="en-US" sz="1200" dirty="0"/>
              <a:t>),'-a',caCmd,'-wsp','2','-acav',str(</a:t>
            </a:r>
            <a:r>
              <a:rPr lang="en-US" sz="1200" dirty="0" err="1"/>
              <a:t>cavNumA</a:t>
            </a:r>
            <a:r>
              <a:rPr lang="en-US" sz="1200" dirty="0"/>
              <a:t>),'-</a:t>
            </a:r>
            <a:r>
              <a:rPr lang="en-US" sz="1200" dirty="0" err="1"/>
              <a:t>ch</a:t>
            </a:r>
            <a:r>
              <a:rPr lang="en-US" sz="1200" dirty="0"/>
              <a:t>','DF','-c',</a:t>
            </a:r>
            <a:r>
              <a:rPr lang="en-US" sz="1200" dirty="0" err="1"/>
              <a:t>numbWaveF</a:t>
            </a:r>
            <a:r>
              <a:rPr lang="en-US" sz="1200" dirty="0" smtClean="0"/>
              <a:t>]  </a:t>
            </a:r>
            <a:r>
              <a:rPr lang="en-US" sz="1200" dirty="0" smtClean="0">
                <a:solidFill>
                  <a:srgbClr val="FF0000"/>
                </a:solidFill>
              </a:rPr>
              <a:t>Put it all together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325562"/>
          </a:xfrm>
        </p:spPr>
        <p:txBody>
          <a:bodyPr>
            <a:normAutofit/>
          </a:bodyPr>
          <a:lstStyle/>
          <a:p>
            <a:r>
              <a:rPr lang="en-US" sz="4800" dirty="0"/>
              <a:t>Generic Display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/>
              <a:t>https://github.com/rlegg15/Microphonics_tab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843585"/>
            <a:ext cx="2998787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Callout 2"/>
          <p:cNvSpPr/>
          <p:nvPr/>
        </p:nvSpPr>
        <p:spPr>
          <a:xfrm>
            <a:off x="5867400" y="3313331"/>
            <a:ext cx="2743200" cy="496669"/>
          </a:xfrm>
          <a:prstGeom prst="wedgeEllipseCallout">
            <a:avLst>
              <a:gd name="adj1" fmla="val -133023"/>
              <a:gd name="adj2" fmla="val -31970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3247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long to take data for?</a:t>
            </a:r>
          </a:p>
          <a:p>
            <a:r>
              <a:rPr lang="en-US" dirty="0" smtClean="0"/>
              <a:t>Script uses 8 second long buffers</a:t>
            </a:r>
            <a:endParaRPr lang="en-US" dirty="0"/>
          </a:p>
        </p:txBody>
      </p:sp>
      <p:sp>
        <p:nvSpPr>
          <p:cNvPr id="6" name="Oval Callout 5"/>
          <p:cNvSpPr/>
          <p:nvPr/>
        </p:nvSpPr>
        <p:spPr>
          <a:xfrm>
            <a:off x="5918993" y="3835766"/>
            <a:ext cx="2743200" cy="515203"/>
          </a:xfrm>
          <a:prstGeom prst="wedgeEllipseCallout">
            <a:avLst>
              <a:gd name="adj1" fmla="val -135510"/>
              <a:gd name="adj2" fmla="val -146942"/>
            </a:avLst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3048000"/>
            <a:ext cx="333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module to take data from?</a:t>
            </a:r>
          </a:p>
          <a:p>
            <a:r>
              <a:rPr lang="en-US" dirty="0" smtClean="0"/>
              <a:t>(3.9’s aren’t supported presently)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667500" y="4419600"/>
            <a:ext cx="1143000" cy="304800"/>
          </a:xfrm>
          <a:prstGeom prst="wedgeEllipseCallout">
            <a:avLst>
              <a:gd name="adj1" fmla="val -310632"/>
              <a:gd name="adj2" fmla="val -177672"/>
            </a:avLst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941626"/>
            <a:ext cx="4036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cavity to take data from?</a:t>
            </a:r>
          </a:p>
          <a:p>
            <a:r>
              <a:rPr lang="en-US" dirty="0" smtClean="0"/>
              <a:t>Only 1 cavity at a time for commissioning</a:t>
            </a:r>
            <a:endParaRPr lang="en-US" dirty="0"/>
          </a:p>
        </p:txBody>
      </p:sp>
      <p:sp>
        <p:nvSpPr>
          <p:cNvPr id="10" name="Oval Callout 9"/>
          <p:cNvSpPr/>
          <p:nvPr/>
        </p:nvSpPr>
        <p:spPr>
          <a:xfrm>
            <a:off x="5867400" y="5072754"/>
            <a:ext cx="2743200" cy="515203"/>
          </a:xfrm>
          <a:prstGeom prst="wedgeEllipseCallout">
            <a:avLst>
              <a:gd name="adj1" fmla="val -133022"/>
              <a:gd name="adj2" fmla="val -1979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4800" y="3850256"/>
            <a:ext cx="340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Pulldown menu to select plot type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5410200" y="4724400"/>
            <a:ext cx="1219200" cy="152400"/>
          </a:xfrm>
          <a:prstGeom prst="rightArrow">
            <a:avLst/>
          </a:prstGeom>
          <a:solidFill>
            <a:srgbClr val="F3191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Callout 12"/>
          <p:cNvSpPr/>
          <p:nvPr/>
        </p:nvSpPr>
        <p:spPr>
          <a:xfrm>
            <a:off x="5867400" y="5544402"/>
            <a:ext cx="2743200" cy="515203"/>
          </a:xfrm>
          <a:prstGeom prst="wedgeEllipseCallout">
            <a:avLst>
              <a:gd name="adj1" fmla="val -133519"/>
              <a:gd name="adj2" fmla="val 80873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0798" y="6059605"/>
            <a:ext cx="330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Label to communicate with Users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6357937"/>
            <a:ext cx="1544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FFT_test.ui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Waterfall or FFT displays</a:t>
            </a:r>
            <a:br>
              <a:rPr lang="en-US" dirty="0" smtClean="0"/>
            </a:br>
            <a:r>
              <a:rPr lang="en-US" sz="2800" dirty="0" smtClean="0"/>
              <a:t>or ‘No Plot’ for long, boring runs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59895"/>
            <a:ext cx="3116263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140880"/>
            <a:ext cx="2485773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9" b="3044"/>
          <a:stretch/>
        </p:blipFill>
        <p:spPr bwMode="auto">
          <a:xfrm>
            <a:off x="6431048" y="3140880"/>
            <a:ext cx="2516160" cy="204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95436" y="6096000"/>
            <a:ext cx="5077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Version on lcls-dev3 </a:t>
            </a:r>
            <a:r>
              <a:rPr lang="en-US" sz="1400" dirty="0"/>
              <a:t>has a </a:t>
            </a:r>
            <a:r>
              <a:rPr lang="en-US" sz="1400" dirty="0" smtClean="0"/>
              <a:t>“</a:t>
            </a:r>
            <a:r>
              <a:rPr lang="en-US" sz="1400" dirty="0" err="1" smtClean="0"/>
              <a:t>FFt_math.dummyFileCreator</a:t>
            </a:r>
            <a:r>
              <a:rPr lang="en-US" sz="1400" dirty="0" smtClean="0"/>
              <a:t>(</a:t>
            </a:r>
            <a:r>
              <a:rPr lang="en-US" sz="1400" dirty="0" err="1" smtClean="0"/>
              <a:t>lastPath</a:t>
            </a:r>
            <a:r>
              <a:rPr lang="en-US" sz="1400" dirty="0" smtClean="0"/>
              <a:t>)” </a:t>
            </a:r>
          </a:p>
          <a:p>
            <a:r>
              <a:rPr lang="en-US" sz="1400" dirty="0" smtClean="0"/>
              <a:t>Data shown is from </a:t>
            </a:r>
            <a:r>
              <a:rPr lang="en-US" sz="1400" dirty="0" err="1" smtClean="0"/>
              <a:t>vCM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38733" y="2209800"/>
            <a:ext cx="464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long as CM and cavity selected are NOT changed, existing dataset is used for plots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5198280"/>
            <a:ext cx="391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MicPlot.ui</a:t>
            </a:r>
            <a:r>
              <a:rPr lang="en-US" dirty="0" smtClean="0"/>
              <a:t>  is used for both plot displays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3156"/>
            <a:ext cx="4231752" cy="431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" b="2826"/>
          <a:stretch/>
        </p:blipFill>
        <p:spPr bwMode="auto">
          <a:xfrm>
            <a:off x="4298197" y="4648200"/>
            <a:ext cx="231414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970" y="4648200"/>
            <a:ext cx="23927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LCLS-II Production</a:t>
            </a:r>
            <a:br>
              <a:rPr lang="en-US" dirty="0"/>
            </a:br>
            <a:r>
              <a:rPr lang="en-US" sz="2200" dirty="0"/>
              <a:t>~/rlegg15/</a:t>
            </a:r>
            <a:r>
              <a:rPr lang="en-US" sz="2200" dirty="0" err="1"/>
              <a:t>gitProj</a:t>
            </a:r>
            <a:r>
              <a:rPr lang="en-US" sz="2200" dirty="0"/>
              <a:t>/</a:t>
            </a:r>
            <a:r>
              <a:rPr lang="en-US" sz="2200" dirty="0" err="1"/>
              <a:t>MicroPhon</a:t>
            </a:r>
            <a:r>
              <a:rPr lang="en-US" sz="2200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3197" y="4001869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rf</a:t>
            </a:r>
            <a:r>
              <a:rPr lang="en-US" dirty="0" smtClean="0"/>
              <a:t> presently, so delta frequency data is all ‘0’s</a:t>
            </a:r>
          </a:p>
          <a:p>
            <a:r>
              <a:rPr lang="en-US" dirty="0" smtClean="0"/>
              <a:t>Plots are pretty boring.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9524" y="1524000"/>
            <a:ext cx="677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have python 3 to run (I use ‘source use_python3.sh’)</a:t>
            </a:r>
          </a:p>
          <a:p>
            <a:r>
              <a:rPr lang="en-US" dirty="0" smtClean="0"/>
              <a:t>Command to execute is “</a:t>
            </a:r>
            <a:r>
              <a:rPr lang="en-US" dirty="0" err="1" smtClean="0"/>
              <a:t>pydm</a:t>
            </a:r>
            <a:r>
              <a:rPr lang="en-US" dirty="0" smtClean="0"/>
              <a:t> CommMicro.py” in the directory above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83545" y="2514600"/>
            <a:ext cx="1762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</a:t>
            </a:r>
            <a:r>
              <a:rPr lang="en-US" sz="1600" dirty="0" err="1" smtClean="0"/>
              <a:t>stdout</a:t>
            </a:r>
            <a:r>
              <a:rPr lang="en-US" sz="1600" dirty="0" smtClean="0"/>
              <a:t> is printed for debugging purposes</a:t>
            </a:r>
            <a:endParaRPr lang="en-US" sz="1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294977"/>
            <a:ext cx="2908300" cy="174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372475" cy="625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5"/>
          <a:stretch/>
        </p:blipFill>
        <p:spPr bwMode="auto">
          <a:xfrm>
            <a:off x="381000" y="4353636"/>
            <a:ext cx="8441140" cy="229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dirty="0" smtClean="0"/>
              <a:t>Warts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517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During data acquisition the display just stops.  I’ve tried to intercept </a:t>
            </a:r>
            <a:r>
              <a:rPr lang="en-US" dirty="0" err="1" smtClean="0"/>
              <a:t>stdout</a:t>
            </a:r>
            <a:r>
              <a:rPr lang="en-US" dirty="0" smtClean="0"/>
              <a:t> and send it line by line to the display without success so far.  But this can be worked on in the sandbox offline.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absolute path names, $PACKAGE_TOP and $PHYSICS_DATA, don’t resolve in the </a:t>
            </a:r>
            <a:r>
              <a:rPr lang="en-US" dirty="0" err="1" smtClean="0"/>
              <a:t>subprocess</a:t>
            </a:r>
            <a:r>
              <a:rPr lang="en-US" dirty="0" smtClean="0"/>
              <a:t> call.  Paths must be fully defined or the </a:t>
            </a:r>
            <a:r>
              <a:rPr lang="en-US" dirty="0" err="1" smtClean="0"/>
              <a:t>makedirectory</a:t>
            </a:r>
            <a:r>
              <a:rPr lang="en-US" dirty="0" smtClean="0"/>
              <a:t> can go anywhere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subprocess</a:t>
            </a:r>
            <a:r>
              <a:rPr lang="en-US" dirty="0" smtClean="0"/>
              <a:t> calls with long command lists, must use ‘ rather than “ as quotes or command is returned with non-zero exit code 2.  (Who knows why?)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exception handling in </a:t>
            </a:r>
            <a:r>
              <a:rPr lang="en-US" dirty="0" err="1" smtClean="0"/>
              <a:t>subprocess</a:t>
            </a:r>
            <a:r>
              <a:rPr lang="en-US" dirty="0" smtClean="0"/>
              <a:t> call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Writes to label don’t always appear.  Overwritten?  Failed to write?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code is not split correctly between display/User Interface functions and Get data and analysis functions.  Should be separated.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enough comments; code can be cryptic at times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 for the attention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922" y="-1679"/>
            <a:ext cx="92964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from </a:t>
            </a:r>
            <a:r>
              <a:rPr lang="en-US" sz="1200" dirty="0" err="1"/>
              <a:t>pydm</a:t>
            </a:r>
            <a:r>
              <a:rPr lang="en-US" sz="1200" dirty="0"/>
              <a:t> import Display</a:t>
            </a:r>
          </a:p>
          <a:p>
            <a:r>
              <a:rPr lang="en-US" sz="1200" dirty="0"/>
              <a:t>from PyQt5.QtGui import </a:t>
            </a:r>
            <a:r>
              <a:rPr lang="en-US" sz="1200" dirty="0" err="1"/>
              <a:t>QStandardItem</a:t>
            </a:r>
            <a:endParaRPr lang="en-US" sz="1200" dirty="0"/>
          </a:p>
          <a:p>
            <a:r>
              <a:rPr lang="en-US" sz="1200" dirty="0"/>
              <a:t>from PyQt5.QtWidgets import (</a:t>
            </a:r>
            <a:r>
              <a:rPr lang="en-US" sz="1200" dirty="0" err="1"/>
              <a:t>QWidgetItem</a:t>
            </a:r>
            <a:r>
              <a:rPr lang="en-US" sz="1200" dirty="0"/>
              <a:t>, </a:t>
            </a:r>
            <a:r>
              <a:rPr lang="en-US" sz="1200" dirty="0" err="1"/>
              <a:t>QCheckBox</a:t>
            </a:r>
            <a:r>
              <a:rPr lang="en-US" sz="1200" dirty="0"/>
              <a:t>, </a:t>
            </a:r>
            <a:r>
              <a:rPr lang="en-US" sz="1200" dirty="0" err="1"/>
              <a:t>QPushButton</a:t>
            </a:r>
            <a:r>
              <a:rPr lang="en-US" sz="1200" dirty="0"/>
              <a:t>, </a:t>
            </a:r>
            <a:r>
              <a:rPr lang="en-US" sz="1200" dirty="0" err="1"/>
              <a:t>QLineEdit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     </a:t>
            </a:r>
            <a:r>
              <a:rPr lang="en-US" sz="1200" dirty="0" err="1"/>
              <a:t>QGroupBox</a:t>
            </a:r>
            <a:r>
              <a:rPr lang="en-US" sz="1200" dirty="0"/>
              <a:t>, </a:t>
            </a:r>
            <a:r>
              <a:rPr lang="en-US" sz="1200" dirty="0" err="1"/>
              <a:t>QHBoxLayout</a:t>
            </a:r>
            <a:r>
              <a:rPr lang="en-US" sz="1200" dirty="0"/>
              <a:t>, </a:t>
            </a:r>
            <a:r>
              <a:rPr lang="en-US" sz="1200" dirty="0" err="1"/>
              <a:t>QMessageBox</a:t>
            </a:r>
            <a:r>
              <a:rPr lang="en-US" sz="1200" dirty="0"/>
              <a:t>, </a:t>
            </a:r>
            <a:r>
              <a:rPr lang="en-US" sz="1200" dirty="0" err="1"/>
              <a:t>QWidget</a:t>
            </a:r>
            <a:r>
              <a:rPr lang="en-US" sz="1200" dirty="0"/>
              <a:t>,</a:t>
            </a:r>
          </a:p>
          <a:p>
            <a:r>
              <a:rPr lang="en-US" sz="1200" dirty="0"/>
              <a:t>                             </a:t>
            </a:r>
            <a:r>
              <a:rPr lang="en-US" sz="1200" dirty="0" err="1"/>
              <a:t>QLabel</a:t>
            </a:r>
            <a:r>
              <a:rPr lang="en-US" sz="1200" dirty="0"/>
              <a:t>, </a:t>
            </a:r>
            <a:r>
              <a:rPr lang="en-US" sz="1200" dirty="0" err="1"/>
              <a:t>QFrame</a:t>
            </a:r>
            <a:r>
              <a:rPr lang="en-US" sz="1200" dirty="0"/>
              <a:t>, </a:t>
            </a:r>
            <a:r>
              <a:rPr lang="en-US" sz="1200" dirty="0" err="1"/>
              <a:t>QComboBox</a:t>
            </a:r>
            <a:r>
              <a:rPr lang="en-US" sz="1200" dirty="0"/>
              <a:t>, </a:t>
            </a:r>
            <a:r>
              <a:rPr lang="en-US" sz="1200" dirty="0" err="1"/>
              <a:t>QRadioButton</a:t>
            </a:r>
            <a:r>
              <a:rPr lang="en-US" sz="1200" dirty="0"/>
              <a:t>)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os</a:t>
            </a:r>
            <a:r>
              <a:rPr lang="en-US" sz="1200" dirty="0"/>
              <a:t> import path, </a:t>
            </a:r>
            <a:r>
              <a:rPr lang="en-US" sz="1200" dirty="0" err="1"/>
              <a:t>pardir</a:t>
            </a:r>
            <a:r>
              <a:rPr lang="en-US" sz="1200" dirty="0"/>
              <a:t>, </a:t>
            </a:r>
            <a:r>
              <a:rPr lang="en-US" sz="1200" dirty="0" err="1" smtClean="0"/>
              <a:t>makedirs</a:t>
            </a:r>
            <a:r>
              <a:rPr lang="en-US" sz="1200" dirty="0" smtClean="0"/>
              <a:t>, </a:t>
            </a:r>
            <a:r>
              <a:rPr lang="en-US" sz="1200" dirty="0" err="1" smtClean="0"/>
              <a:t>listdir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subprocess</a:t>
            </a:r>
            <a:endParaRPr lang="en-US" sz="1200" dirty="0"/>
          </a:p>
          <a:p>
            <a:r>
              <a:rPr lang="en-US" sz="1200" dirty="0" smtClean="0"/>
              <a:t>from </a:t>
            </a:r>
            <a:r>
              <a:rPr lang="en-US" sz="1200" dirty="0" err="1"/>
              <a:t>functools</a:t>
            </a:r>
            <a:r>
              <a:rPr lang="en-US" sz="1200" dirty="0"/>
              <a:t> import partial, reduce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datetime</a:t>
            </a:r>
            <a:r>
              <a:rPr lang="en-US" sz="1200" dirty="0"/>
              <a:t> import </a:t>
            </a:r>
            <a:r>
              <a:rPr lang="en-US" sz="1200" dirty="0" err="1"/>
              <a:t>datetime</a:t>
            </a:r>
            <a:r>
              <a:rPr lang="en-US" sz="1200" dirty="0"/>
              <a:t>, </a:t>
            </a:r>
            <a:r>
              <a:rPr lang="en-US" sz="1200" dirty="0" err="1"/>
              <a:t>timedelta</a:t>
            </a:r>
            <a:endParaRPr lang="en-US" sz="1200" dirty="0"/>
          </a:p>
          <a:p>
            <a:r>
              <a:rPr lang="en-US" sz="1200" dirty="0"/>
              <a:t>import sys</a:t>
            </a:r>
          </a:p>
          <a:p>
            <a:r>
              <a:rPr lang="en-US" sz="1200" dirty="0"/>
              <a:t>import </a:t>
            </a:r>
            <a:r>
              <a:rPr lang="en-US" sz="1200" dirty="0" err="1"/>
              <a:t>numpy</a:t>
            </a:r>
            <a:r>
              <a:rPr lang="en-US" sz="1200" dirty="0"/>
              <a:t> as np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scipy.fftpack</a:t>
            </a:r>
            <a:r>
              <a:rPr lang="en-US" sz="1200" dirty="0"/>
              <a:t> import </a:t>
            </a:r>
            <a:r>
              <a:rPr lang="en-US" sz="1200" dirty="0" err="1"/>
              <a:t>fft</a:t>
            </a:r>
            <a:r>
              <a:rPr lang="en-US" sz="1200" dirty="0"/>
              <a:t>, </a:t>
            </a:r>
            <a:r>
              <a:rPr lang="en-US" sz="1200" dirty="0" err="1"/>
              <a:t>fftfreq</a:t>
            </a:r>
            <a:endParaRPr lang="en-US" sz="1200" dirty="0"/>
          </a:p>
          <a:p>
            <a:r>
              <a:rPr lang="en-US" sz="1200" dirty="0"/>
              <a:t>from matplotlib.backends.backend_qt5agg import </a:t>
            </a:r>
            <a:r>
              <a:rPr lang="en-US" sz="1200" dirty="0" err="1"/>
              <a:t>FigureCanvasQTAgg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r>
              <a:rPr lang="en-US" sz="1200" dirty="0"/>
              <a:t>from </a:t>
            </a:r>
            <a:r>
              <a:rPr lang="en-US" sz="1200" dirty="0" err="1"/>
              <a:t>matplotlib.figure</a:t>
            </a:r>
            <a:r>
              <a:rPr lang="en-US" sz="1200" dirty="0"/>
              <a:t> import Figure</a:t>
            </a:r>
          </a:p>
          <a:p>
            <a:r>
              <a:rPr lang="en-US" sz="1200" dirty="0"/>
              <a:t>import </a:t>
            </a:r>
            <a:r>
              <a:rPr lang="en-US" sz="1200" dirty="0" err="1" smtClean="0"/>
              <a:t>FFt_math</a:t>
            </a:r>
            <a:endParaRPr lang="en-US" sz="1200" dirty="0"/>
          </a:p>
          <a:p>
            <a:r>
              <a:rPr lang="en-US" sz="1200" dirty="0" err="1"/>
              <a:t>lastPath</a:t>
            </a:r>
            <a:r>
              <a:rPr lang="en-US" sz="1200" dirty="0"/>
              <a:t>=''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MplCanvas</a:t>
            </a:r>
            <a:r>
              <a:rPr lang="en-US" sz="1200" dirty="0"/>
              <a:t>(</a:t>
            </a:r>
            <a:r>
              <a:rPr lang="en-US" sz="1200" dirty="0" err="1"/>
              <a:t>FigureCanvasQTAgg</a:t>
            </a:r>
            <a:r>
              <a:rPr lang="en-US" sz="1200" dirty="0"/>
              <a:t>):</a:t>
            </a:r>
          </a:p>
          <a:p>
            <a:r>
              <a:rPr lang="en-US" sz="1200" dirty="0"/>
              <a:t># </a:t>
            </a:r>
            <a:r>
              <a:rPr lang="en-US" sz="1200" dirty="0" err="1"/>
              <a:t>MPLCanvas</a:t>
            </a:r>
            <a:r>
              <a:rPr lang="en-US" sz="1200" dirty="0"/>
              <a:t> is the class for the 'canvas' that plots are drawn on and then mapped to the </a:t>
            </a:r>
            <a:r>
              <a:rPr lang="en-US" sz="1200" dirty="0" err="1"/>
              <a:t>ui</a:t>
            </a:r>
            <a:endParaRPr lang="en-US" sz="1200" dirty="0"/>
          </a:p>
          <a:p>
            <a:r>
              <a:rPr lang="en-US" sz="1200" dirty="0"/>
              <a:t># They are Figure format described in </a:t>
            </a:r>
            <a:r>
              <a:rPr lang="en-US" sz="1200" dirty="0" err="1"/>
              <a:t>matplotlib</a:t>
            </a:r>
            <a:r>
              <a:rPr lang="en-US" sz="1200" dirty="0"/>
              <a:t> 2.2 </a:t>
            </a:r>
            <a:r>
              <a:rPr lang="en-US" sz="1200" dirty="0" smtClean="0"/>
              <a:t>documentation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__(self, parent=None, width=5, height=4, dpi=100):</a:t>
            </a:r>
          </a:p>
          <a:p>
            <a:r>
              <a:rPr lang="en-US" sz="1200" dirty="0"/>
              <a:t>        fig = Figure(</a:t>
            </a:r>
            <a:r>
              <a:rPr lang="en-US" sz="1200" dirty="0" err="1"/>
              <a:t>figsize</a:t>
            </a:r>
            <a:r>
              <a:rPr lang="en-US" sz="1200" dirty="0"/>
              <a:t>=(width, height), dpi=dpi, </a:t>
            </a:r>
            <a:r>
              <a:rPr lang="en-US" sz="1200" dirty="0" err="1"/>
              <a:t>tight_layout</a:t>
            </a:r>
            <a:r>
              <a:rPr lang="en-US" sz="1200" dirty="0"/>
              <a:t>="true")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self.axes</a:t>
            </a:r>
            <a:r>
              <a:rPr lang="en-US" sz="1200" dirty="0"/>
              <a:t> = </a:t>
            </a:r>
            <a:r>
              <a:rPr lang="en-US" sz="1200" dirty="0" err="1"/>
              <a:t>fig.add_subplot</a:t>
            </a:r>
            <a:r>
              <a:rPr lang="en-US" sz="1200" dirty="0"/>
              <a:t>(111)</a:t>
            </a:r>
          </a:p>
          <a:p>
            <a:r>
              <a:rPr lang="en-US" sz="1200" dirty="0"/>
              <a:t>        super(</a:t>
            </a:r>
            <a:r>
              <a:rPr lang="en-US" sz="1200" dirty="0" err="1"/>
              <a:t>MplCanvas</a:t>
            </a:r>
            <a:r>
              <a:rPr lang="en-US" sz="1200" dirty="0"/>
              <a:t>, self).__</a:t>
            </a:r>
            <a:r>
              <a:rPr lang="en-US" sz="1200" dirty="0" err="1"/>
              <a:t>init</a:t>
            </a:r>
            <a:r>
              <a:rPr lang="en-US" sz="1200" dirty="0"/>
              <a:t>__(fig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MicDisp</a:t>
            </a:r>
            <a:r>
              <a:rPr lang="en-US" sz="1200" dirty="0"/>
              <a:t>(Display</a:t>
            </a:r>
            <a:r>
              <a:rPr lang="en-US" sz="1200" dirty="0" smtClean="0"/>
              <a:t>):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__</a:t>
            </a:r>
            <a:r>
              <a:rPr lang="en-US" sz="1200" dirty="0" err="1"/>
              <a:t>init</a:t>
            </a:r>
            <a:r>
              <a:rPr lang="en-US" sz="1200" dirty="0"/>
              <a:t>__(self, parent=None, </a:t>
            </a:r>
            <a:r>
              <a:rPr lang="en-US" sz="1200" dirty="0" err="1"/>
              <a:t>args</a:t>
            </a:r>
            <a:r>
              <a:rPr lang="en-US" sz="1200" dirty="0"/>
              <a:t>=None, </a:t>
            </a:r>
            <a:r>
              <a:rPr lang="en-US" sz="1200" dirty="0" err="1"/>
              <a:t>ui_filename</a:t>
            </a:r>
            <a:r>
              <a:rPr lang="en-US" sz="1200" dirty="0"/>
              <a:t>="</a:t>
            </a:r>
            <a:r>
              <a:rPr lang="en-US" sz="1200" dirty="0" err="1"/>
              <a:t>FFT_test.ui</a:t>
            </a:r>
            <a:r>
              <a:rPr lang="en-US" sz="1200" dirty="0"/>
              <a:t>"):</a:t>
            </a:r>
          </a:p>
          <a:p>
            <a:r>
              <a:rPr lang="en-US" sz="1200" dirty="0"/>
              <a:t>        super(</a:t>
            </a:r>
            <a:r>
              <a:rPr lang="en-US" sz="1200" dirty="0" err="1"/>
              <a:t>MicDisp</a:t>
            </a:r>
            <a:r>
              <a:rPr lang="en-US" sz="1200" dirty="0"/>
              <a:t>, self).__</a:t>
            </a:r>
            <a:r>
              <a:rPr lang="en-US" sz="1200" dirty="0" err="1"/>
              <a:t>init</a:t>
            </a:r>
            <a:r>
              <a:rPr lang="en-US" sz="1200" dirty="0"/>
              <a:t>__(parent=parent, </a:t>
            </a:r>
            <a:r>
              <a:rPr lang="en-US" sz="1200" dirty="0" err="1"/>
              <a:t>args</a:t>
            </a:r>
            <a:r>
              <a:rPr lang="en-US" sz="1200" dirty="0"/>
              <a:t>=</a:t>
            </a:r>
            <a:r>
              <a:rPr lang="en-US" sz="1200" dirty="0" err="1"/>
              <a:t>args</a:t>
            </a:r>
            <a:r>
              <a:rPr lang="en-US" sz="1200" dirty="0"/>
              <a:t>, </a:t>
            </a:r>
            <a:r>
              <a:rPr lang="en-US" sz="1200" dirty="0" err="1"/>
              <a:t>ui_filename</a:t>
            </a:r>
            <a:r>
              <a:rPr lang="en-US" sz="1200" dirty="0"/>
              <a:t>=</a:t>
            </a:r>
            <a:r>
              <a:rPr lang="en-US" sz="1200" dirty="0" err="1"/>
              <a:t>ui_filename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self.pathHere</a:t>
            </a:r>
            <a:r>
              <a:rPr lang="en-US" sz="1200" dirty="0"/>
              <a:t> = </a:t>
            </a:r>
            <a:r>
              <a:rPr lang="en-US" sz="1200" dirty="0" err="1"/>
              <a:t>path.dirname</a:t>
            </a:r>
            <a:r>
              <a:rPr lang="en-US" sz="1200" dirty="0"/>
              <a:t>(</a:t>
            </a:r>
            <a:r>
              <a:rPr lang="en-US" sz="1200" dirty="0" err="1"/>
              <a:t>sys.modules</a:t>
            </a:r>
            <a:r>
              <a:rPr lang="en-US" sz="1200" dirty="0"/>
              <a:t>[</a:t>
            </a:r>
            <a:r>
              <a:rPr lang="en-US" sz="1200" dirty="0" err="1"/>
              <a:t>self.__module</a:t>
            </a:r>
            <a:r>
              <a:rPr lang="en-US" sz="1200" dirty="0"/>
              <a:t>__].__file__)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getPath</a:t>
            </a:r>
            <a:r>
              <a:rPr lang="en-US" sz="1200" dirty="0"/>
              <a:t>(</a:t>
            </a:r>
            <a:r>
              <a:rPr lang="en-US" sz="1200" dirty="0" err="1"/>
              <a:t>fileName</a:t>
            </a:r>
            <a:r>
              <a:rPr lang="en-US" sz="1200" dirty="0"/>
              <a:t>):</a:t>
            </a:r>
          </a:p>
          <a:p>
            <a:r>
              <a:rPr lang="en-US" sz="1200" dirty="0"/>
              <a:t>            return </a:t>
            </a:r>
            <a:r>
              <a:rPr lang="en-US" sz="1200" dirty="0" err="1"/>
              <a:t>path.join</a:t>
            </a:r>
            <a:r>
              <a:rPr lang="en-US" sz="1200" dirty="0"/>
              <a:t>(</a:t>
            </a:r>
            <a:r>
              <a:rPr lang="en-US" sz="1200" dirty="0" err="1"/>
              <a:t>self.pathHere</a:t>
            </a:r>
            <a:r>
              <a:rPr lang="en-US" sz="1200" dirty="0"/>
              <a:t>, </a:t>
            </a:r>
            <a:r>
              <a:rPr lang="en-US" sz="1200" dirty="0" err="1"/>
              <a:t>fileName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self.xfDisp</a:t>
            </a:r>
            <a:r>
              <a:rPr lang="en-US" sz="1200" dirty="0">
                <a:solidFill>
                  <a:srgbClr val="FF0000"/>
                </a:solidFill>
              </a:rPr>
              <a:t> = Display(</a:t>
            </a:r>
            <a:r>
              <a:rPr lang="en-US" sz="1200" dirty="0" err="1">
                <a:solidFill>
                  <a:srgbClr val="FF0000"/>
                </a:solidFill>
              </a:rPr>
              <a:t>ui_filename</a:t>
            </a:r>
            <a:r>
              <a:rPr lang="en-US" sz="1200" dirty="0">
                <a:solidFill>
                  <a:srgbClr val="FF0000"/>
                </a:solidFill>
              </a:rPr>
              <a:t>=</a:t>
            </a:r>
            <a:r>
              <a:rPr lang="en-US" sz="1200" dirty="0" err="1">
                <a:solidFill>
                  <a:srgbClr val="FF0000"/>
                </a:solidFill>
              </a:rPr>
              <a:t>getPath</a:t>
            </a:r>
            <a:r>
              <a:rPr lang="en-US" sz="1200" dirty="0">
                <a:solidFill>
                  <a:srgbClr val="FF0000"/>
                </a:solidFill>
              </a:rPr>
              <a:t>("</a:t>
            </a:r>
            <a:r>
              <a:rPr lang="en-US" sz="1200" dirty="0" err="1">
                <a:solidFill>
                  <a:srgbClr val="FF0000"/>
                </a:solidFill>
              </a:rPr>
              <a:t>MicPlot.ui</a:t>
            </a:r>
            <a:r>
              <a:rPr lang="en-US" sz="1200" dirty="0">
                <a:solidFill>
                  <a:srgbClr val="FF0000"/>
                </a:solidFill>
              </a:rPr>
              <a:t>"))</a:t>
            </a:r>
          </a:p>
          <a:p>
            <a:r>
              <a:rPr lang="en-US" sz="1200" dirty="0"/>
              <a:t>        </a:t>
            </a:r>
            <a:r>
              <a:rPr lang="en-US" sz="1200" dirty="0" err="1">
                <a:solidFill>
                  <a:srgbClr val="FF0000"/>
                </a:solidFill>
              </a:rPr>
              <a:t>XfelPlot</a:t>
            </a:r>
            <a:r>
              <a:rPr lang="en-US" sz="120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MplCanvas</a:t>
            </a:r>
            <a:r>
              <a:rPr lang="en-US" sz="1200" dirty="0">
                <a:solidFill>
                  <a:srgbClr val="FF0000"/>
                </a:solidFill>
              </a:rPr>
              <a:t>(self, width = 20, height =40, dpi=100</a:t>
            </a:r>
            <a:r>
              <a:rPr lang="en-US" sz="1200" dirty="0" smtClean="0">
                <a:solidFill>
                  <a:srgbClr val="FF0000"/>
                </a:solidFill>
              </a:rPr>
              <a:t>)           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 smtClean="0"/>
              <a:t>       </a:t>
            </a:r>
            <a:r>
              <a:rPr lang="en-US" sz="1200" dirty="0" smtClean="0">
                <a:solidFill>
                  <a:srgbClr val="FF0000"/>
                </a:solidFill>
              </a:rPr>
              <a:t>self.xfDisp.ui.Plot3.addWidget(</a:t>
            </a:r>
            <a:r>
              <a:rPr lang="en-US" sz="1200" dirty="0" err="1" smtClean="0">
                <a:solidFill>
                  <a:srgbClr val="FF0000"/>
                </a:solidFill>
              </a:rPr>
              <a:t>XfelPlot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self.ui.AcqProg.setText</a:t>
            </a:r>
            <a:r>
              <a:rPr lang="en-US" sz="1200" dirty="0"/>
              <a:t>("Select 1 CM and 1 cavity at a time for commissioning. \</a:t>
            </a:r>
            <a:r>
              <a:rPr lang="en-US" sz="1200" dirty="0" err="1"/>
              <a:t>nLimit</a:t>
            </a:r>
            <a:r>
              <a:rPr lang="en-US" sz="1200" dirty="0"/>
              <a:t> plotted waveforms to 30 sec.")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self.ui.StrtBut.clicked.connect</a:t>
            </a:r>
            <a:r>
              <a:rPr lang="en-US" sz="1200" dirty="0" smtClean="0"/>
              <a:t>(partial(</a:t>
            </a:r>
            <a:r>
              <a:rPr lang="en-US" sz="1200" dirty="0" err="1" smtClean="0"/>
              <a:t>self.setGOVal,XfelPlot</a:t>
            </a:r>
            <a:r>
              <a:rPr lang="en-US" sz="1200" dirty="0"/>
              <a:t>))  </a:t>
            </a:r>
            <a:r>
              <a:rPr lang="en-US" sz="1200" dirty="0">
                <a:solidFill>
                  <a:srgbClr val="FF0000"/>
                </a:solidFill>
              </a:rPr>
              <a:t># call function </a:t>
            </a:r>
            <a:r>
              <a:rPr lang="en-US" sz="1200" dirty="0" err="1">
                <a:solidFill>
                  <a:srgbClr val="FF0000"/>
                </a:solidFill>
              </a:rPr>
              <a:t>setGOVal</a:t>
            </a:r>
            <a:r>
              <a:rPr lang="en-US" sz="1200" dirty="0">
                <a:solidFill>
                  <a:srgbClr val="FF0000"/>
                </a:solidFill>
              </a:rPr>
              <a:t> when </a:t>
            </a:r>
            <a:r>
              <a:rPr lang="en-US" sz="1200" dirty="0" err="1">
                <a:solidFill>
                  <a:srgbClr val="FF0000"/>
                </a:solidFill>
              </a:rPr>
              <a:t>strtBut</a:t>
            </a:r>
            <a:r>
              <a:rPr lang="en-US" sz="1200" dirty="0">
                <a:solidFill>
                  <a:srgbClr val="FF0000"/>
                </a:solidFill>
              </a:rPr>
              <a:t> is pressed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38400" y="3264792"/>
            <a:ext cx="4027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The Canvas defines the figure the plots are drawn 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5334000" y="228600"/>
            <a:ext cx="381000" cy="259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200" y="1339334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953000"/>
            <a:ext cx="685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Easy FFT of array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sz="1200" dirty="0"/>
              <a:t>  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FFTPlot</a:t>
            </a:r>
            <a:r>
              <a:rPr lang="en-US" sz="1200" dirty="0"/>
              <a:t>(self, ac</a:t>
            </a:r>
            <a:r>
              <a:rPr lang="en-US" sz="1200" dirty="0" smtClean="0"/>
              <a:t>, </a:t>
            </a:r>
            <a:r>
              <a:rPr lang="en-US" sz="1200" dirty="0" err="1" smtClean="0"/>
              <a:t>cavUno</a:t>
            </a:r>
            <a:r>
              <a:rPr lang="en-US" sz="1200" dirty="0" smtClean="0"/>
              <a:t>):          </a:t>
            </a:r>
            <a:r>
              <a:rPr lang="en-US" sz="1200" dirty="0" smtClean="0">
                <a:solidFill>
                  <a:srgbClr val="FF0000"/>
                </a:solidFill>
              </a:rPr>
              <a:t>ac is name of canvas, </a:t>
            </a:r>
            <a:r>
              <a:rPr lang="en-US" sz="1200" dirty="0" err="1" smtClean="0">
                <a:solidFill>
                  <a:srgbClr val="FF0000"/>
                </a:solidFill>
              </a:rPr>
              <a:t>XFelPlot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(yes, I reuse code)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        N = </a:t>
            </a:r>
            <a:r>
              <a:rPr lang="en-US" sz="1200" dirty="0" err="1"/>
              <a:t>len</a:t>
            </a:r>
            <a:r>
              <a:rPr lang="en-US" sz="1200" dirty="0"/>
              <a:t>(</a:t>
            </a:r>
            <a:r>
              <a:rPr lang="en-US" sz="1200" dirty="0" err="1"/>
              <a:t>cavUno</a:t>
            </a:r>
            <a:r>
              <a:rPr lang="en-US" sz="1200" dirty="0" smtClean="0"/>
              <a:t>)  </a:t>
            </a:r>
            <a:r>
              <a:rPr lang="en-US" sz="1200" dirty="0" smtClean="0">
                <a:solidFill>
                  <a:srgbClr val="FF0000"/>
                </a:solidFill>
              </a:rPr>
              <a:t>                    </a:t>
            </a:r>
            <a:r>
              <a:rPr lang="en-US" sz="1200" dirty="0" err="1" smtClean="0">
                <a:solidFill>
                  <a:srgbClr val="FF0000"/>
                </a:solidFill>
              </a:rPr>
              <a:t>cavUno</a:t>
            </a:r>
            <a:r>
              <a:rPr lang="en-US" sz="1200" dirty="0" smtClean="0">
                <a:solidFill>
                  <a:srgbClr val="FF0000"/>
                </a:solidFill>
              </a:rPr>
              <a:t> is data array</a:t>
            </a:r>
            <a:endParaRPr lang="en-US" sz="1200" dirty="0"/>
          </a:p>
          <a:p>
            <a:r>
              <a:rPr lang="en-US" sz="1200" dirty="0"/>
              <a:t>        T = </a:t>
            </a:r>
            <a:r>
              <a:rPr lang="en-US" sz="1200" dirty="0" smtClean="0"/>
              <a:t>1.0/1000                            </a:t>
            </a:r>
            <a:r>
              <a:rPr lang="en-US" sz="1200" dirty="0" err="1" smtClean="0">
                <a:solidFill>
                  <a:srgbClr val="FF0000"/>
                </a:solidFill>
              </a:rPr>
              <a:t>microphonics</a:t>
            </a:r>
            <a:r>
              <a:rPr lang="en-US" sz="1200" dirty="0" smtClean="0">
                <a:solidFill>
                  <a:srgbClr val="FF0000"/>
                </a:solidFill>
              </a:rPr>
              <a:t> data is taken at 1 kHz</a:t>
            </a:r>
            <a:endParaRPr lang="en-US" sz="1200" dirty="0"/>
          </a:p>
          <a:p>
            <a:r>
              <a:rPr lang="en-US" sz="1200" dirty="0" smtClean="0"/>
              <a:t>        </a:t>
            </a:r>
            <a:r>
              <a:rPr lang="en-US" sz="1200" dirty="0"/>
              <a:t>yf1 = </a:t>
            </a:r>
            <a:r>
              <a:rPr lang="en-US" sz="1200" dirty="0" err="1"/>
              <a:t>fft</a:t>
            </a:r>
            <a:r>
              <a:rPr lang="en-US" sz="1200" dirty="0"/>
              <a:t>(</a:t>
            </a:r>
            <a:r>
              <a:rPr lang="en-US" sz="1200" dirty="0" err="1"/>
              <a:t>cavUno</a:t>
            </a:r>
            <a:r>
              <a:rPr lang="en-US" sz="1200" dirty="0" smtClean="0"/>
              <a:t>)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easy </a:t>
            </a:r>
            <a:r>
              <a:rPr lang="en-US" sz="1200" dirty="0" err="1" smtClean="0">
                <a:solidFill>
                  <a:srgbClr val="FF0000"/>
                </a:solidFill>
              </a:rPr>
              <a:t>fft</a:t>
            </a:r>
            <a:r>
              <a:rPr lang="en-US" sz="1200" dirty="0" smtClean="0">
                <a:solidFill>
                  <a:srgbClr val="FF0000"/>
                </a:solidFill>
              </a:rPr>
              <a:t> with </a:t>
            </a:r>
            <a:r>
              <a:rPr lang="en-US" sz="1200" dirty="0" err="1" smtClean="0">
                <a:solidFill>
                  <a:srgbClr val="FF0000"/>
                </a:solidFill>
              </a:rPr>
              <a:t>scipy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xf</a:t>
            </a:r>
            <a:r>
              <a:rPr lang="en-US" sz="1200" dirty="0"/>
              <a:t> = </a:t>
            </a:r>
            <a:r>
              <a:rPr lang="en-US" sz="1200" dirty="0" err="1"/>
              <a:t>fftfreq</a:t>
            </a:r>
            <a:r>
              <a:rPr lang="en-US" sz="1200" dirty="0"/>
              <a:t>(N, T)[:N//2</a:t>
            </a:r>
            <a:r>
              <a:rPr lang="en-US" sz="1200" dirty="0" smtClean="0"/>
              <a:t>]          </a:t>
            </a:r>
            <a:r>
              <a:rPr lang="en-US" sz="1200" dirty="0" smtClean="0">
                <a:solidFill>
                  <a:srgbClr val="FF0000"/>
                </a:solidFill>
              </a:rPr>
              <a:t>x axis frequency bins with </a:t>
            </a:r>
            <a:r>
              <a:rPr lang="en-US" sz="1200" dirty="0" err="1" smtClean="0">
                <a:solidFill>
                  <a:srgbClr val="FF0000"/>
                </a:solidFill>
              </a:rPr>
              <a:t>scipy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/>
              <a:t>        </a:t>
            </a:r>
            <a:r>
              <a:rPr lang="en-US" sz="1200" dirty="0" err="1"/>
              <a:t>ac.axes.plot</a:t>
            </a:r>
            <a:r>
              <a:rPr lang="en-US" sz="1200" dirty="0"/>
              <a:t>(</a:t>
            </a:r>
            <a:r>
              <a:rPr lang="en-US" sz="1200" dirty="0" err="1"/>
              <a:t>xf</a:t>
            </a:r>
            <a:r>
              <a:rPr lang="en-US" sz="1200" dirty="0"/>
              <a:t>, 2.0/N * </a:t>
            </a:r>
            <a:r>
              <a:rPr lang="en-US" sz="1200" dirty="0" err="1"/>
              <a:t>np.abs</a:t>
            </a:r>
            <a:r>
              <a:rPr lang="en-US" sz="1200" dirty="0"/>
              <a:t>(yf1[0:N//2</a:t>
            </a:r>
            <a:r>
              <a:rPr lang="en-US" sz="1200" dirty="0" smtClean="0"/>
              <a:t>]))           </a:t>
            </a:r>
            <a:r>
              <a:rPr lang="en-US" sz="1200" dirty="0" smtClean="0">
                <a:solidFill>
                  <a:srgbClr val="FF0000"/>
                </a:solidFill>
              </a:rPr>
              <a:t>And you plot with </a:t>
            </a:r>
            <a:r>
              <a:rPr lang="en-US" sz="1200" dirty="0" err="1" smtClean="0">
                <a:solidFill>
                  <a:srgbClr val="FF0000"/>
                </a:solidFill>
              </a:rPr>
              <a:t>matplotlib</a:t>
            </a:r>
            <a:r>
              <a:rPr lang="en-US" sz="1200" dirty="0" smtClean="0">
                <a:solidFill>
                  <a:srgbClr val="FF0000"/>
                </a:solidFill>
              </a:rPr>
              <a:t> and </a:t>
            </a:r>
            <a:r>
              <a:rPr lang="en-US" sz="1200" dirty="0" err="1" smtClean="0">
                <a:solidFill>
                  <a:srgbClr val="FF0000"/>
                </a:solidFill>
              </a:rPr>
              <a:t>numpy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228600" y="228599"/>
            <a:ext cx="9601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200" dirty="0"/>
              <a:t>                try</a:t>
            </a:r>
            <a:r>
              <a:rPr lang="en-US" sz="1200" dirty="0" smtClean="0"/>
              <a:t>:      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try the </a:t>
            </a:r>
            <a:r>
              <a:rPr lang="en-US" sz="1200" dirty="0" err="1" smtClean="0">
                <a:solidFill>
                  <a:srgbClr val="FF0000"/>
                </a:solidFill>
              </a:rPr>
              <a:t>subprocess</a:t>
            </a:r>
            <a:r>
              <a:rPr lang="en-US" sz="1200" dirty="0" smtClean="0">
                <a:solidFill>
                  <a:srgbClr val="FF0000"/>
                </a:solidFill>
              </a:rPr>
              <a:t> call</a:t>
            </a:r>
            <a:endParaRPr lang="en-US" sz="1200" dirty="0"/>
          </a:p>
          <a:p>
            <a:r>
              <a:rPr lang="en-US" sz="1200" dirty="0"/>
              <a:t>                    </a:t>
            </a:r>
            <a:r>
              <a:rPr lang="en-US" sz="1200" dirty="0" err="1"/>
              <a:t>self.ui.AcqProg.setText</a:t>
            </a:r>
            <a:r>
              <a:rPr lang="en-US" sz="1200" dirty="0"/>
              <a:t>("Data acquisition started\n")</a:t>
            </a:r>
          </a:p>
          <a:p>
            <a:r>
              <a:rPr lang="en-US" sz="1200" dirty="0"/>
              <a:t>                    process = </a:t>
            </a:r>
            <a:r>
              <a:rPr lang="en-US" sz="1200" dirty="0" err="1"/>
              <a:t>subprocess.Popen</a:t>
            </a:r>
            <a:r>
              <a:rPr lang="en-US" sz="1200" dirty="0"/>
              <a:t>(</a:t>
            </a:r>
            <a:r>
              <a:rPr lang="en-US" sz="1200" dirty="0" err="1"/>
              <a:t>cmdList</a:t>
            </a:r>
            <a:r>
              <a:rPr lang="en-US" sz="1200" dirty="0"/>
              <a:t>, </a:t>
            </a:r>
            <a:r>
              <a:rPr lang="en-US" sz="1200" dirty="0" err="1"/>
              <a:t>stdout</a:t>
            </a:r>
            <a:r>
              <a:rPr lang="en-US" sz="1200" dirty="0"/>
              <a:t>=</a:t>
            </a:r>
            <a:r>
              <a:rPr lang="en-US" sz="1200" dirty="0" err="1"/>
              <a:t>subprocess.PIPE</a:t>
            </a:r>
            <a:r>
              <a:rPr lang="en-US" sz="1200" dirty="0"/>
              <a:t>, </a:t>
            </a:r>
            <a:r>
              <a:rPr lang="en-US" sz="1200" dirty="0" err="1"/>
              <a:t>stderr</a:t>
            </a:r>
            <a:r>
              <a:rPr lang="en-US" sz="1200" dirty="0"/>
              <a:t>=</a:t>
            </a:r>
            <a:r>
              <a:rPr lang="en-US" sz="1200" dirty="0" err="1"/>
              <a:t>subprocess.PIPE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  out, err = </a:t>
            </a:r>
            <a:r>
              <a:rPr lang="en-US" sz="1200" dirty="0" err="1"/>
              <a:t>process.communicate</a:t>
            </a:r>
            <a:r>
              <a:rPr lang="en-US" sz="1200" dirty="0" smtClean="0"/>
              <a:t>()  </a:t>
            </a:r>
            <a:r>
              <a:rPr lang="en-US" sz="1200" dirty="0" smtClean="0">
                <a:solidFill>
                  <a:srgbClr val="FF0000"/>
                </a:solidFill>
              </a:rPr>
              <a:t>Use communicate() rather than read()</a:t>
            </a:r>
            <a:endParaRPr lang="en-US" sz="1200" dirty="0"/>
          </a:p>
          <a:p>
            <a:r>
              <a:rPr lang="en-US" sz="1200" dirty="0"/>
              <a:t>                    </a:t>
            </a:r>
            <a:r>
              <a:rPr lang="en-US" sz="1200" dirty="0" err="1"/>
              <a:t>return_code</a:t>
            </a:r>
            <a:r>
              <a:rPr lang="en-US" sz="1200" dirty="0"/>
              <a:t> = </a:t>
            </a:r>
            <a:r>
              <a:rPr lang="en-US" sz="1200" dirty="0" err="1"/>
              <a:t>process.poll</a:t>
            </a:r>
            <a:r>
              <a:rPr lang="en-US" sz="1200" dirty="0"/>
              <a:t>()</a:t>
            </a:r>
          </a:p>
          <a:p>
            <a:r>
              <a:rPr lang="en-US" sz="1200" dirty="0"/>
              <a:t>                    out = </a:t>
            </a:r>
            <a:r>
              <a:rPr lang="en-US" sz="1200" dirty="0" err="1"/>
              <a:t>out.decode</a:t>
            </a:r>
            <a:r>
              <a:rPr lang="en-US" sz="1200" dirty="0"/>
              <a:t>(</a:t>
            </a:r>
            <a:r>
              <a:rPr lang="en-US" sz="1200" dirty="0" err="1"/>
              <a:t>sys.stdin.encoding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  err = </a:t>
            </a:r>
            <a:r>
              <a:rPr lang="en-US" sz="1200" dirty="0" err="1"/>
              <a:t>err.decode</a:t>
            </a:r>
            <a:r>
              <a:rPr lang="en-US" sz="1200" dirty="0"/>
              <a:t>(</a:t>
            </a:r>
            <a:r>
              <a:rPr lang="en-US" sz="1200" dirty="0" err="1"/>
              <a:t>sys.stdin.encoding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  print(out)</a:t>
            </a:r>
          </a:p>
          <a:p>
            <a:endParaRPr lang="en-US" sz="1200" dirty="0"/>
          </a:p>
          <a:p>
            <a:r>
              <a:rPr lang="en-US" sz="1200" dirty="0"/>
              <a:t>                    if </a:t>
            </a:r>
            <a:r>
              <a:rPr lang="en-US" sz="1200" dirty="0" err="1"/>
              <a:t>return_code</a:t>
            </a:r>
            <a:r>
              <a:rPr lang="en-US" sz="1200" dirty="0"/>
              <a:t>==0</a:t>
            </a:r>
            <a:r>
              <a:rPr lang="en-US" sz="1200" dirty="0" smtClean="0"/>
              <a:t>: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If normal return from call, tell User path and </a:t>
            </a:r>
            <a:r>
              <a:rPr lang="en-US" sz="1200" dirty="0" err="1" smtClean="0">
                <a:solidFill>
                  <a:srgbClr val="FF0000"/>
                </a:solidFill>
              </a:rPr>
              <a:t>goto</a:t>
            </a:r>
            <a:r>
              <a:rPr lang="en-US" sz="1200" dirty="0" smtClean="0">
                <a:solidFill>
                  <a:srgbClr val="FF0000"/>
                </a:solidFill>
              </a:rPr>
              <a:t> plotting</a:t>
            </a:r>
            <a:endParaRPr lang="en-US" sz="1200" dirty="0"/>
          </a:p>
          <a:p>
            <a:r>
              <a:rPr lang="en-US" sz="1200" dirty="0"/>
              <a:t>                        </a:t>
            </a:r>
            <a:r>
              <a:rPr lang="en-US" sz="1200" dirty="0" err="1"/>
              <a:t>self.ui.AcqProg.setText</a:t>
            </a:r>
            <a:r>
              <a:rPr lang="en-US" sz="1200" dirty="0"/>
              <a:t>("File saved at \n"+</a:t>
            </a:r>
            <a:r>
              <a:rPr lang="en-US" sz="1200" dirty="0" err="1"/>
              <a:t>lastPath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self.getDataBack</a:t>
            </a:r>
            <a:r>
              <a:rPr lang="en-US" sz="1200" dirty="0"/>
              <a:t>(ac)</a:t>
            </a:r>
          </a:p>
          <a:p>
            <a:endParaRPr lang="en-US" sz="1200" dirty="0"/>
          </a:p>
          <a:p>
            <a:r>
              <a:rPr lang="en-US" sz="1200" dirty="0"/>
              <a:t>                    if </a:t>
            </a:r>
            <a:r>
              <a:rPr lang="en-US" sz="1200" dirty="0" err="1"/>
              <a:t>return_code</a:t>
            </a:r>
            <a:r>
              <a:rPr lang="en-US" sz="1200" dirty="0"/>
              <a:t> !=0</a:t>
            </a:r>
            <a:r>
              <a:rPr lang="en-US" sz="1200" dirty="0" smtClean="0"/>
              <a:t>: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If not a normal return (but still a return), write script failed and error code</a:t>
            </a:r>
            <a:endParaRPr lang="en-US" sz="1200" dirty="0"/>
          </a:p>
          <a:p>
            <a:r>
              <a:rPr lang="en-US" sz="1200" dirty="0"/>
              <a:t>                        e = </a:t>
            </a:r>
            <a:r>
              <a:rPr lang="en-US" sz="1200" dirty="0" err="1"/>
              <a:t>subprocess.CalledProcessError</a:t>
            </a:r>
            <a:r>
              <a:rPr lang="en-US" sz="1200" dirty="0"/>
              <a:t>(</a:t>
            </a:r>
            <a:r>
              <a:rPr lang="en-US" sz="1200" dirty="0" err="1"/>
              <a:t>return_code</a:t>
            </a:r>
            <a:r>
              <a:rPr lang="en-US" sz="1200" dirty="0"/>
              <a:t>, </a:t>
            </a:r>
            <a:r>
              <a:rPr lang="en-US" sz="1200" dirty="0" err="1"/>
              <a:t>cmdList</a:t>
            </a:r>
            <a:r>
              <a:rPr lang="en-US" sz="1200" dirty="0"/>
              <a:t>, output=out)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e.stdout</a:t>
            </a:r>
            <a:r>
              <a:rPr lang="en-US" sz="1200" dirty="0"/>
              <a:t>, </a:t>
            </a:r>
            <a:r>
              <a:rPr lang="en-US" sz="1200" dirty="0" err="1"/>
              <a:t>e.stderr</a:t>
            </a:r>
            <a:r>
              <a:rPr lang="en-US" sz="1200" dirty="0"/>
              <a:t> = out, err</a:t>
            </a:r>
          </a:p>
          <a:p>
            <a:r>
              <a:rPr lang="en-US" sz="1200" dirty="0"/>
              <a:t>                        </a:t>
            </a:r>
            <a:r>
              <a:rPr lang="en-US" sz="1200" dirty="0" err="1"/>
              <a:t>self.ui.AcqProg.setText</a:t>
            </a:r>
            <a:r>
              <a:rPr lang="en-US" sz="1200" dirty="0"/>
              <a:t>("Call to </a:t>
            </a:r>
            <a:r>
              <a:rPr lang="en-US" sz="1200" dirty="0" err="1"/>
              <a:t>microphonics</a:t>
            </a:r>
            <a:r>
              <a:rPr lang="en-US" sz="1200" dirty="0"/>
              <a:t> script failed \n"+</a:t>
            </a:r>
            <a:r>
              <a:rPr lang="en-US" sz="1200" dirty="0" err="1"/>
              <a:t>str</a:t>
            </a:r>
            <a:r>
              <a:rPr lang="en-US" sz="1200" dirty="0"/>
              <a:t>(</a:t>
            </a:r>
            <a:r>
              <a:rPr lang="en-US" sz="1200" dirty="0" err="1"/>
              <a:t>e.stderr</a:t>
            </a:r>
            <a:r>
              <a:rPr lang="en-US" sz="1200" dirty="0"/>
              <a:t>))</a:t>
            </a:r>
          </a:p>
          <a:p>
            <a:endParaRPr lang="en-US" sz="1200" dirty="0"/>
          </a:p>
          <a:p>
            <a:r>
              <a:rPr lang="en-US" sz="1200" dirty="0"/>
              <a:t>                except</a:t>
            </a:r>
            <a:r>
              <a:rPr lang="en-US" sz="1200" dirty="0" smtClean="0"/>
              <a:t>:                                                     </a:t>
            </a:r>
            <a:r>
              <a:rPr lang="en-US" sz="1200" dirty="0" smtClean="0">
                <a:solidFill>
                  <a:srgbClr val="FF0000"/>
                </a:solidFill>
              </a:rPr>
              <a:t>If try just flat fails, just write script failed and stop</a:t>
            </a:r>
            <a:endParaRPr lang="en-US" sz="1200" dirty="0"/>
          </a:p>
          <a:p>
            <a:r>
              <a:rPr lang="en-US" sz="1200" dirty="0"/>
              <a:t>                    </a:t>
            </a:r>
            <a:r>
              <a:rPr lang="en-US" sz="1200" dirty="0" err="1"/>
              <a:t>self.ui.AcqProg.setText</a:t>
            </a:r>
            <a:r>
              <a:rPr lang="en-US" sz="1200" dirty="0"/>
              <a:t>("Call to </a:t>
            </a:r>
            <a:r>
              <a:rPr lang="en-US" sz="1200" dirty="0" err="1"/>
              <a:t>microphonics</a:t>
            </a:r>
            <a:r>
              <a:rPr lang="en-US" sz="1200" dirty="0"/>
              <a:t> script failed \n")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C2CE-907E-4A36-9F12-D0E95ACBA76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228599"/>
            <a:ext cx="374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Exception handling for </a:t>
            </a:r>
            <a:r>
              <a:rPr lang="en-US" dirty="0" err="1" smtClean="0">
                <a:solidFill>
                  <a:srgbClr val="FF0000"/>
                </a:solidFill>
              </a:rPr>
              <a:t>subprocess</a:t>
            </a:r>
            <a:r>
              <a:rPr lang="en-US" dirty="0" smtClean="0">
                <a:solidFill>
                  <a:srgbClr val="FF0000"/>
                </a:solidFill>
              </a:rPr>
              <a:t> call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4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1170</Words>
  <Application>Microsoft Office PowerPoint</Application>
  <PresentationFormat>On-screen Show (4:3)</PresentationFormat>
  <Paragraphs>145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Microphonics GUI R Legg, 4 Aug 2021</vt:lpstr>
      <vt:lpstr>Generic Display https://github.com/rlegg15/Microphonics_tab</vt:lpstr>
      <vt:lpstr>Waterfall or FFT displays or ‘No Plot’ for long, boring runs</vt:lpstr>
      <vt:lpstr>LCLS-II Production ~/rlegg15/gitProj/MicroPhon </vt:lpstr>
      <vt:lpstr>PowerPoint Presentation</vt:lpstr>
      <vt:lpstr>Warts</vt:lpstr>
      <vt:lpstr>Thank you for the attention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</dc:creator>
  <cp:lastModifiedBy>bob</cp:lastModifiedBy>
  <cp:revision>18</cp:revision>
  <dcterms:created xsi:type="dcterms:W3CDTF">2021-08-03T16:46:45Z</dcterms:created>
  <dcterms:modified xsi:type="dcterms:W3CDTF">2021-08-04T20:30:27Z</dcterms:modified>
</cp:coreProperties>
</file>