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Lexend Dec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Matthew Merrit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LexendDec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exendDec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14T05:10:05.793">
    <p:pos x="6000" y="0"/>
    <p:text>replace title with large white PNG of logo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4-14T05:22:39.061">
    <p:pos x="432" y="1837"/>
    <p:text>replace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4-14T05:23:43.913">
    <p:pos x="6000" y="0"/>
    <p:text>change to be about the website and add photos of each type of page (can distribute across 1-3 slides)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4-14T05:27:24.201">
    <p:pos x="432" y="1837"/>
    <p:text>update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3-04-14T05:35:40.238">
    <p:pos x="6000" y="0"/>
    <p:text>update and define topology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e24b75f16_4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e24b75f16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de41c4158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de41c415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Topology: The way a network is arranged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way how devices and wires are set up to relate to each 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of introducing topology to our project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24b75f16_5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24b75f16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Topology: The way a network is arranged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way how devices and wires are set up to relate to each other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de41c4158_0_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de41c415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Explain topology format here (bullet points?) - it’s better to expand on this while talking instead of having them read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Add photo of topology exporting format here</a:t>
            </a:r>
            <a:endParaRPr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de41c4158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de41c415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de41c4158_0_7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de41c415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de41c4158_0_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de41c415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de41c4158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2de41c415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de41c4158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de41c415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de41c4158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de41c415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2e24b75f16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2e24b75f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638f85e62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638f85e6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77a513c981_1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77a513c981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c98855ff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c98855f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Relationship Id="rId9" Type="http://schemas.openxmlformats.org/officeDocument/2006/relationships/image" Target="../media/image34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4.xml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5.xml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21.png"/><Relationship Id="rId6" Type="http://schemas.openxmlformats.org/officeDocument/2006/relationships/image" Target="../media/image31.png"/><Relationship Id="rId7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3" Type="http://schemas.openxmlformats.org/officeDocument/2006/relationships/image" Target="../media/image8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15" Type="http://schemas.openxmlformats.org/officeDocument/2006/relationships/image" Target="../media/image5.png"/><Relationship Id="rId14" Type="http://schemas.openxmlformats.org/officeDocument/2006/relationships/image" Target="../media/image6.png"/><Relationship Id="rId17" Type="http://schemas.openxmlformats.org/officeDocument/2006/relationships/image" Target="../media/image32.png"/><Relationship Id="rId16" Type="http://schemas.openxmlformats.org/officeDocument/2006/relationships/image" Target="../media/image24.png"/><Relationship Id="rId5" Type="http://schemas.openxmlformats.org/officeDocument/2006/relationships/image" Target="../media/image23.png"/><Relationship Id="rId6" Type="http://schemas.openxmlformats.org/officeDocument/2006/relationships/image" Target="../media/image12.png"/><Relationship Id="rId18" Type="http://schemas.openxmlformats.org/officeDocument/2006/relationships/image" Target="../media/image33.png"/><Relationship Id="rId7" Type="http://schemas.openxmlformats.org/officeDocument/2006/relationships/image" Target="../media/image16.png"/><Relationship Id="rId8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slidescarnival.com/extra-free-resources-icons-and-maps/?utm_source=templat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5.png"/><Relationship Id="rId4" Type="http://schemas.openxmlformats.org/officeDocument/2006/relationships/image" Target="../media/image25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 Protocol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85801" y="189650"/>
            <a:ext cx="1429974" cy="142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Simulation</a:t>
            </a:r>
            <a:endParaRPr/>
          </a:p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9355" y="1362375"/>
            <a:ext cx="1593875" cy="175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4905" y="136236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5277799" y="1362376"/>
            <a:ext cx="990592" cy="11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the Simulator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Topology Creation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Simulating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Visualizing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component was isolated into a </a:t>
            </a:r>
            <a:r>
              <a:rPr lang="en"/>
              <a:t>separate</a:t>
            </a:r>
            <a:r>
              <a:rPr lang="en"/>
              <a:t> program, with data being shared through a standardized format </a:t>
            </a:r>
            <a:r>
              <a:rPr lang="en" sz="1200">
                <a:solidFill>
                  <a:schemeClr val="accent4"/>
                </a:solidFill>
              </a:rPr>
              <a:t>(also considered </a:t>
            </a:r>
            <a:r>
              <a:rPr lang="en" sz="1200">
                <a:solidFill>
                  <a:schemeClr val="accent4"/>
                </a:solidFill>
              </a:rPr>
              <a:t>protocols</a:t>
            </a:r>
            <a:r>
              <a:rPr lang="en" sz="1200">
                <a:solidFill>
                  <a:schemeClr val="accent4"/>
                </a:solidFill>
              </a:rPr>
              <a:t>)</a:t>
            </a:r>
            <a:endParaRPr sz="1200">
              <a:solidFill>
                <a:schemeClr val="accent4"/>
              </a:solidFill>
            </a:endParaRPr>
          </a:p>
        </p:txBody>
      </p:sp>
      <p:grpSp>
        <p:nvGrpSpPr>
          <p:cNvPr id="161" name="Google Shape;161;p24"/>
          <p:cNvGrpSpPr/>
          <p:nvPr/>
        </p:nvGrpSpPr>
        <p:grpSpPr>
          <a:xfrm>
            <a:off x="5535792" y="1063368"/>
            <a:ext cx="3608219" cy="3243858"/>
            <a:chOff x="3778727" y="4460423"/>
            <a:chExt cx="720160" cy="647438"/>
          </a:xfrm>
        </p:grpSpPr>
        <p:sp>
          <p:nvSpPr>
            <p:cNvPr id="162" name="Google Shape;162;p24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Animate Simulation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3" name="Google Shape;163;p24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Output Gif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Topology Design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5" name="Google Shape;165;p24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accent5"/>
                  </a:solidFill>
                  <a:latin typeface="Muli"/>
                  <a:ea typeface="Muli"/>
                  <a:cs typeface="Muli"/>
                  <a:sym typeface="Muli"/>
                </a:rPr>
                <a:t>Run Simulation</a:t>
              </a:r>
              <a:endParaRPr b="1" i="0" sz="1200" u="none" cap="none" strike="noStrike">
                <a:solidFill>
                  <a:schemeClr val="accent5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Export topology</a:t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1" lang="en" sz="1200">
                  <a:solidFill>
                    <a:schemeClr val="accent2"/>
                  </a:solidFill>
                  <a:latin typeface="Muli"/>
                  <a:ea typeface="Muli"/>
                  <a:cs typeface="Muli"/>
                  <a:sym typeface="Muli"/>
                </a:rPr>
                <a:t>Export Simulation data</a:t>
              </a:r>
              <a:endParaRPr b="1" i="0" sz="1200" u="none" cap="none" strike="noStrik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1" i="0" sz="1200" u="none" cap="none" strike="noStrik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Topology Design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Topology: The way a network is arranged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How devices and wires are set up to related to each other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Libraries used: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NetworkX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Pyvis</a:t>
            </a:r>
            <a:endParaRPr/>
          </a:p>
        </p:txBody>
      </p:sp>
      <p:sp>
        <p:nvSpPr>
          <p:cNvPr id="175" name="Google Shape;175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1700" y="3048875"/>
            <a:ext cx="4244101" cy="115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Topology Design</a:t>
            </a:r>
            <a:endParaRPr/>
          </a:p>
        </p:txBody>
      </p:sp>
      <p:sp>
        <p:nvSpPr>
          <p:cNvPr id="182" name="Google Shape;182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50" y="1273263"/>
            <a:ext cx="1794900" cy="126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5425" y="1273275"/>
            <a:ext cx="1685005" cy="12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18463" y="3294026"/>
            <a:ext cx="1558913" cy="145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700" y="3294024"/>
            <a:ext cx="1685000" cy="1455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7415" y="1372250"/>
            <a:ext cx="3618134" cy="3068737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 txBox="1"/>
          <p:nvPr/>
        </p:nvSpPr>
        <p:spPr>
          <a:xfrm>
            <a:off x="580550" y="2690938"/>
            <a:ext cx="444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Merge these simple </a:t>
            </a:r>
            <a:r>
              <a:rPr b="1" lang="en" sz="17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graphs we can get →</a:t>
            </a:r>
            <a:endParaRPr b="1" sz="17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Topology Format</a:t>
            </a:r>
            <a:endParaRPr/>
          </a:p>
        </p:txBody>
      </p:sp>
      <p:sp>
        <p:nvSpPr>
          <p:cNvPr id="194" name="Google Shape;194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 b="0" l="0" r="8189" t="0"/>
          <a:stretch/>
        </p:blipFill>
        <p:spPr>
          <a:xfrm>
            <a:off x="654925" y="1189325"/>
            <a:ext cx="2507949" cy="37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8378" y="1189325"/>
            <a:ext cx="2439224" cy="377532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7"/>
          <p:cNvSpPr txBox="1"/>
          <p:nvPr/>
        </p:nvSpPr>
        <p:spPr>
          <a:xfrm>
            <a:off x="6335325" y="4564450"/>
            <a:ext cx="147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data.json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1369200" y="39900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Simulating</a:t>
            </a:r>
            <a:endParaRPr/>
          </a:p>
        </p:txBody>
      </p:sp>
      <p:sp>
        <p:nvSpPr>
          <p:cNvPr id="203" name="Google Shape;203;p28"/>
          <p:cNvSpPr txBox="1"/>
          <p:nvPr>
            <p:ph idx="2" type="body"/>
          </p:nvPr>
        </p:nvSpPr>
        <p:spPr>
          <a:xfrm>
            <a:off x="4178703" y="1186475"/>
            <a:ext cx="3898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Exporting usable data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Initial configuration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Simulation configuration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Simulation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Processing send/receive data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Events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Starting at a locale</a:t>
            </a:r>
            <a:endParaRPr/>
          </a:p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776700" y="2018450"/>
            <a:ext cx="1243800" cy="99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8"/>
          <p:cNvSpPr txBox="1"/>
          <p:nvPr/>
        </p:nvSpPr>
        <p:spPr>
          <a:xfrm>
            <a:off x="990500" y="2313950"/>
            <a:ext cx="37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Device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7" name="Google Shape;207;p28"/>
          <p:cNvSpPr/>
          <p:nvPr/>
        </p:nvSpPr>
        <p:spPr>
          <a:xfrm>
            <a:off x="2283000" y="1027250"/>
            <a:ext cx="1243800" cy="99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2496800" y="1322750"/>
            <a:ext cx="37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Device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2283000" y="2886850"/>
            <a:ext cx="1243800" cy="99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2496800" y="3149950"/>
            <a:ext cx="37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uli"/>
                <a:ea typeface="Muli"/>
                <a:cs typeface="Muli"/>
                <a:sym typeface="Muli"/>
              </a:rPr>
              <a:t>Device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211" name="Google Shape;211;p28"/>
          <p:cNvCxnSpPr>
            <a:stCxn id="205" idx="0"/>
            <a:endCxn id="207" idx="1"/>
          </p:cNvCxnSpPr>
          <p:nvPr/>
        </p:nvCxnSpPr>
        <p:spPr>
          <a:xfrm flipH="1" rot="10800000">
            <a:off x="1398600" y="1522850"/>
            <a:ext cx="884400" cy="4956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8"/>
          <p:cNvCxnSpPr>
            <a:stCxn id="205" idx="2"/>
            <a:endCxn id="209" idx="1"/>
          </p:cNvCxnSpPr>
          <p:nvPr/>
        </p:nvCxnSpPr>
        <p:spPr>
          <a:xfrm>
            <a:off x="1398600" y="3009650"/>
            <a:ext cx="884400" cy="3729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8"/>
          <p:cNvSpPr txBox="1"/>
          <p:nvPr/>
        </p:nvSpPr>
        <p:spPr>
          <a:xfrm>
            <a:off x="1398600" y="1405525"/>
            <a:ext cx="37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Wire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1369200" y="3149950"/>
            <a:ext cx="37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Wire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 output </a:t>
            </a:r>
            <a:r>
              <a:rPr lang="en"/>
              <a:t>Format</a:t>
            </a:r>
            <a:endParaRPr/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350" y="1208325"/>
            <a:ext cx="2747500" cy="37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725" y="1208325"/>
            <a:ext cx="2523305" cy="37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2466175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</a:t>
            </a:r>
            <a:endParaRPr/>
          </a:p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2466175" y="1325762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Using the previous two formats of topology (layout of devices and </a:t>
            </a:r>
            <a:r>
              <a:rPr lang="en"/>
              <a:t>connections</a:t>
            </a:r>
            <a:r>
              <a:rPr lang="en"/>
              <a:t>) &amp; simulation (design of matrix)</a:t>
            </a:r>
            <a:endParaRPr/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35" name="Google Shape;235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31"/>
          <p:cNvSpPr txBox="1"/>
          <p:nvPr>
            <p:ph idx="4294967295" type="body"/>
          </p:nvPr>
        </p:nvSpPr>
        <p:spPr>
          <a:xfrm>
            <a:off x="3053806" y="1352550"/>
            <a:ext cx="3932400" cy="320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Collage of simulation output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580550" y="1352550"/>
            <a:ext cx="6014400" cy="379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The Team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What is a protocol?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Defining Our project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Website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Simulating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Topology Creation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Algorithms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∙"/>
            </a:pPr>
            <a:r>
              <a:rPr lang="en" sz="1800"/>
              <a:t>Visualize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Organization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Milestones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Progress</a:t>
            </a:r>
            <a:endParaRPr sz="1800"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it’s done</a:t>
            </a:r>
            <a:endParaRPr/>
          </a:p>
        </p:txBody>
      </p:sp>
      <p:sp>
        <p:nvSpPr>
          <p:cNvPr id="242" name="Google Shape;242;p32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8374" y="2047176"/>
            <a:ext cx="398324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850" y="1748650"/>
            <a:ext cx="269534" cy="7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7475" y="2047175"/>
            <a:ext cx="317775" cy="92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3500" y="1632850"/>
            <a:ext cx="228775" cy="6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075" y="1885725"/>
            <a:ext cx="373225" cy="108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Organization</a:t>
            </a:r>
            <a:endParaRPr/>
          </a:p>
        </p:txBody>
      </p:sp>
      <p:sp>
        <p:nvSpPr>
          <p:cNvPr id="253" name="Google Shape;253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4" name="Google Shape;254;p33"/>
          <p:cNvGrpSpPr/>
          <p:nvPr/>
        </p:nvGrpSpPr>
        <p:grpSpPr>
          <a:xfrm>
            <a:off x="1281566" y="1442509"/>
            <a:ext cx="679039" cy="809111"/>
            <a:chOff x="1246775" y="910975"/>
            <a:chExt cx="439650" cy="523900"/>
          </a:xfrm>
        </p:grpSpPr>
        <p:sp>
          <p:nvSpPr>
            <p:cNvPr id="255" name="Google Shape;255;p33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" name="Google Shape;258;p33"/>
          <p:cNvSpPr/>
          <p:nvPr/>
        </p:nvSpPr>
        <p:spPr>
          <a:xfrm>
            <a:off x="1428751" y="1542588"/>
            <a:ext cx="487538" cy="503437"/>
          </a:xfrm>
          <a:custGeom>
            <a:rect b="b" l="l" r="r" t="t"/>
            <a:pathLst>
              <a:path extrusionOk="0" h="11657" w="11658">
                <a:moveTo>
                  <a:pt x="5829" y="662"/>
                </a:moveTo>
                <a:cubicBezTo>
                  <a:pt x="6396" y="662"/>
                  <a:pt x="6869" y="1134"/>
                  <a:pt x="6869" y="1670"/>
                </a:cubicBezTo>
                <a:cubicBezTo>
                  <a:pt x="6869" y="2237"/>
                  <a:pt x="6396" y="2741"/>
                  <a:pt x="5829" y="2741"/>
                </a:cubicBezTo>
                <a:cubicBezTo>
                  <a:pt x="5294" y="2710"/>
                  <a:pt x="4821" y="2237"/>
                  <a:pt x="4821" y="1670"/>
                </a:cubicBezTo>
                <a:cubicBezTo>
                  <a:pt x="4821" y="1134"/>
                  <a:pt x="5294" y="662"/>
                  <a:pt x="5829" y="662"/>
                </a:cubicBezTo>
                <a:close/>
                <a:moveTo>
                  <a:pt x="5829" y="3403"/>
                </a:moveTo>
                <a:cubicBezTo>
                  <a:pt x="7058" y="3403"/>
                  <a:pt x="8034" y="4316"/>
                  <a:pt x="8192" y="5451"/>
                </a:cubicBezTo>
                <a:lnTo>
                  <a:pt x="3466" y="5451"/>
                </a:lnTo>
                <a:cubicBezTo>
                  <a:pt x="3624" y="4285"/>
                  <a:pt x="4600" y="3403"/>
                  <a:pt x="5829" y="3403"/>
                </a:cubicBezTo>
                <a:close/>
                <a:moveTo>
                  <a:pt x="1702" y="8885"/>
                </a:moveTo>
                <a:cubicBezTo>
                  <a:pt x="2269" y="8885"/>
                  <a:pt x="2710" y="9357"/>
                  <a:pt x="2710" y="9924"/>
                </a:cubicBezTo>
                <a:cubicBezTo>
                  <a:pt x="2710" y="10460"/>
                  <a:pt x="2269" y="10932"/>
                  <a:pt x="1702" y="10932"/>
                </a:cubicBezTo>
                <a:cubicBezTo>
                  <a:pt x="1135" y="10932"/>
                  <a:pt x="694" y="10460"/>
                  <a:pt x="694" y="9924"/>
                </a:cubicBezTo>
                <a:cubicBezTo>
                  <a:pt x="694" y="9357"/>
                  <a:pt x="1135" y="8885"/>
                  <a:pt x="1702" y="8885"/>
                </a:cubicBezTo>
                <a:close/>
                <a:moveTo>
                  <a:pt x="5829" y="8885"/>
                </a:moveTo>
                <a:cubicBezTo>
                  <a:pt x="6396" y="8885"/>
                  <a:pt x="6869" y="9357"/>
                  <a:pt x="6869" y="9924"/>
                </a:cubicBezTo>
                <a:cubicBezTo>
                  <a:pt x="6869" y="10460"/>
                  <a:pt x="6396" y="10932"/>
                  <a:pt x="5829" y="10932"/>
                </a:cubicBezTo>
                <a:cubicBezTo>
                  <a:pt x="5294" y="10932"/>
                  <a:pt x="4821" y="10460"/>
                  <a:pt x="4821" y="9924"/>
                </a:cubicBezTo>
                <a:cubicBezTo>
                  <a:pt x="4821" y="9357"/>
                  <a:pt x="5294" y="8885"/>
                  <a:pt x="5829" y="8885"/>
                </a:cubicBezTo>
                <a:close/>
                <a:moveTo>
                  <a:pt x="9956" y="8885"/>
                </a:moveTo>
                <a:cubicBezTo>
                  <a:pt x="10523" y="8885"/>
                  <a:pt x="10996" y="9357"/>
                  <a:pt x="10996" y="9924"/>
                </a:cubicBezTo>
                <a:cubicBezTo>
                  <a:pt x="10996" y="10460"/>
                  <a:pt x="10523" y="10932"/>
                  <a:pt x="9956" y="10932"/>
                </a:cubicBezTo>
                <a:cubicBezTo>
                  <a:pt x="9421" y="10932"/>
                  <a:pt x="8948" y="10460"/>
                  <a:pt x="8948" y="9924"/>
                </a:cubicBezTo>
                <a:cubicBezTo>
                  <a:pt x="8948" y="9357"/>
                  <a:pt x="9421" y="8885"/>
                  <a:pt x="9956" y="8885"/>
                </a:cubicBezTo>
                <a:close/>
                <a:moveTo>
                  <a:pt x="5829" y="0"/>
                </a:moveTo>
                <a:cubicBezTo>
                  <a:pt x="4884" y="0"/>
                  <a:pt x="4128" y="725"/>
                  <a:pt x="4128" y="1670"/>
                </a:cubicBezTo>
                <a:cubicBezTo>
                  <a:pt x="4128" y="2143"/>
                  <a:pt x="4285" y="2584"/>
                  <a:pt x="4663" y="2899"/>
                </a:cubicBezTo>
                <a:lnTo>
                  <a:pt x="4695" y="2930"/>
                </a:lnTo>
                <a:cubicBezTo>
                  <a:pt x="3561" y="3403"/>
                  <a:pt x="2773" y="4505"/>
                  <a:pt x="2773" y="5766"/>
                </a:cubicBezTo>
                <a:cubicBezTo>
                  <a:pt x="2773" y="5955"/>
                  <a:pt x="2931" y="6144"/>
                  <a:pt x="3120" y="6144"/>
                </a:cubicBezTo>
                <a:lnTo>
                  <a:pt x="5514" y="6144"/>
                </a:lnTo>
                <a:lnTo>
                  <a:pt x="5514" y="6837"/>
                </a:lnTo>
                <a:lnTo>
                  <a:pt x="2395" y="6837"/>
                </a:lnTo>
                <a:cubicBezTo>
                  <a:pt x="1860" y="6837"/>
                  <a:pt x="1387" y="7309"/>
                  <a:pt x="1387" y="7876"/>
                </a:cubicBezTo>
                <a:lnTo>
                  <a:pt x="1387" y="8254"/>
                </a:lnTo>
                <a:cubicBezTo>
                  <a:pt x="599" y="8412"/>
                  <a:pt x="1" y="9137"/>
                  <a:pt x="1" y="9956"/>
                </a:cubicBezTo>
                <a:cubicBezTo>
                  <a:pt x="1" y="10901"/>
                  <a:pt x="757" y="11657"/>
                  <a:pt x="1702" y="11657"/>
                </a:cubicBezTo>
                <a:cubicBezTo>
                  <a:pt x="2647" y="11657"/>
                  <a:pt x="3403" y="10901"/>
                  <a:pt x="3403" y="9956"/>
                </a:cubicBezTo>
                <a:cubicBezTo>
                  <a:pt x="3403" y="9137"/>
                  <a:pt x="2805" y="8412"/>
                  <a:pt x="2017" y="8254"/>
                </a:cubicBezTo>
                <a:lnTo>
                  <a:pt x="2017" y="7876"/>
                </a:lnTo>
                <a:cubicBezTo>
                  <a:pt x="2017" y="7656"/>
                  <a:pt x="2175" y="7498"/>
                  <a:pt x="2364" y="7498"/>
                </a:cubicBezTo>
                <a:lnTo>
                  <a:pt x="5483" y="7498"/>
                </a:lnTo>
                <a:lnTo>
                  <a:pt x="5483" y="8223"/>
                </a:lnTo>
                <a:cubicBezTo>
                  <a:pt x="4695" y="8380"/>
                  <a:pt x="4096" y="9074"/>
                  <a:pt x="4096" y="9924"/>
                </a:cubicBezTo>
                <a:cubicBezTo>
                  <a:pt x="4096" y="10869"/>
                  <a:pt x="4852" y="11594"/>
                  <a:pt x="5798" y="11594"/>
                </a:cubicBezTo>
                <a:cubicBezTo>
                  <a:pt x="6743" y="11594"/>
                  <a:pt x="7499" y="10869"/>
                  <a:pt x="7499" y="9924"/>
                </a:cubicBezTo>
                <a:cubicBezTo>
                  <a:pt x="7499" y="9074"/>
                  <a:pt x="6900" y="8380"/>
                  <a:pt x="6113" y="8223"/>
                </a:cubicBezTo>
                <a:lnTo>
                  <a:pt x="6113" y="7498"/>
                </a:lnTo>
                <a:lnTo>
                  <a:pt x="9232" y="7498"/>
                </a:lnTo>
                <a:cubicBezTo>
                  <a:pt x="9421" y="7498"/>
                  <a:pt x="9578" y="7656"/>
                  <a:pt x="9578" y="7876"/>
                </a:cubicBezTo>
                <a:lnTo>
                  <a:pt x="9578" y="8254"/>
                </a:lnTo>
                <a:cubicBezTo>
                  <a:pt x="8791" y="8412"/>
                  <a:pt x="8192" y="9137"/>
                  <a:pt x="8192" y="9956"/>
                </a:cubicBezTo>
                <a:cubicBezTo>
                  <a:pt x="8192" y="10901"/>
                  <a:pt x="8948" y="11657"/>
                  <a:pt x="9893" y="11657"/>
                </a:cubicBezTo>
                <a:cubicBezTo>
                  <a:pt x="10838" y="11657"/>
                  <a:pt x="11595" y="10901"/>
                  <a:pt x="11595" y="9956"/>
                </a:cubicBezTo>
                <a:cubicBezTo>
                  <a:pt x="11658" y="9074"/>
                  <a:pt x="11059" y="8412"/>
                  <a:pt x="10271" y="8254"/>
                </a:cubicBezTo>
                <a:lnTo>
                  <a:pt x="10271" y="7876"/>
                </a:lnTo>
                <a:cubicBezTo>
                  <a:pt x="10271" y="7309"/>
                  <a:pt x="9799" y="6837"/>
                  <a:pt x="9263" y="6837"/>
                </a:cubicBezTo>
                <a:lnTo>
                  <a:pt x="6144" y="6837"/>
                </a:lnTo>
                <a:lnTo>
                  <a:pt x="6144" y="6144"/>
                </a:lnTo>
                <a:lnTo>
                  <a:pt x="8539" y="6144"/>
                </a:lnTo>
                <a:cubicBezTo>
                  <a:pt x="8759" y="6144"/>
                  <a:pt x="8917" y="5955"/>
                  <a:pt x="8917" y="5766"/>
                </a:cubicBezTo>
                <a:cubicBezTo>
                  <a:pt x="8917" y="4474"/>
                  <a:pt x="8129" y="3371"/>
                  <a:pt x="6963" y="2930"/>
                </a:cubicBezTo>
                <a:lnTo>
                  <a:pt x="7026" y="2899"/>
                </a:lnTo>
                <a:cubicBezTo>
                  <a:pt x="7341" y="2584"/>
                  <a:pt x="7530" y="2143"/>
                  <a:pt x="7530" y="1670"/>
                </a:cubicBezTo>
                <a:cubicBezTo>
                  <a:pt x="7530" y="725"/>
                  <a:pt x="6774" y="0"/>
                  <a:pt x="5829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9" name="Google Shape;259;p33"/>
          <p:cNvGrpSpPr/>
          <p:nvPr/>
        </p:nvGrpSpPr>
        <p:grpSpPr>
          <a:xfrm>
            <a:off x="3415166" y="1442509"/>
            <a:ext cx="679039" cy="809111"/>
            <a:chOff x="1246775" y="910975"/>
            <a:chExt cx="439650" cy="523900"/>
          </a:xfrm>
        </p:grpSpPr>
        <p:sp>
          <p:nvSpPr>
            <p:cNvPr id="260" name="Google Shape;260;p33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" name="Google Shape;263;p33"/>
          <p:cNvGrpSpPr/>
          <p:nvPr/>
        </p:nvGrpSpPr>
        <p:grpSpPr>
          <a:xfrm>
            <a:off x="5396366" y="1442509"/>
            <a:ext cx="679039" cy="809111"/>
            <a:chOff x="1246775" y="910975"/>
            <a:chExt cx="439650" cy="523900"/>
          </a:xfrm>
        </p:grpSpPr>
        <p:sp>
          <p:nvSpPr>
            <p:cNvPr id="264" name="Google Shape;264;p33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33"/>
          <p:cNvGrpSpPr/>
          <p:nvPr/>
        </p:nvGrpSpPr>
        <p:grpSpPr>
          <a:xfrm>
            <a:off x="3534683" y="1609421"/>
            <a:ext cx="550870" cy="455996"/>
            <a:chOff x="-35134875" y="2272675"/>
            <a:chExt cx="291450" cy="291875"/>
          </a:xfrm>
        </p:grpSpPr>
        <p:sp>
          <p:nvSpPr>
            <p:cNvPr id="268" name="Google Shape;268;p33"/>
            <p:cNvSpPr/>
            <p:nvPr/>
          </p:nvSpPr>
          <p:spPr>
            <a:xfrm>
              <a:off x="-35134875" y="2272675"/>
              <a:ext cx="291450" cy="291875"/>
            </a:xfrm>
            <a:custGeom>
              <a:rect b="b" l="l" r="r" t="t"/>
              <a:pathLst>
                <a:path extrusionOk="0" h="11675" w="11658">
                  <a:moveTo>
                    <a:pt x="9925" y="662"/>
                  </a:moveTo>
                  <a:cubicBezTo>
                    <a:pt x="10460" y="662"/>
                    <a:pt x="10933" y="1135"/>
                    <a:pt x="10933" y="1733"/>
                  </a:cubicBezTo>
                  <a:lnTo>
                    <a:pt x="10933" y="5136"/>
                  </a:lnTo>
                  <a:cubicBezTo>
                    <a:pt x="10933" y="5703"/>
                    <a:pt x="10460" y="6176"/>
                    <a:pt x="9925" y="6176"/>
                  </a:cubicBezTo>
                  <a:cubicBezTo>
                    <a:pt x="9704" y="6176"/>
                    <a:pt x="9547" y="6333"/>
                    <a:pt x="9547" y="6522"/>
                  </a:cubicBezTo>
                  <a:lnTo>
                    <a:pt x="9547" y="7751"/>
                  </a:lnTo>
                  <a:lnTo>
                    <a:pt x="8192" y="6365"/>
                  </a:lnTo>
                  <a:lnTo>
                    <a:pt x="8192" y="4474"/>
                  </a:lnTo>
                  <a:cubicBezTo>
                    <a:pt x="8192" y="3529"/>
                    <a:pt x="7404" y="2742"/>
                    <a:pt x="6459" y="2742"/>
                  </a:cubicBezTo>
                  <a:lnTo>
                    <a:pt x="3372" y="2742"/>
                  </a:lnTo>
                  <a:lnTo>
                    <a:pt x="3372" y="1733"/>
                  </a:lnTo>
                  <a:cubicBezTo>
                    <a:pt x="3372" y="1166"/>
                    <a:pt x="3844" y="662"/>
                    <a:pt x="4411" y="662"/>
                  </a:cubicBezTo>
                  <a:close/>
                  <a:moveTo>
                    <a:pt x="6459" y="3403"/>
                  </a:moveTo>
                  <a:cubicBezTo>
                    <a:pt x="6995" y="3403"/>
                    <a:pt x="7499" y="3876"/>
                    <a:pt x="7499" y="4474"/>
                  </a:cubicBezTo>
                  <a:lnTo>
                    <a:pt x="7499" y="7908"/>
                  </a:lnTo>
                  <a:lnTo>
                    <a:pt x="7467" y="7908"/>
                  </a:lnTo>
                  <a:cubicBezTo>
                    <a:pt x="7467" y="8444"/>
                    <a:pt x="6995" y="8917"/>
                    <a:pt x="6396" y="8917"/>
                  </a:cubicBezTo>
                  <a:lnTo>
                    <a:pt x="3687" y="8917"/>
                  </a:lnTo>
                  <a:cubicBezTo>
                    <a:pt x="3624" y="8917"/>
                    <a:pt x="3498" y="8948"/>
                    <a:pt x="3466" y="9043"/>
                  </a:cubicBezTo>
                  <a:lnTo>
                    <a:pt x="1986" y="10492"/>
                  </a:lnTo>
                  <a:lnTo>
                    <a:pt x="1986" y="9295"/>
                  </a:lnTo>
                  <a:cubicBezTo>
                    <a:pt x="1986" y="9074"/>
                    <a:pt x="1828" y="8917"/>
                    <a:pt x="1639" y="8917"/>
                  </a:cubicBezTo>
                  <a:cubicBezTo>
                    <a:pt x="1103" y="8917"/>
                    <a:pt x="631" y="8444"/>
                    <a:pt x="631" y="7908"/>
                  </a:cubicBezTo>
                  <a:lnTo>
                    <a:pt x="631" y="4474"/>
                  </a:lnTo>
                  <a:cubicBezTo>
                    <a:pt x="631" y="3939"/>
                    <a:pt x="1103" y="3403"/>
                    <a:pt x="1639" y="3403"/>
                  </a:cubicBezTo>
                  <a:close/>
                  <a:moveTo>
                    <a:pt x="4411" y="1"/>
                  </a:moveTo>
                  <a:cubicBezTo>
                    <a:pt x="3466" y="1"/>
                    <a:pt x="2710" y="788"/>
                    <a:pt x="2710" y="1733"/>
                  </a:cubicBezTo>
                  <a:lnTo>
                    <a:pt x="2710" y="2742"/>
                  </a:lnTo>
                  <a:lnTo>
                    <a:pt x="1671" y="2742"/>
                  </a:lnTo>
                  <a:cubicBezTo>
                    <a:pt x="725" y="2742"/>
                    <a:pt x="1" y="3529"/>
                    <a:pt x="1" y="4474"/>
                  </a:cubicBezTo>
                  <a:lnTo>
                    <a:pt x="1" y="7908"/>
                  </a:lnTo>
                  <a:cubicBezTo>
                    <a:pt x="1" y="8728"/>
                    <a:pt x="568" y="9452"/>
                    <a:pt x="1355" y="9610"/>
                  </a:cubicBezTo>
                  <a:lnTo>
                    <a:pt x="1355" y="11342"/>
                  </a:lnTo>
                  <a:cubicBezTo>
                    <a:pt x="1355" y="11500"/>
                    <a:pt x="1450" y="11594"/>
                    <a:pt x="1576" y="11657"/>
                  </a:cubicBezTo>
                  <a:cubicBezTo>
                    <a:pt x="1607" y="11668"/>
                    <a:pt x="1646" y="11675"/>
                    <a:pt x="1687" y="11675"/>
                  </a:cubicBezTo>
                  <a:cubicBezTo>
                    <a:pt x="1769" y="11675"/>
                    <a:pt x="1860" y="11647"/>
                    <a:pt x="1923" y="11563"/>
                  </a:cubicBezTo>
                  <a:lnTo>
                    <a:pt x="3876" y="9610"/>
                  </a:lnTo>
                  <a:lnTo>
                    <a:pt x="6491" y="9610"/>
                  </a:lnTo>
                  <a:cubicBezTo>
                    <a:pt x="7436" y="9610"/>
                    <a:pt x="8224" y="8854"/>
                    <a:pt x="8224" y="7908"/>
                  </a:cubicBezTo>
                  <a:lnTo>
                    <a:pt x="8224" y="7341"/>
                  </a:lnTo>
                  <a:lnTo>
                    <a:pt x="9704" y="8822"/>
                  </a:lnTo>
                  <a:cubicBezTo>
                    <a:pt x="9773" y="8868"/>
                    <a:pt x="9876" y="8897"/>
                    <a:pt x="9976" y="8897"/>
                  </a:cubicBezTo>
                  <a:cubicBezTo>
                    <a:pt x="10013" y="8897"/>
                    <a:pt x="10049" y="8893"/>
                    <a:pt x="10082" y="8885"/>
                  </a:cubicBezTo>
                  <a:cubicBezTo>
                    <a:pt x="10208" y="8854"/>
                    <a:pt x="10271" y="8696"/>
                    <a:pt x="10271" y="8570"/>
                  </a:cubicBezTo>
                  <a:lnTo>
                    <a:pt x="10271" y="6837"/>
                  </a:lnTo>
                  <a:cubicBezTo>
                    <a:pt x="11059" y="6680"/>
                    <a:pt x="11658" y="5987"/>
                    <a:pt x="11658" y="5136"/>
                  </a:cubicBezTo>
                  <a:lnTo>
                    <a:pt x="11658" y="1733"/>
                  </a:lnTo>
                  <a:cubicBezTo>
                    <a:pt x="11595" y="788"/>
                    <a:pt x="10870" y="1"/>
                    <a:pt x="99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35093925" y="24191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cubicBezTo>
                    <a:pt x="1" y="536"/>
                    <a:pt x="159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35042725" y="24191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34991525" y="2419175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33"/>
          <p:cNvGrpSpPr/>
          <p:nvPr/>
        </p:nvGrpSpPr>
        <p:grpSpPr>
          <a:xfrm>
            <a:off x="5529154" y="1561983"/>
            <a:ext cx="487551" cy="550891"/>
            <a:chOff x="1049375" y="2318350"/>
            <a:chExt cx="298525" cy="295400"/>
          </a:xfrm>
        </p:grpSpPr>
        <p:sp>
          <p:nvSpPr>
            <p:cNvPr id="273" name="Google Shape;273;p33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" name="Google Shape;277;p33"/>
          <p:cNvSpPr txBox="1"/>
          <p:nvPr>
            <p:ph idx="2" type="body"/>
          </p:nvPr>
        </p:nvSpPr>
        <p:spPr>
          <a:xfrm>
            <a:off x="765625" y="2309925"/>
            <a:ext cx="1710900" cy="42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Git Branch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278" name="Google Shape;278;p33"/>
          <p:cNvSpPr txBox="1"/>
          <p:nvPr>
            <p:ph idx="2" type="body"/>
          </p:nvPr>
        </p:nvSpPr>
        <p:spPr>
          <a:xfrm>
            <a:off x="2899225" y="2309925"/>
            <a:ext cx="1710900" cy="42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Communication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79" name="Google Shape;279;p33"/>
          <p:cNvSpPr txBox="1"/>
          <p:nvPr>
            <p:ph idx="2" type="body"/>
          </p:nvPr>
        </p:nvSpPr>
        <p:spPr>
          <a:xfrm>
            <a:off x="4880425" y="2309925"/>
            <a:ext cx="1710900" cy="42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File Organization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80" name="Google Shape;280;p33"/>
          <p:cNvSpPr txBox="1"/>
          <p:nvPr>
            <p:ph idx="2" type="body"/>
          </p:nvPr>
        </p:nvSpPr>
        <p:spPr>
          <a:xfrm>
            <a:off x="765625" y="2690925"/>
            <a:ext cx="1710900" cy="42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Separate coding environments</a:t>
            </a:r>
            <a:endParaRPr sz="1200"/>
          </a:p>
        </p:txBody>
      </p:sp>
      <p:sp>
        <p:nvSpPr>
          <p:cNvPr id="281" name="Google Shape;281;p33"/>
          <p:cNvSpPr txBox="1"/>
          <p:nvPr>
            <p:ph idx="2" type="body"/>
          </p:nvPr>
        </p:nvSpPr>
        <p:spPr>
          <a:xfrm>
            <a:off x="2899225" y="2690925"/>
            <a:ext cx="1710900" cy="42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Both Discord and class time to work on project as well as assign milestones</a:t>
            </a:r>
            <a:endParaRPr sz="1200"/>
          </a:p>
        </p:txBody>
      </p:sp>
      <p:sp>
        <p:nvSpPr>
          <p:cNvPr id="282" name="Google Shape;282;p33"/>
          <p:cNvSpPr txBox="1"/>
          <p:nvPr>
            <p:ph idx="2" type="body"/>
          </p:nvPr>
        </p:nvSpPr>
        <p:spPr>
          <a:xfrm>
            <a:off x="4880425" y="2690925"/>
            <a:ext cx="1710900" cy="42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Website, Simulation and Visualization in different folders for ease of access</a:t>
            </a:r>
            <a:endParaRPr sz="1200"/>
          </a:p>
        </p:txBody>
      </p:sp>
      <p:sp>
        <p:nvSpPr>
          <p:cNvPr id="283" name="Google Shape;283;p33"/>
          <p:cNvSpPr txBox="1"/>
          <p:nvPr>
            <p:ph idx="2" type="body"/>
          </p:nvPr>
        </p:nvSpPr>
        <p:spPr>
          <a:xfrm>
            <a:off x="6769675" y="2266425"/>
            <a:ext cx="2013600" cy="42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Protocol Protocol</a:t>
            </a:r>
            <a:endParaRPr b="1" sz="1400"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-"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Website</a:t>
            </a:r>
            <a:endParaRPr b="1" sz="1400">
              <a:latin typeface="Muli"/>
              <a:ea typeface="Muli"/>
              <a:cs typeface="Muli"/>
              <a:sym typeface="Mul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-"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Simulation</a:t>
            </a:r>
            <a:endParaRPr b="1" sz="1400"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-"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Simulator</a:t>
            </a:r>
            <a:endParaRPr b="1" sz="1400">
              <a:latin typeface="Muli"/>
              <a:ea typeface="Muli"/>
              <a:cs typeface="Muli"/>
              <a:sym typeface="Mul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-"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Visualizer</a:t>
            </a:r>
            <a:endParaRPr b="1" sz="1400"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-&gt; Progress</a:t>
            </a:r>
            <a:endParaRPr/>
          </a:p>
        </p:txBody>
      </p:sp>
      <p:sp>
        <p:nvSpPr>
          <p:cNvPr id="289" name="Google Shape;289;p34"/>
          <p:cNvSpPr txBox="1"/>
          <p:nvPr>
            <p:ph idx="1" type="body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Create Interesting and engaging interface for simulation code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Website displays interface for the simulation</a:t>
            </a:r>
            <a:endParaRPr sz="1200"/>
          </a:p>
        </p:txBody>
      </p:sp>
      <p:sp>
        <p:nvSpPr>
          <p:cNvPr id="290" name="Google Shape;290;p34"/>
          <p:cNvSpPr txBox="1"/>
          <p:nvPr>
            <p:ph idx="2" type="body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Create clear definitions and instructions for each protocol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Website displays markdown files that define protocols</a:t>
            </a:r>
            <a:endParaRPr sz="1200"/>
          </a:p>
        </p:txBody>
      </p:sp>
      <p:sp>
        <p:nvSpPr>
          <p:cNvPr id="291" name="Google Shape;291;p34"/>
          <p:cNvSpPr txBox="1"/>
          <p:nvPr>
            <p:ph idx="3" type="body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Create clear examples that are portable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Simulations of defined protocols and outputs to visualizer</a:t>
            </a:r>
            <a:endParaRPr sz="1200"/>
          </a:p>
        </p:txBody>
      </p:sp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Have entries for at least 5 protocols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Halfway there !</a:t>
            </a:r>
            <a:endParaRPr sz="1200"/>
          </a:p>
        </p:txBody>
      </p:sp>
      <p:sp>
        <p:nvSpPr>
          <p:cNvPr id="294" name="Google Shape;294;p34"/>
          <p:cNvSpPr txBox="1"/>
          <p:nvPr>
            <p:ph idx="2" type="body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Create basic simulation demo for at least 1 protocol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We have a way to simulation multiple protocols with dynamic entries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35"/>
          <p:cNvSpPr txBox="1"/>
          <p:nvPr>
            <p:ph idx="4294967295" type="ctrTitle"/>
          </p:nvPr>
        </p:nvSpPr>
        <p:spPr>
          <a:xfrm>
            <a:off x="685800" y="1341750"/>
            <a:ext cx="4261200" cy="92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01" name="Google Shape;301;p35"/>
          <p:cNvSpPr txBox="1"/>
          <p:nvPr>
            <p:ph idx="4294967295" type="subTitle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Any questions?</a:t>
            </a:r>
            <a:endParaRPr b="1" sz="18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02" name="Google Shape;3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"/>
          <p:cNvSpPr txBox="1"/>
          <p:nvPr>
            <p:ph idx="4294967295"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10" name="Google Shape;310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Google Shape;3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idx="4294967295" type="body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indent="-285750" lvl="0" marL="457200" rtl="0" algn="l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32" name="Google Shape;332;p37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33" name="Google Shape;333;p37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37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340" name="Google Shape;340;p37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37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343" name="Google Shape;343;p37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5" name="Google Shape;345;p37"/>
          <p:cNvSpPr/>
          <p:nvPr/>
        </p:nvSpPr>
        <p:spPr>
          <a:xfrm>
            <a:off x="2077702" y="393385"/>
            <a:ext cx="290970" cy="334860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7"/>
          <p:cNvSpPr/>
          <p:nvPr/>
        </p:nvSpPr>
        <p:spPr>
          <a:xfrm>
            <a:off x="2661148" y="394410"/>
            <a:ext cx="251176" cy="332812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37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348" name="Google Shape;348;p37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37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352" name="Google Shape;352;p37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7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6" name="Google Shape;356;p37"/>
          <p:cNvSpPr/>
          <p:nvPr/>
        </p:nvSpPr>
        <p:spPr>
          <a:xfrm>
            <a:off x="4284931" y="392863"/>
            <a:ext cx="384894" cy="335905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" name="Google Shape;357;p37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358" name="Google Shape;358;p37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7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7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7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7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7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379" name="Google Shape;379;p37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" name="Google Shape;381;p37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382" name="Google Shape;382;p37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37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386" name="Google Shape;386;p37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37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390" name="Google Shape;390;p37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37"/>
          <p:cNvSpPr/>
          <p:nvPr/>
        </p:nvSpPr>
        <p:spPr>
          <a:xfrm>
            <a:off x="2048085" y="950288"/>
            <a:ext cx="350200" cy="348152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7"/>
          <p:cNvSpPr/>
          <p:nvPr/>
        </p:nvSpPr>
        <p:spPr>
          <a:xfrm>
            <a:off x="2612156" y="967656"/>
            <a:ext cx="349155" cy="313437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7"/>
          <p:cNvSpPr/>
          <p:nvPr/>
        </p:nvSpPr>
        <p:spPr>
          <a:xfrm>
            <a:off x="3180804" y="970206"/>
            <a:ext cx="338956" cy="308317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7"/>
          <p:cNvSpPr/>
          <p:nvPr/>
        </p:nvSpPr>
        <p:spPr>
          <a:xfrm>
            <a:off x="3755576" y="973258"/>
            <a:ext cx="316510" cy="30221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37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399" name="Google Shape;399;p37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7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02" name="Google Shape;402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7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05" name="Google Shape;405;p37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7" name="Google Shape;407;p37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08" name="Google Shape;408;p37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" name="Google Shape;410;p37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11" name="Google Shape;411;p37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7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16" name="Google Shape;416;p37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37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19" name="Google Shape;419;p37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37"/>
          <p:cNvSpPr/>
          <p:nvPr/>
        </p:nvSpPr>
        <p:spPr>
          <a:xfrm>
            <a:off x="2618782" y="1519981"/>
            <a:ext cx="335905" cy="335884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37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24" name="Google Shape;424;p37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" name="Google Shape;426;p37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27" name="Google Shape;427;p37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37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33" name="Google Shape;433;p37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37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436" name="Google Shape;436;p37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" name="Google Shape;441;p37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442" name="Google Shape;442;p37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7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448" name="Google Shape;448;p37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37"/>
          <p:cNvSpPr/>
          <p:nvPr/>
        </p:nvSpPr>
        <p:spPr>
          <a:xfrm>
            <a:off x="936309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7"/>
          <p:cNvSpPr/>
          <p:nvPr/>
        </p:nvSpPr>
        <p:spPr>
          <a:xfrm>
            <a:off x="1499857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7"/>
          <p:cNvSpPr/>
          <p:nvPr/>
        </p:nvSpPr>
        <p:spPr>
          <a:xfrm>
            <a:off x="2063406" y="2091681"/>
            <a:ext cx="319561" cy="319561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" name="Google Shape;455;p37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456" name="Google Shape;456;p37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37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459" name="Google Shape;459;p37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37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462" name="Google Shape;462;p37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4" name="Google Shape;464;p37"/>
          <p:cNvSpPr/>
          <p:nvPr/>
        </p:nvSpPr>
        <p:spPr>
          <a:xfrm>
            <a:off x="4317599" y="2083007"/>
            <a:ext cx="319561" cy="336908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5" name="Google Shape;465;p37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466" name="Google Shape;466;p37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7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469" name="Google Shape;469;p37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" name="Google Shape;474;p37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475" name="Google Shape;475;p37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37"/>
          <p:cNvSpPr/>
          <p:nvPr/>
        </p:nvSpPr>
        <p:spPr>
          <a:xfrm>
            <a:off x="1492208" y="2600114"/>
            <a:ext cx="334860" cy="429809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7"/>
          <p:cNvSpPr/>
          <p:nvPr/>
        </p:nvSpPr>
        <p:spPr>
          <a:xfrm>
            <a:off x="972049" y="2600114"/>
            <a:ext cx="248083" cy="429809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37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480" name="Google Shape;480;p37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37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483" name="Google Shape;483;p37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37"/>
          <p:cNvSpPr/>
          <p:nvPr/>
        </p:nvSpPr>
        <p:spPr>
          <a:xfrm>
            <a:off x="3736180" y="2637380"/>
            <a:ext cx="355300" cy="35527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7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487" name="Google Shape;487;p37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7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490" name="Google Shape;490;p37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" name="Google Shape;493;p37"/>
          <p:cNvSpPr/>
          <p:nvPr/>
        </p:nvSpPr>
        <p:spPr>
          <a:xfrm>
            <a:off x="341117" y="3226449"/>
            <a:ext cx="386922" cy="304241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7"/>
          <p:cNvSpPr/>
          <p:nvPr/>
        </p:nvSpPr>
        <p:spPr>
          <a:xfrm>
            <a:off x="4906165" y="2621036"/>
            <a:ext cx="269526" cy="38796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5" name="Google Shape;495;p37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496" name="Google Shape;496;p37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37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499" name="Google Shape;499;p37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7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04" name="Google Shape;504;p37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7" name="Google Shape;507;p37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08" name="Google Shape;508;p37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37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11" name="Google Shape;511;p37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Google Shape;514;p37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15" name="Google Shape;515;p37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7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21" name="Google Shape;521;p37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Google Shape;523;p37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24" name="Google Shape;524;p37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9" name="Google Shape;529;p37"/>
          <p:cNvSpPr/>
          <p:nvPr/>
        </p:nvSpPr>
        <p:spPr>
          <a:xfrm>
            <a:off x="4844905" y="3182557"/>
            <a:ext cx="392042" cy="392021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0" name="Google Shape;530;p37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31" name="Google Shape;531;p37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3" name="Google Shape;533;p37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534" name="Google Shape;534;p37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37"/>
          <p:cNvSpPr/>
          <p:nvPr/>
        </p:nvSpPr>
        <p:spPr>
          <a:xfrm>
            <a:off x="895469" y="3828789"/>
            <a:ext cx="401238" cy="22666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" name="Google Shape;539;p37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540" name="Google Shape;540;p37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7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544" name="Google Shape;544;p37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37"/>
          <p:cNvSpPr/>
          <p:nvPr/>
        </p:nvSpPr>
        <p:spPr>
          <a:xfrm>
            <a:off x="3180303" y="3772127"/>
            <a:ext cx="339959" cy="339980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7"/>
          <p:cNvSpPr/>
          <p:nvPr/>
        </p:nvSpPr>
        <p:spPr>
          <a:xfrm>
            <a:off x="2616754" y="3793571"/>
            <a:ext cx="339959" cy="297094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7"/>
          <p:cNvSpPr/>
          <p:nvPr/>
        </p:nvSpPr>
        <p:spPr>
          <a:xfrm>
            <a:off x="3742304" y="3770601"/>
            <a:ext cx="343053" cy="3430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0" name="Google Shape;550;p37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551" name="Google Shape;551;p37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4" name="Google Shape;554;p37"/>
          <p:cNvSpPr/>
          <p:nvPr/>
        </p:nvSpPr>
        <p:spPr>
          <a:xfrm>
            <a:off x="4864301" y="3765502"/>
            <a:ext cx="353252" cy="353231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37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556" name="Google Shape;556;p37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" name="Google Shape;559;p37"/>
          <p:cNvSpPr/>
          <p:nvPr/>
        </p:nvSpPr>
        <p:spPr>
          <a:xfrm>
            <a:off x="299775" y="4368343"/>
            <a:ext cx="465527" cy="274647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0" name="Google Shape;560;p37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561" name="Google Shape;561;p37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37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567" name="Google Shape;567;p37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37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571" name="Google Shape;571;p37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7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575" name="Google Shape;575;p37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0" name="Google Shape;580;p37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581" name="Google Shape;581;p37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37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587" name="Google Shape;587;p37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37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590" name="Google Shape;590;p37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37"/>
          <p:cNvSpPr/>
          <p:nvPr/>
        </p:nvSpPr>
        <p:spPr>
          <a:xfrm>
            <a:off x="4842355" y="4395912"/>
            <a:ext cx="397142" cy="219513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37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598" name="Google Shape;598;p37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" name="Google Shape;603;p37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604" name="Google Shape;604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06" name="Google Shape;606;p37"/>
          <p:cNvSpPr/>
          <p:nvPr/>
        </p:nvSpPr>
        <p:spPr>
          <a:xfrm>
            <a:off x="6462174" y="234225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" name="Google Shape;607;p37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608" name="Google Shape;608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F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" name="Google Shape;610;p37"/>
          <p:cNvSpPr/>
          <p:nvPr/>
        </p:nvSpPr>
        <p:spPr>
          <a:xfrm>
            <a:off x="7347162" y="232163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" name="Google Shape;611;p37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612" name="Google Shape;612;p37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cap="flat" cmpd="sng" w="28575">
              <a:solidFill>
                <a:schemeClr val="accent1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4" name="Google Shape;614;p37"/>
          <p:cNvSpPr/>
          <p:nvPr/>
        </p:nvSpPr>
        <p:spPr>
          <a:xfrm>
            <a:off x="6750834" y="342171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6" name="Google Shape;616;p37"/>
          <p:cNvSpPr txBox="1"/>
          <p:nvPr>
            <p:ph idx="4294967295" type="body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900"/>
              <a:t>Find</a:t>
            </a:r>
            <a:r>
              <a:rPr b="1" lang="en" sz="900"/>
              <a:t>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" name="Google Shape;621;p38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22" name="Google Shape;622;p38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29" name="Google Shape;629;p38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3" name="Google Shape;633;p38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34" name="Google Shape;634;p38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7" name="Google Shape;637;p38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38" name="Google Shape;638;p38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3" name="Google Shape;643;p38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644" name="Google Shape;644;p38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7" name="Google Shape;647;p38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648" name="Google Shape;648;p38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2" name="Google Shape;652;p38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653" name="Google Shape;653;p38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8" name="Google Shape;658;p38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659" name="Google Shape;659;p38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8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8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8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5" name="Google Shape;665;p38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666" name="Google Shape;666;p38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8" name="Google Shape;668;p38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669" name="Google Shape;669;p38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8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2" name="Google Shape;672;p38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673" name="Google Shape;673;p38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8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8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8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8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8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9" name="Google Shape;679;p38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680" name="Google Shape;680;p38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8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8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8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8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p38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686" name="Google Shape;686;p38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8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8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9" name="Google Shape;689;p38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690" name="Google Shape;690;p38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691" name="Google Shape;691;p38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38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38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38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38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38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38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38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1" name="Google Shape;701;p38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8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8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8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8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8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7" name="Google Shape;707;p38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08" name="Google Shape;708;p38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8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8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8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2" name="Google Shape;712;p38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13" name="Google Shape;713;p38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8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8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8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8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38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19" name="Google Shape;719;p38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8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8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8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8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8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38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26" name="Google Shape;726;p38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38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8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8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38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31" name="Google Shape;731;p38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8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8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8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5" name="Google Shape;735;p38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36" name="Google Shape;736;p38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8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8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8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8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1" name="Google Shape;741;p38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742" name="Google Shape;742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2" name="Google Shape;752;p38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753" name="Google Shape;753;p38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8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8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56" name="Google Shape;756;p38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757" name="Google Shape;757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67" name="Google Shape;767;p38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768" name="Google Shape;768;p38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8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8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8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2" name="Google Shape;772;p38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773" name="Google Shape;773;p38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38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38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6" name="Google Shape;776;p38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38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38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38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38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38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83" name="Google Shape;783;p38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784" name="Google Shape;784;p38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38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792" name="Google Shape;792;p38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8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797" name="Google Shape;797;p38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1" name="Google Shape;801;p38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02" name="Google Shape;802;p38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7" name="Google Shape;807;p38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08" name="Google Shape;808;p38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4" name="Google Shape;814;p38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15" name="Google Shape;815;p38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8" name="Google Shape;818;p38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19" name="Google Shape;819;p38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8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25" name="Google Shape;825;p38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38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32" name="Google Shape;832;p38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5" name="Google Shape;835;p38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36" name="Google Shape;836;p38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0" name="Google Shape;840;p38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41" name="Google Shape;841;p38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7" name="Google Shape;847;p38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848" name="Google Shape;848;p38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5" name="Google Shape;855;p38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856" name="Google Shape;856;p38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8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8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8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0" name="Google Shape;860;p38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861" name="Google Shape;861;p38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4" name="Google Shape;864;p38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865" name="Google Shape;865;p38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8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8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8" name="Google Shape;868;p38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869" name="Google Shape;869;p38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8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8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38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874" name="Google Shape;874;p38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8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38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8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8" name="Google Shape;878;p38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879" name="Google Shape;879;p38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8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8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38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38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4" name="Google Shape;884;p38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885" name="Google Shape;885;p38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8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8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8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8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8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1" name="Google Shape;891;p38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892" name="Google Shape;892;p38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38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8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8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8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8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38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9" name="Google Shape;899;p38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00" name="Google Shape;900;p38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8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8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8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8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38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38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8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8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8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8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8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2" name="Google Shape;912;p38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13" name="Google Shape;913;p38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38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8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8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38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18" name="Google Shape;918;p38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38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8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38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22" name="Google Shape;922;p38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38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8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8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8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8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8" name="Google Shape;928;p38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29" name="Google Shape;929;p38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8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38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38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8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8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8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38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7" name="Google Shape;937;p38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38" name="Google Shape;938;p38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38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951" name="Google Shape;951;p38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3" name="Google Shape;963;p38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964" name="Google Shape;964;p38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38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6" name="Google Shape;976;p38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977" name="Google Shape;977;p38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8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8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8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38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984" name="Google Shape;984;p38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8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38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00" name="Google Shape;1000;p38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01" name="Google Shape;1001;p38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2" name="Google Shape;1002;p38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38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4" name="Google Shape;1004;p38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05" name="Google Shape;1005;p38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38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38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8" name="Google Shape;1008;p38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09" name="Google Shape;1009;p38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38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1" name="Google Shape;1011;p38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2" name="Google Shape;1012;p38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13" name="Google Shape;1013;p38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8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5" name="Google Shape;1015;p38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16" name="Google Shape;1016;p38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17" name="Google Shape;1017;p38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8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26" name="Google Shape;1026;p38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38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051" name="Google Shape;1051;p38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052" name="Google Shape;1052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4" name="Google Shape;1054;p38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055" name="Google Shape;1055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7" name="Google Shape;1057;p38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058" name="Google Shape;1058;p38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38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60" name="Google Shape;1060;p38"/>
          <p:cNvSpPr txBox="1"/>
          <p:nvPr>
            <p:ph idx="4294967295"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061" name="Google Shape;1061;p3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2" name="Google Shape;1062;p38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63" name="Google Shape;1063;p38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9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72" name="Google Shape;1072;p3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3" name="Google Shape;1073;p39"/>
          <p:cNvSpPr txBox="1"/>
          <p:nvPr>
            <p:ph idx="4294967295" type="body"/>
          </p:nvPr>
        </p:nvSpPr>
        <p:spPr>
          <a:xfrm>
            <a:off x="960500" y="780225"/>
            <a:ext cx="6051300" cy="11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4294967295" type="ctrTitle"/>
          </p:nvPr>
        </p:nvSpPr>
        <p:spPr>
          <a:xfrm>
            <a:off x="1733250" y="153575"/>
            <a:ext cx="5119500" cy="841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The Teammates</a:t>
            </a:r>
            <a:endParaRPr sz="6000"/>
          </a:p>
        </p:txBody>
      </p:sp>
      <p:sp>
        <p:nvSpPr>
          <p:cNvPr id="80" name="Google Shape;80;p15"/>
          <p:cNvSpPr txBox="1"/>
          <p:nvPr>
            <p:ph idx="4294967295" type="subTitle"/>
          </p:nvPr>
        </p:nvSpPr>
        <p:spPr>
          <a:xfrm>
            <a:off x="232974" y="2927701"/>
            <a:ext cx="1635300" cy="140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Matthew</a:t>
            </a:r>
            <a:endParaRPr b="1"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Class: 2024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Major: Computer Science</a:t>
            </a:r>
            <a:endParaRPr sz="1400"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5"/>
          <p:cNvSpPr txBox="1"/>
          <p:nvPr>
            <p:ph idx="4294967295" type="subTitle"/>
          </p:nvPr>
        </p:nvSpPr>
        <p:spPr>
          <a:xfrm>
            <a:off x="1944924" y="3289651"/>
            <a:ext cx="1635300" cy="140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&lt;Name&gt;</a:t>
            </a:r>
            <a:endParaRPr b="1"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Class: &lt;class year&gt;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Major: &lt;major&gt;</a:t>
            </a:r>
            <a:endParaRPr sz="1400"/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15581" l="0" r="0" t="1140"/>
          <a:stretch/>
        </p:blipFill>
        <p:spPr>
          <a:xfrm>
            <a:off x="1868275" y="1656275"/>
            <a:ext cx="1462200" cy="12915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sp>
        <p:nvSpPr>
          <p:cNvPr id="84" name="Google Shape;84;p15"/>
          <p:cNvSpPr txBox="1"/>
          <p:nvPr>
            <p:ph idx="4294967295" type="subTitle"/>
          </p:nvPr>
        </p:nvSpPr>
        <p:spPr>
          <a:xfrm>
            <a:off x="3656874" y="2927688"/>
            <a:ext cx="1635300" cy="140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&lt;Name&gt;</a:t>
            </a:r>
            <a:endParaRPr b="1"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Class: &lt;class year&gt;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Major: &lt;major&gt;</a:t>
            </a:r>
            <a:endParaRPr sz="1400"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15581" l="0" r="0" t="1140"/>
          <a:stretch/>
        </p:blipFill>
        <p:spPr>
          <a:xfrm>
            <a:off x="3580225" y="1294313"/>
            <a:ext cx="1462200" cy="12915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sp>
        <p:nvSpPr>
          <p:cNvPr id="86" name="Google Shape;86;p15"/>
          <p:cNvSpPr txBox="1"/>
          <p:nvPr>
            <p:ph idx="4294967295" type="subTitle"/>
          </p:nvPr>
        </p:nvSpPr>
        <p:spPr>
          <a:xfrm>
            <a:off x="5445474" y="3289651"/>
            <a:ext cx="1635300" cy="140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Runbin Chen</a:t>
            </a:r>
            <a:endParaRPr b="1"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Class: 2023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Major: Computer &amp; System Engineering dual Computer Science</a:t>
            </a:r>
            <a:endParaRPr sz="1400"/>
          </a:p>
        </p:txBody>
      </p:sp>
      <p:sp>
        <p:nvSpPr>
          <p:cNvPr id="87" name="Google Shape;87;p15"/>
          <p:cNvSpPr txBox="1"/>
          <p:nvPr>
            <p:ph idx="4294967295" type="subTitle"/>
          </p:nvPr>
        </p:nvSpPr>
        <p:spPr>
          <a:xfrm>
            <a:off x="7234074" y="2927701"/>
            <a:ext cx="1635300" cy="140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Muli"/>
                <a:ea typeface="Muli"/>
                <a:cs typeface="Muli"/>
                <a:sym typeface="Muli"/>
              </a:rPr>
              <a:t>&lt;Name&gt;</a:t>
            </a:r>
            <a:endParaRPr b="1" sz="14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Class: &lt;class year&gt;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Major: &lt;major&gt;</a:t>
            </a:r>
            <a:endParaRPr sz="1400"/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3">
            <a:alphaModFix/>
          </a:blip>
          <a:srcRect b="15581" l="0" r="0" t="1140"/>
          <a:stretch/>
        </p:blipFill>
        <p:spPr>
          <a:xfrm>
            <a:off x="7157425" y="1294325"/>
            <a:ext cx="1462200" cy="12915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4">
            <a:alphaModFix/>
          </a:blip>
          <a:srcRect b="14498" l="0" r="0" t="14498"/>
          <a:stretch/>
        </p:blipFill>
        <p:spPr>
          <a:xfrm>
            <a:off x="319525" y="1248425"/>
            <a:ext cx="1462200" cy="13833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4178" y="1926003"/>
            <a:ext cx="1291500" cy="12915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Protocol?</a:t>
            </a:r>
            <a:endParaRPr/>
          </a:p>
        </p:txBody>
      </p:sp>
      <p:sp>
        <p:nvSpPr>
          <p:cNvPr id="96" name="Google Shape;96;p16"/>
          <p:cNvSpPr txBox="1"/>
          <p:nvPr>
            <p:ph idx="2" type="body"/>
          </p:nvPr>
        </p:nvSpPr>
        <p:spPr>
          <a:xfrm>
            <a:off x="3753951" y="1352550"/>
            <a:ext cx="27705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Protocols you may have heard of before:</a:t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(HTTP)</a:t>
            </a:r>
            <a:r>
              <a:rPr b="1" lang="en" sz="1800"/>
              <a:t> </a:t>
            </a:r>
            <a:r>
              <a:rPr b="1" lang="en" sz="1800"/>
              <a:t>Hypertext Transfer Protocol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(IP) </a:t>
            </a:r>
            <a:r>
              <a:rPr b="1" lang="en" sz="1800"/>
              <a:t>Internet Protocol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Muli"/>
                <a:ea typeface="Muli"/>
                <a:cs typeface="Muli"/>
                <a:sym typeface="Muli"/>
              </a:rPr>
              <a:t>(TCP)</a:t>
            </a:r>
            <a:r>
              <a:rPr b="1" lang="en" sz="1800"/>
              <a:t> </a:t>
            </a:r>
            <a:r>
              <a:rPr b="1" lang="en" sz="1800"/>
              <a:t>Transmission Control Protocol </a:t>
            </a:r>
            <a:endParaRPr b="1" sz="1800"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A protocol is a system of rules that explain the correct conduct and procedures to be followed in formal situations. Aka how two systems communicate </a:t>
            </a:r>
            <a:endParaRPr sz="1800"/>
          </a:p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single solution to an </a:t>
            </a:r>
            <a:r>
              <a:rPr lang="en"/>
              <a:t>infinite</a:t>
            </a:r>
            <a:r>
              <a:rPr lang="en"/>
              <a:t> amount of problems.” - Dr. Malik </a:t>
            </a:r>
            <a:r>
              <a:rPr lang="en" sz="1800"/>
              <a:t>(A definition of an algorithm from Intro to Algorithms)</a:t>
            </a:r>
            <a:endParaRPr sz="1800"/>
          </a:p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project has two main two components 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Website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Simulator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The project protocol protocol is designed to provide a clear way to learn about protocols, through documentation (a website) and visual tools (simulator). This project provides a </a:t>
            </a:r>
            <a:r>
              <a:rPr lang="en" sz="1800"/>
              <a:t>central</a:t>
            </a:r>
            <a:r>
              <a:rPr lang="en" sz="1800"/>
              <a:t> </a:t>
            </a:r>
            <a:endParaRPr sz="1800"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.</a:t>
            </a:r>
            <a:br>
              <a:rPr lang="en"/>
            </a:br>
            <a:r>
              <a:rPr lang="en"/>
              <a:t>The Website</a:t>
            </a:r>
            <a:endParaRPr/>
          </a:p>
        </p:txBody>
      </p:sp>
      <p:sp>
        <p:nvSpPr>
          <p:cNvPr id="117" name="Google Shape;117;p19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For this project, we had to design a </a:t>
            </a:r>
            <a:r>
              <a:rPr b="1" lang="en"/>
              <a:t>website  to showcase information for multiple different protocols from electronics, to networks, and more.</a:t>
            </a:r>
            <a:endParaRPr/>
          </a:p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Website</a:t>
            </a:r>
            <a:endParaRPr/>
          </a:p>
        </p:txBody>
      </p:sp>
      <p:sp>
        <p:nvSpPr>
          <p:cNvPr id="125" name="Google Shape;125;p20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00">
                <a:latin typeface="Muli"/>
                <a:ea typeface="Muli"/>
                <a:cs typeface="Muli"/>
                <a:sym typeface="Muli"/>
              </a:rPr>
              <a:t>Technologies:</a:t>
            </a:r>
            <a:endParaRPr b="1" sz="2200"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⬡"/>
            </a:pPr>
            <a:r>
              <a:rPr lang="en"/>
              <a:t>Reactjs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/>
              <a:t>React Router-DOM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⬡"/>
            </a:pPr>
            <a:r>
              <a:rPr lang="en"/>
              <a:t>Sass</a:t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2" name="Google Shape;132;p21"/>
          <p:cNvGrpSpPr/>
          <p:nvPr/>
        </p:nvGrpSpPr>
        <p:grpSpPr>
          <a:xfrm>
            <a:off x="2709908" y="416892"/>
            <a:ext cx="6319456" cy="4256945"/>
            <a:chOff x="1177450" y="241631"/>
            <a:chExt cx="6173152" cy="3616776"/>
          </a:xfrm>
        </p:grpSpPr>
        <p:sp>
          <p:nvSpPr>
            <p:cNvPr id="133" name="Google Shape;133;p21"/>
            <p:cNvSpPr/>
            <p:nvPr/>
          </p:nvSpPr>
          <p:spPr>
            <a:xfrm>
              <a:off x="1682275" y="241631"/>
              <a:ext cx="5161606" cy="3454973"/>
            </a:xfrm>
            <a:custGeom>
              <a:rect b="b" l="l" r="r" t="t"/>
              <a:pathLst>
                <a:path extrusionOk="0" h="3454973" w="5161606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1177450" y="3763229"/>
              <a:ext cx="6173152" cy="95178"/>
            </a:xfrm>
            <a:custGeom>
              <a:rect b="b" l="l" r="r" t="t"/>
              <a:pathLst>
                <a:path extrusionOk="0" h="95178" w="6173152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1177450" y="3687086"/>
              <a:ext cx="6172200" cy="76142"/>
            </a:xfrm>
            <a:custGeom>
              <a:rect b="b" l="l" r="r" t="t"/>
              <a:pathLst>
                <a:path extrusionOk="0" h="76142" w="617220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3806350" y="3687086"/>
              <a:ext cx="903922" cy="47589"/>
            </a:xfrm>
            <a:custGeom>
              <a:rect b="b" l="l" r="r" t="t"/>
              <a:pathLst>
                <a:path extrusionOk="0" h="47589" w="903922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21"/>
          <p:cNvSpPr txBox="1"/>
          <p:nvPr>
            <p:ph idx="4294967295" type="body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Main Page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We designed a sidebar to navigate different articles,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navbar to put the logo and link to information about the project and site</a:t>
            </a:r>
            <a:endParaRPr sz="1800"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250" y="648450"/>
            <a:ext cx="4944998" cy="357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