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qU+Q9Haic01jihM2eOaK5Rw8t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ane" userId="b539b9fa4992be53" providerId="LiveId" clId="{FD91FF6B-1BC1-485B-8D81-CAE60487196E}"/>
    <pc:docChg chg="custSel modSld">
      <pc:chgData name="Matthew Lane" userId="b539b9fa4992be53" providerId="LiveId" clId="{FD91FF6B-1BC1-485B-8D81-CAE60487196E}" dt="2022-07-06T16:43:02.658" v="336" actId="20577"/>
      <pc:docMkLst>
        <pc:docMk/>
      </pc:docMkLst>
      <pc:sldChg chg="modSp mod">
        <pc:chgData name="Matthew Lane" userId="b539b9fa4992be53" providerId="LiveId" clId="{FD91FF6B-1BC1-485B-8D81-CAE60487196E}" dt="2022-07-06T16:38:28.200" v="30" actId="20577"/>
        <pc:sldMkLst>
          <pc:docMk/>
          <pc:sldMk cId="0" sldId="257"/>
        </pc:sldMkLst>
        <pc:spChg chg="mod">
          <ac:chgData name="Matthew Lane" userId="b539b9fa4992be53" providerId="LiveId" clId="{FD91FF6B-1BC1-485B-8D81-CAE60487196E}" dt="2022-07-05T20:54:54.425" v="0" actId="1076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Matthew Lane" userId="b539b9fa4992be53" providerId="LiveId" clId="{FD91FF6B-1BC1-485B-8D81-CAE60487196E}" dt="2022-07-05T20:55:06.538" v="2" actId="1076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Matthew Lane" userId="b539b9fa4992be53" providerId="LiveId" clId="{FD91FF6B-1BC1-485B-8D81-CAE60487196E}" dt="2022-07-06T16:38:28.200" v="30" actId="20577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Matthew Lane" userId="b539b9fa4992be53" providerId="LiveId" clId="{FD91FF6B-1BC1-485B-8D81-CAE60487196E}" dt="2022-07-05T20:55:01.574" v="1" actId="1076"/>
          <ac:spMkLst>
            <pc:docMk/>
            <pc:sldMk cId="0" sldId="257"/>
            <ac:spMk id="128" creationId="{00000000-0000-0000-0000-000000000000}"/>
          </ac:spMkLst>
        </pc:spChg>
      </pc:sldChg>
      <pc:sldChg chg="modNotesTx">
        <pc:chgData name="Matthew Lane" userId="b539b9fa4992be53" providerId="LiveId" clId="{FD91FF6B-1BC1-485B-8D81-CAE60487196E}" dt="2022-07-06T16:39:02.132" v="141" actId="20577"/>
        <pc:sldMkLst>
          <pc:docMk/>
          <pc:sldMk cId="0" sldId="258"/>
        </pc:sldMkLst>
      </pc:sldChg>
      <pc:sldChg chg="modNotesTx">
        <pc:chgData name="Matthew Lane" userId="b539b9fa4992be53" providerId="LiveId" clId="{FD91FF6B-1BC1-485B-8D81-CAE60487196E}" dt="2022-07-06T16:40:52.595" v="296" actId="20577"/>
        <pc:sldMkLst>
          <pc:docMk/>
          <pc:sldMk cId="0" sldId="260"/>
        </pc:sldMkLst>
      </pc:sldChg>
      <pc:sldChg chg="modSp mod modNotesTx">
        <pc:chgData name="Matthew Lane" userId="b539b9fa4992be53" providerId="LiveId" clId="{FD91FF6B-1BC1-485B-8D81-CAE60487196E}" dt="2022-07-06T16:42:01.347" v="323" actId="20577"/>
        <pc:sldMkLst>
          <pc:docMk/>
          <pc:sldMk cId="0" sldId="262"/>
        </pc:sldMkLst>
        <pc:spChg chg="mod">
          <ac:chgData name="Matthew Lane" userId="b539b9fa4992be53" providerId="LiveId" clId="{FD91FF6B-1BC1-485B-8D81-CAE60487196E}" dt="2022-07-06T16:42:01.347" v="323" actId="20577"/>
          <ac:spMkLst>
            <pc:docMk/>
            <pc:sldMk cId="0" sldId="262"/>
            <ac:spMk id="180" creationId="{00000000-0000-0000-0000-000000000000}"/>
          </ac:spMkLst>
        </pc:spChg>
      </pc:sldChg>
      <pc:sldChg chg="modSp mod">
        <pc:chgData name="Matthew Lane" userId="b539b9fa4992be53" providerId="LiveId" clId="{FD91FF6B-1BC1-485B-8D81-CAE60487196E}" dt="2022-07-06T16:43:02.658" v="336" actId="20577"/>
        <pc:sldMkLst>
          <pc:docMk/>
          <pc:sldMk cId="0" sldId="265"/>
        </pc:sldMkLst>
        <pc:spChg chg="mod">
          <ac:chgData name="Matthew Lane" userId="b539b9fa4992be53" providerId="LiveId" clId="{FD91FF6B-1BC1-485B-8D81-CAE60487196E}" dt="2022-07-06T16:43:02.658" v="336" actId="20577"/>
          <ac:spMkLst>
            <pc:docMk/>
            <pc:sldMk cId="0" sldId="265"/>
            <ac:spMk id="2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dataset I scraped myself from the NFL combine website</a:t>
            </a: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testing with the nulls as the assumed result, as in there is no relationship</a:t>
            </a:r>
            <a:endParaRPr dirty="0"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 value: 1.8248737991637125e-26, probability in the quadrillions below 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Coefficient: 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-0.6761075605565661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coefficient: 0.5221767885051699,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 value: 1.5273200664362415e-14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coefficient: 0.8757587924601592,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 value: 9.901091553913835e-61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 rot="5400000">
            <a:off x="4186959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3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4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X9mgHr1PFf9KuLuJzIe9mKU8zi3IRjv0?usp=sharing" TargetMode="External"/><Relationship Id="rId4" Type="http://schemas.openxmlformats.org/officeDocument/2006/relationships/hyperlink" Target="https://docs.google.com/document/d/1KGJZQn_5Z2ZAZgtIGsy3OeYR0PJczDcA/edit?usp=sharing&amp;ouid=115898290739699555854&amp;rtpof=true&amp;sd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O8qdhFOGRILhUQeake7Y_hblh45Sf3DC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" descr="A large group of colorful light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23542" r="23124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 extrusionOk="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 rot="7789134">
            <a:off x="2400596" y="454890"/>
            <a:ext cx="3969651" cy="5948221"/>
          </a:xfrm>
          <a:custGeom>
            <a:avLst/>
            <a:gdLst/>
            <a:ahLst/>
            <a:cxnLst/>
            <a:rect l="l" t="t" r="r" b="b"/>
            <a:pathLst>
              <a:path w="3969651" h="5948221" extrusionOk="0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/>
              <a:t>NFL Combine Research Analysis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By Matthew 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8" name="Google Shape;218;p10" descr="Football on field"/>
          <p:cNvPicPr preferRelativeResize="0"/>
          <p:nvPr/>
        </p:nvPicPr>
        <p:blipFill rotWithShape="1">
          <a:blip r:embed="rId3">
            <a:alphaModFix/>
          </a:blip>
          <a:srcRect l="19757" r="1847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10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6096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All 3 of our hypotheses tested were confirmed; </a:t>
            </a:r>
            <a:endParaRPr sz="2000" dirty="0"/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 dirty="0"/>
              <a:t>Firstly, heavier players do have less verticality therefore may not be a team's best option for pass defense.  </a:t>
            </a:r>
            <a:endParaRPr sz="2000" dirty="0"/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 dirty="0"/>
              <a:t>Secondly, taller players have larger hands and may have an advantage as a receiver. </a:t>
            </a:r>
            <a:endParaRPr sz="2000" dirty="0"/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 dirty="0"/>
              <a:t>Finally, when looking for a player with speed, the heavier they are the slower they commonly are. </a:t>
            </a:r>
            <a:endParaRPr dirty="0"/>
          </a:p>
          <a:p>
            <a:pPr marL="22860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2000" dirty="0"/>
          </a:p>
          <a:p>
            <a:pPr marL="22860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2000" dirty="0"/>
          </a:p>
        </p:txBody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Summary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7" name="Google Shape;227;p11" descr="Football on green playing field"/>
          <p:cNvPicPr preferRelativeResize="0"/>
          <p:nvPr/>
        </p:nvPicPr>
        <p:blipFill rotWithShape="1">
          <a:blip r:embed="rId3">
            <a:alphaModFix/>
          </a:blip>
          <a:srcRect l="33573" r="4653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8" name="Google Shape;228;p11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6096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Other factors that may be interesting to test for are things like if it is a factor whether the player was offensive or defensive in college and explore through t-testing how that plays a factor into performance indicators.</a:t>
            </a:r>
            <a:endParaRPr/>
          </a:p>
          <a:p>
            <a:pPr marL="228600" lvl="0" indent="-76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230" name="Google Shape;230;p11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12"/>
          <p:cNvSpPr txBox="1">
            <a:spLocks noGrp="1"/>
          </p:cNvSpPr>
          <p:nvPr>
            <p:ph type="title"/>
          </p:nvPr>
        </p:nvSpPr>
        <p:spPr>
          <a:xfrm>
            <a:off x="6858000" y="753765"/>
            <a:ext cx="4572000" cy="305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pic>
        <p:nvPicPr>
          <p:cNvPr id="240" name="Google Shape;240;p12" descr="Yellow question mark"/>
          <p:cNvPicPr preferRelativeResize="0"/>
          <p:nvPr/>
        </p:nvPicPr>
        <p:blipFill rotWithShape="1">
          <a:blip r:embed="rId3">
            <a:alphaModFix/>
          </a:blip>
          <a:srcRect l="39710" r="4763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1" name="Google Shape;241;p12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8761562" y="6211669"/>
            <a:ext cx="358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For reference: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project proposal is </a:t>
            </a:r>
            <a:r>
              <a:rPr lang="en-US" sz="1200" u="sng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200" u="sng">
                <a:solidFill>
                  <a:srgbClr val="7557C7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Colab Notebook is </a:t>
            </a:r>
            <a:r>
              <a:rPr lang="en-US" sz="1200" u="sng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2" descr="Coach with clipboard talking to football team huddle on field"/>
          <p:cNvPicPr preferRelativeResize="0"/>
          <p:nvPr/>
        </p:nvPicPr>
        <p:blipFill rotWithShape="1">
          <a:blip r:embed="rId3">
            <a:alphaModFix/>
          </a:blip>
          <a:srcRect l="19159" r="1915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096000" y="9432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Contents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6096000" y="2286465"/>
            <a:ext cx="5334000" cy="3809069"/>
            <a:chOff x="0" y="465"/>
            <a:chExt cx="5334000" cy="3809069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0" y="465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2"/>
            <p:cNvSpPr/>
            <p:nvPr/>
          </p:nvSpPr>
          <p:spPr>
            <a:xfrm>
              <a:off x="0" y="465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0" y="465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3.  Brief overlook of our dataset</a:t>
              </a:r>
              <a:endParaRPr/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0" y="544618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>
              <a:off x="0" y="544618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527872"/>
              <a:ext cx="53340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4.  Research questions we’ll be attempting to answer</a:t>
              </a:r>
              <a:endParaRPr dirty="0"/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0" y="1088771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" name="Google Shape;112;p2"/>
            <p:cNvSpPr/>
            <p:nvPr/>
          </p:nvSpPr>
          <p:spPr>
            <a:xfrm>
              <a:off x="0" y="1088771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1093813"/>
              <a:ext cx="53340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5. Hypotheses we will be testing</a:t>
              </a:r>
              <a:endParaRPr dirty="0"/>
            </a:p>
          </p:txBody>
        </p:sp>
        <p:cxnSp>
          <p:nvCxnSpPr>
            <p:cNvPr id="114" name="Google Shape;114;p2"/>
            <p:cNvCxnSpPr/>
            <p:nvPr/>
          </p:nvCxnSpPr>
          <p:spPr>
            <a:xfrm>
              <a:off x="0" y="1632924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2"/>
            <p:cNvSpPr/>
            <p:nvPr/>
          </p:nvSpPr>
          <p:spPr>
            <a:xfrm>
              <a:off x="0" y="1632924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0" y="1632924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6. How they can be utilized</a:t>
              </a:r>
              <a:endParaRPr/>
            </a:p>
          </p:txBody>
        </p:sp>
        <p:cxnSp>
          <p:nvCxnSpPr>
            <p:cNvPr id="117" name="Google Shape;117;p2"/>
            <p:cNvCxnSpPr/>
            <p:nvPr/>
          </p:nvCxnSpPr>
          <p:spPr>
            <a:xfrm>
              <a:off x="0" y="2177076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0" y="2177076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0" y="2177076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7-9. Dive into the results of our three tests</a:t>
              </a:r>
              <a:endParaRPr/>
            </a:p>
          </p:txBody>
        </p:sp>
        <p:cxnSp>
          <p:nvCxnSpPr>
            <p:cNvPr id="120" name="Google Shape;120;p2"/>
            <p:cNvCxnSpPr/>
            <p:nvPr/>
          </p:nvCxnSpPr>
          <p:spPr>
            <a:xfrm>
              <a:off x="0" y="2721229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" name="Google Shape;121;p2"/>
            <p:cNvSpPr/>
            <p:nvPr/>
          </p:nvSpPr>
          <p:spPr>
            <a:xfrm>
              <a:off x="0" y="2721229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0" y="2721229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10. Summary</a:t>
              </a:r>
              <a:endParaRPr/>
            </a:p>
          </p:txBody>
        </p:sp>
        <p:cxnSp>
          <p:nvCxnSpPr>
            <p:cNvPr id="123" name="Google Shape;123;p2"/>
            <p:cNvCxnSpPr/>
            <p:nvPr/>
          </p:nvCxnSpPr>
          <p:spPr>
            <a:xfrm>
              <a:off x="0" y="3265382"/>
              <a:ext cx="5334000" cy="0"/>
            </a:xfrm>
            <a:prstGeom prst="straightConnector1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0" y="3265382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3265382"/>
              <a:ext cx="5334000" cy="544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US"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11. Suggestions for next steps</a:t>
              </a:r>
              <a:endParaRPr dirty="0"/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6096000" y="1341690"/>
            <a:ext cx="533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1.  Title Slide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6096000" y="1809065"/>
            <a:ext cx="533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2.  Table of Contents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6096000" y="6050049"/>
            <a:ext cx="533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12.  Reference and Q&amp;A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4" name="Google Shape;134;p3" descr="Laces out on a football"/>
          <p:cNvPicPr preferRelativeResize="0"/>
          <p:nvPr/>
        </p:nvPicPr>
        <p:blipFill rotWithShape="1">
          <a:blip r:embed="rId3">
            <a:alphaModFix/>
          </a:blip>
          <a:srcRect l="18790" r="19669" b="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6096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Dataset being used contains information on players in the 2022 NFL combine. For reference,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the original dataset is here</a:t>
            </a:r>
            <a:r>
              <a:rPr lang="en-US" sz="1900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There are 316 records across 10 fields, but we will be focusing only on the fields used in our analysis, which are as follows: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Player weight in lbs.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Player hand size 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40-yard dash speed in seconds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Vertical leap in inches</a:t>
            </a:r>
            <a:endParaRPr/>
          </a:p>
          <a:p>
            <a:pPr marL="685800" lvl="1" indent="-107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sz="1900"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Our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4"/>
          <p:cNvSpPr/>
          <p:nvPr/>
        </p:nvSpPr>
        <p:spPr>
          <a:xfrm rot="-5400000" flipH="1">
            <a:off x="10653162" y="-776838"/>
            <a:ext cx="762001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4" descr="A pencil on top of a paper with a printed line graph"/>
          <p:cNvPicPr preferRelativeResize="0"/>
          <p:nvPr/>
        </p:nvPicPr>
        <p:blipFill rotWithShape="1">
          <a:blip r:embed="rId3">
            <a:alphaModFix/>
          </a:blip>
          <a:srcRect l="40183" r="2603" b="2"/>
          <a:stretch/>
        </p:blipFill>
        <p:spPr>
          <a:xfrm rot="10800000">
            <a:off x="762000" y="762001"/>
            <a:ext cx="4572000" cy="53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4"/>
          <p:cNvGrpSpPr/>
          <p:nvPr/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46" name="Google Shape;146;p4"/>
            <p:cNvSpPr/>
            <p:nvPr/>
          </p:nvSpPr>
          <p:spPr>
            <a:xfrm>
              <a:off x="7963906" y="5913098"/>
              <a:ext cx="4228094" cy="944903"/>
            </a:xfrm>
            <a:custGeom>
              <a:avLst/>
              <a:gdLst/>
              <a:ahLst/>
              <a:cxnLst/>
              <a:rect l="l" t="t" r="r" b="b"/>
              <a:pathLst>
                <a:path w="4228094" h="1137038" extrusionOk="0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153921" y="5829359"/>
              <a:ext cx="5038078" cy="1028642"/>
            </a:xfrm>
            <a:custGeom>
              <a:avLst/>
              <a:gdLst/>
              <a:ahLst/>
              <a:cxnLst/>
              <a:rect l="l" t="t" r="r" b="b"/>
              <a:pathLst>
                <a:path w="5038078" h="1237805" extrusionOk="0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 cap="flat" cmpd="sng">
              <a:solidFill>
                <a:srgbClr val="D682B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6096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There is three questions that will be addressed in this analysis.</a:t>
            </a:r>
            <a:endParaRPr/>
          </a:p>
          <a:p>
            <a:pPr marL="971550" lvl="1" indent="-5143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/>
              <a:t>Is there a relationship between players weight and how high they can go on a vertical leap.</a:t>
            </a:r>
            <a:endParaRPr/>
          </a:p>
          <a:p>
            <a:pPr marL="971550" lvl="1" indent="-5143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/>
              <a:t>Can a player's height be a factor in their hand size?</a:t>
            </a:r>
            <a:endParaRPr/>
          </a:p>
          <a:p>
            <a:pPr marL="971550" lvl="1" indent="-5143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/>
              <a:t>Do heavier players tend to have a slower 40-yard dash time?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Research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5" name="Google Shape;155;p5" descr="Black puzzle pieces"/>
          <p:cNvPicPr preferRelativeResize="0"/>
          <p:nvPr/>
        </p:nvPicPr>
        <p:blipFill rotWithShape="1">
          <a:blip r:embed="rId3">
            <a:alphaModFix/>
          </a:blip>
          <a:srcRect r="50256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6096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100" b="1"/>
              <a:t>Hypothesis #1</a:t>
            </a:r>
            <a:r>
              <a:rPr lang="en-US" sz="2000"/>
              <a:t>: Despite the exceptional athleticism of participants in the NFL Combine, there will still be a relationship between weight and how high they can vertically jump.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100" b="1"/>
              <a:t>Hypothesis #2</a:t>
            </a:r>
            <a:r>
              <a:rPr lang="en-US" sz="2000"/>
              <a:t>: That there is a correlation between taller players and their hand size.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100"/>
              <a:t>Hypothesis #3</a:t>
            </a:r>
            <a:r>
              <a:rPr lang="en-US" sz="2000"/>
              <a:t>: Heavier players will typically be slower than lighter ones.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The Hypotheses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4" name="Google Shape;164;p6" descr="American football field with players"/>
          <p:cNvPicPr preferRelativeResize="0"/>
          <p:nvPr/>
        </p:nvPicPr>
        <p:blipFill rotWithShape="1">
          <a:blip r:embed="rId3">
            <a:alphaModFix/>
          </a:blip>
          <a:srcRect l="15305" r="12046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D682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1"/>
          </p:nvPr>
        </p:nvSpPr>
        <p:spPr>
          <a:xfrm>
            <a:off x="6096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/>
              <a:t>The results of our testing can be useful for both research and to help streamline recruitment.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/>
              <a:t>Examples for recruitment could be: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 If you are looking for a faster player for your team, you may want to look at factors like weight if you do not have a dash time.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 Perhaps consider taller players as receivers. 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Also, helpful to be aware that larger defensive players may not have as much verticality for pass protection.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How can we utilize these findings?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541663" y="579187"/>
            <a:ext cx="3810000" cy="148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Analysis -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Vert Leap &amp; Weight</a:t>
            </a:r>
            <a:endParaRPr/>
          </a:p>
        </p:txBody>
      </p:sp>
      <p:pic>
        <p:nvPicPr>
          <p:cNvPr id="179" name="Google Shape;179;p7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01324" y="521063"/>
            <a:ext cx="7612655" cy="573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541663" y="2585494"/>
            <a:ext cx="2938175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With a probability value that a point would have occurred under the null hypothesis well into scientific notation we can reject the null hypothesis. Also, the results of our Pearson R test show that the correlation is in fact a negative, rejecting the null and confirming our hypothesis heavier players do have a lesser vertical jump. </a:t>
            </a:r>
            <a:endParaRPr dirty="0"/>
          </a:p>
        </p:txBody>
      </p:sp>
      <p:sp>
        <p:nvSpPr>
          <p:cNvPr id="181" name="Google Shape;181;p7"/>
          <p:cNvSpPr txBox="1"/>
          <p:nvPr/>
        </p:nvSpPr>
        <p:spPr>
          <a:xfrm>
            <a:off x="4301324" y="557321"/>
            <a:ext cx="829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Inches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11223256" y="5647687"/>
            <a:ext cx="829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lbs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541663" y="662287"/>
            <a:ext cx="3810000" cy="1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Analysis </a:t>
            </a:r>
            <a:r>
              <a:rPr lang="en-US"/>
              <a:t>-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Hand Size &amp; Height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541663" y="2585494"/>
            <a:ext cx="293817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With another small p-value we can again reject the null hypothesis that no relationship exists between height and hand size and the positive upward slope of our data demonstrates that typically a taller player will have a larger hand size. </a:t>
            </a:r>
            <a:endParaRPr dirty="0"/>
          </a:p>
        </p:txBody>
      </p:sp>
      <p:pic>
        <p:nvPicPr>
          <p:cNvPr id="195" name="Google Shape;195;p8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57133" y="662283"/>
            <a:ext cx="7493204" cy="5557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10950356" y="5770194"/>
            <a:ext cx="829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Inches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4254739" y="865428"/>
            <a:ext cx="829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541663" y="579187"/>
            <a:ext cx="3810000" cy="148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Analysis </a:t>
            </a:r>
            <a:r>
              <a:rPr lang="en-US"/>
              <a:t>-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40 Yard &amp; Weight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478524" y="2551517"/>
            <a:ext cx="293817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This test shows our strongest relationship tested in the data, disproving the null hypothesis that weight is not a factor in a players 40-yard dash times and that heavier athletes tend to take longer to complete this exercise.</a:t>
            </a:r>
            <a:endParaRPr/>
          </a:p>
        </p:txBody>
      </p:sp>
      <p:pic>
        <p:nvPicPr>
          <p:cNvPr id="210" name="Google Shape;210;p9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19616" y="392693"/>
            <a:ext cx="7676453" cy="580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4353238" y="528803"/>
            <a:ext cx="829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Seconds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11312863" y="5628334"/>
            <a:ext cx="829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lbs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709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</vt:lpstr>
      <vt:lpstr>Calibri</vt:lpstr>
      <vt:lpstr>Courier New</vt:lpstr>
      <vt:lpstr>PebbleVTI</vt:lpstr>
      <vt:lpstr>NFL Combine Research Analysis</vt:lpstr>
      <vt:lpstr>Contents</vt:lpstr>
      <vt:lpstr>Our Dataset</vt:lpstr>
      <vt:lpstr>Research Questions</vt:lpstr>
      <vt:lpstr>The Hypotheses</vt:lpstr>
      <vt:lpstr>How can we utilize these findings?</vt:lpstr>
      <vt:lpstr>The Analysis - Vert Leap &amp; Weight</vt:lpstr>
      <vt:lpstr>The Analysis - Hand Size &amp; Height</vt:lpstr>
      <vt:lpstr>The Analysis - 40 Yard &amp; Weight</vt:lpstr>
      <vt:lpstr>Summary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Combine Research Analysis</dc:title>
  <dc:creator>Matthew Lane</dc:creator>
  <cp:lastModifiedBy>Matthew Lane</cp:lastModifiedBy>
  <cp:revision>1</cp:revision>
  <dcterms:created xsi:type="dcterms:W3CDTF">2022-07-01T19:06:08Z</dcterms:created>
  <dcterms:modified xsi:type="dcterms:W3CDTF">2022-07-06T16:43:08Z</dcterms:modified>
</cp:coreProperties>
</file>