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9" r:id="rId7"/>
    <p:sldId id="262" r:id="rId8"/>
    <p:sldId id="271" r:id="rId9"/>
    <p:sldId id="257" r:id="rId10"/>
    <p:sldId id="272" r:id="rId11"/>
    <p:sldId id="258" r:id="rId12"/>
    <p:sldId id="273" r:id="rId13"/>
    <p:sldId id="260" r:id="rId14"/>
    <p:sldId id="275" r:id="rId15"/>
    <p:sldId id="259" r:id="rId16"/>
    <p:sldId id="276" r:id="rId17"/>
    <p:sldId id="261" r:id="rId18"/>
    <p:sldId id="277" r:id="rId19"/>
    <p:sldId id="265" r:id="rId20"/>
    <p:sldId id="278" r:id="rId21"/>
    <p:sldId id="280" r:id="rId22"/>
    <p:sldId id="264" r:id="rId23"/>
    <p:sldId id="274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915D-3AF0-4C51-96F5-C3ADC082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D8CBE-3BCD-46D3-9A4E-02843CB76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B47A-EEF9-4D4B-9464-6BCC014E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CA1-25B8-4182-A2AB-50A7E0D3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2DB9-E724-4798-AF78-941F7625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D2C-32A0-4D4F-A114-4B5DB4DA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DA460-AEC0-48D9-8CDF-5049E88D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1F37-6F03-400C-B640-EC42D651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FE58-5596-47CB-A4B2-84C23676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091F-10A0-4B35-9746-3EA20976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4C2BF-FD73-469D-98F9-B58671F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A39F-22A2-4821-81B3-B38305891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4CDB-A389-4AF2-A4BA-ADB4C67E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F2F0-B0E4-4D59-AAEC-A9FF4C49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93D1-68DA-4F18-8AE9-E3F61938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19C-8C08-42D3-94F7-90662731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DCA-E276-46ED-8DB0-E62B7B93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FBE4-0C25-4250-8385-1F9C4C0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887F-704B-4DD9-B3F5-A7915CF8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A7A8-9B79-49FE-8202-D0348F78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7BC-29AA-45A0-AF38-AF416E9B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18BB-EFC7-4F05-88E5-35BC9C43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634C-CE93-4CF2-9562-1BB2637E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3332-C24B-40CF-924C-B573F1E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6BA7-2F42-4018-BCA6-3867C166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7D1A-4DEE-43EC-8902-38E09152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C8A2-F197-497E-840B-882BD9862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90C02-404A-4791-AFAD-A22AC7C2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4A8D-54C2-40F6-A607-42E045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4CE9-0753-4C6C-B14A-86BE0248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F741-2A76-4EF1-B3BF-3414F96D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646-2E77-43EB-AD67-D1AAD2C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1EF7-DC97-4135-937A-298609B0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90A8-3D69-477C-8278-F7436F9C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9CA3F-790B-45EE-842C-E34C677C2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72C52-5592-49A7-9B20-5B7A9826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846D-3613-4DA7-8895-815B50C5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98B6C-743F-488F-BBDB-9D6CC96B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B9915-6EC4-4422-A946-91D2026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619-4D2C-4937-87EC-B2E6E53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93ABD-5003-464F-AA82-6DB91BBC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7D922-62A0-4483-8AC5-40DBB5C2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635B4-2BFB-4BAB-96E7-95408665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FF39-898A-4531-A6A9-4FE5C6CE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7D53A-D0BC-47AA-A385-2F613E8B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C299-BB00-4C38-86C3-BD5585F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8CB-1D6D-421A-B624-F14B81E1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6A3B-47A2-41AE-9747-5A4200C1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EF636-4E3D-4072-A5DD-009929EE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A68B-08C4-406D-8146-F7B664A4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2F04-C39D-4BE8-A962-F7A70FF7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151E9-09AE-47D6-8E78-497B006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F2C-9DF5-4E46-BBC4-384A2DC1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B8A35-FE92-45A8-955D-E96127846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93C7C-E47B-4558-B942-F2F84AC7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D184F-99FF-4268-92EC-3E1D442A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E57B-5923-4083-8B02-F5C05072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DE44-CC66-4B18-B408-24E63E9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4C978-E806-494E-9618-5A238FEB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0134-93B9-4752-AF65-971D2968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3F07-A0E7-4496-9D4C-F6B7E9B3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0ECF-9C52-4289-A637-E8CAFCB5E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1F0A-FFB1-499F-80CC-A698A8A2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merican currency">
            <a:extLst>
              <a:ext uri="{FF2B5EF4-FFF2-40B4-BE49-F238E27FC236}">
                <a16:creationId xmlns:a16="http://schemas.microsoft.com/office/drawing/2014/main" id="{0A6735B7-4512-4408-9E87-A9B6E648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20" y="1725199"/>
            <a:ext cx="7539593" cy="42410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24541-BF78-4E07-8725-FE28EEE285F8}"/>
              </a:ext>
            </a:extLst>
          </p:cNvPr>
          <p:cNvSpPr txBox="1"/>
          <p:nvPr/>
        </p:nvSpPr>
        <p:spPr>
          <a:xfrm>
            <a:off x="2438399" y="238540"/>
            <a:ext cx="7644715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Agency FB" panose="020B0503020202020204" pitchFamily="34" charset="0"/>
              </a:rPr>
              <a:t>1994 Adult Census Income Dataset: </a:t>
            </a:r>
          </a:p>
          <a:p>
            <a:pPr algn="ctr"/>
            <a:r>
              <a:rPr lang="en-US" dirty="0">
                <a:latin typeface="Abadi Extra Light" panose="020B0604020202020204" pitchFamily="34" charset="0"/>
              </a:rPr>
              <a:t>Analyzing factors that determine a person’s income based on census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46083-9B4C-4810-A6D4-4FEDD4F752B6}"/>
              </a:ext>
            </a:extLst>
          </p:cNvPr>
          <p:cNvSpPr txBox="1"/>
          <p:nvPr/>
        </p:nvSpPr>
        <p:spPr>
          <a:xfrm>
            <a:off x="2829131" y="6250128"/>
            <a:ext cx="653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Group 4: Brian </a:t>
            </a:r>
            <a:r>
              <a:rPr lang="en-US" b="1" dirty="0" err="1">
                <a:latin typeface="Abadi Extra Light" panose="020B0204020104020204" pitchFamily="34" charset="0"/>
              </a:rPr>
              <a:t>Klovert</a:t>
            </a:r>
            <a:r>
              <a:rPr lang="en-US" b="1" dirty="0">
                <a:latin typeface="Abadi Extra Light" panose="020B0204020104020204" pitchFamily="34" charset="0"/>
              </a:rPr>
              <a:t>, Matthew Lombardo, </a:t>
            </a:r>
            <a:r>
              <a:rPr lang="en-US" b="1" dirty="0" err="1">
                <a:latin typeface="Abadi Extra Light" panose="020B0204020104020204" pitchFamily="34" charset="0"/>
              </a:rPr>
              <a:t>Thusneem</a:t>
            </a:r>
            <a:r>
              <a:rPr lang="en-US" b="1" dirty="0">
                <a:latin typeface="Abadi Extra Light" panose="020B0204020104020204" pitchFamily="34" charset="0"/>
              </a:rPr>
              <a:t> Mohamed Ismail</a:t>
            </a:r>
          </a:p>
        </p:txBody>
      </p:sp>
    </p:spTree>
    <p:extLst>
      <p:ext uri="{BB962C8B-B14F-4D97-AF65-F5344CB8AC3E}">
        <p14:creationId xmlns:p14="http://schemas.microsoft.com/office/powerpoint/2010/main" val="24252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CEC8-21BF-4529-8C8D-C24418F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05" y="678333"/>
            <a:ext cx="2860589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Age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30D77-827E-4E74-815C-CBD9DE29E29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Z-tests: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40s &amp; 50s (P-value = 0.0859)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20s &amp; 80s+ (P-value = 0.0050)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Age groups with proportionally the highest income: 40s and 50s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Age group with proportionally the lowest income: 20s (not taking into account less than 20)</a:t>
            </a:r>
          </a:p>
        </p:txBody>
      </p:sp>
    </p:spTree>
    <p:extLst>
      <p:ext uri="{BB962C8B-B14F-4D97-AF65-F5344CB8AC3E}">
        <p14:creationId xmlns:p14="http://schemas.microsoft.com/office/powerpoint/2010/main" val="399775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469EB7-DFAE-4176-983C-704D1DE1B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3" y="2553954"/>
            <a:ext cx="6675120" cy="4005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D9211-E78B-4E4F-BB59-335B5D1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3" y="475252"/>
            <a:ext cx="4243772" cy="10265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Education vs.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FE0-6DBC-4A8B-9792-30920A7D7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2" y="988541"/>
            <a:ext cx="5570485" cy="557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88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61C-AB56-49FD-B160-AC856191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117" y="681037"/>
            <a:ext cx="3169766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Education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5B30-9241-4A6B-BBC0-F4A901C4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Z-tests: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Bachelors &amp; Masters (P-value = 0.1879)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dropouts &amp; HS grads (P-value = 0.0000)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having some college &amp; HS grads (P-value = 0.0000)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some college &amp; Associate (P-value = 0.0000)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Conclusions: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Education level with proportionally the highest income: Bachelors &amp; Masters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Education level with proportionally the lowest income: Dropout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AF9A94-8A14-48B6-9765-053934098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47" y="3253945"/>
            <a:ext cx="6172887" cy="347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28746-C2CF-4307-8163-85D21E6F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6" y="1380803"/>
            <a:ext cx="6096001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DC242-993F-4079-9F8C-27A7652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058" y="830348"/>
            <a:ext cx="3394076" cy="11009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Race vs. Income</a:t>
            </a:r>
          </a:p>
        </p:txBody>
      </p:sp>
    </p:spTree>
    <p:extLst>
      <p:ext uri="{BB962C8B-B14F-4D97-AF65-F5344CB8AC3E}">
        <p14:creationId xmlns:p14="http://schemas.microsoft.com/office/powerpoint/2010/main" val="13267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62F2-3C9E-46AD-B46A-820277EE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02" y="681037"/>
            <a:ext cx="2992395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Race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F29F-15E9-47FB-A73C-781F743B339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White &amp; Asian-Pac-Islander (P-value = 0.3234)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Black &amp; Amer-Indian-Eskimo (P- value = 0.5943)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Race with proportionally the highest income: White &amp; Asian-Pac-Islander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Race with proportionally the lowest income: Black &amp; Amer-Indian-Eskimo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9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170109-6A12-4C2C-B66F-F939B4E0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60" y="2927532"/>
            <a:ext cx="6492240" cy="3656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EF95A-3A60-476F-94A0-88A3AA8A0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44423"/>
            <a:ext cx="6201101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02B9B-2B72-4DBA-8724-C75FDAE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580" y="274357"/>
            <a:ext cx="3000375" cy="13401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Marital Status vs. Income</a:t>
            </a:r>
          </a:p>
        </p:txBody>
      </p:sp>
    </p:spTree>
    <p:extLst>
      <p:ext uri="{BB962C8B-B14F-4D97-AF65-F5344CB8AC3E}">
        <p14:creationId xmlns:p14="http://schemas.microsoft.com/office/powerpoint/2010/main" val="1684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206E-49B9-4F5E-BBC9-F22F4C2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225" y="681037"/>
            <a:ext cx="4019550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Marital Status cont.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CB5C-A90A-4378-8F94-86EAF6DA57A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Never-married &amp; Separated (P-value = 0.0063)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Divorced &amp; Separated (P-value = 0.0003)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Marital Status with proportionally the highest income: Married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Marital Status with proportionally the lowest income: Never-married</a:t>
            </a:r>
          </a:p>
        </p:txBody>
      </p:sp>
    </p:spTree>
    <p:extLst>
      <p:ext uri="{BB962C8B-B14F-4D97-AF65-F5344CB8AC3E}">
        <p14:creationId xmlns:p14="http://schemas.microsoft.com/office/powerpoint/2010/main" val="469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07D32-FE66-4EBE-83DC-40A795D1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65" y="2870835"/>
            <a:ext cx="6664960" cy="37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54DCA-36B4-4A57-A52D-089C9FF3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53842"/>
            <a:ext cx="6096000" cy="37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CFED-2D23-47F6-ADBC-390AC0C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645" y="257413"/>
            <a:ext cx="3314699" cy="1304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  <a:cs typeface="Times New Roman" panose="02020603050405020304" pitchFamily="18" charset="0"/>
              </a:rPr>
              <a:t>Relationship vs. Income</a:t>
            </a:r>
          </a:p>
        </p:txBody>
      </p:sp>
    </p:spTree>
    <p:extLst>
      <p:ext uri="{BB962C8B-B14F-4D97-AF65-F5344CB8AC3E}">
        <p14:creationId xmlns:p14="http://schemas.microsoft.com/office/powerpoint/2010/main" val="9828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EAE-F8C6-4AE0-B8A6-3C2F6E2B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156" y="681037"/>
            <a:ext cx="3595688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Relationship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AA9E-00DE-4E5E-9820-D04F5EA1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Husband &amp; Wife (P-value = 0.0103)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Current relationship standing with proportionally the highest income: Wife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0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F43F-3C00-4440-902A-CD5EA475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663" y="252549"/>
            <a:ext cx="4508863" cy="14555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Work Class &amp; Occupation vs. 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190AE-BAC6-481D-87B0-CD7A664C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39" y="2708366"/>
            <a:ext cx="6189488" cy="38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4D694-FAFA-4987-82A8-80437C9F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252549"/>
            <a:ext cx="5845628" cy="38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6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0A3-F2A2-44FF-85C7-6E039D30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412" y="338137"/>
            <a:ext cx="2543175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0CBC-9826-49FC-A212-9557B463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Our data is a 1994 adult census dataset from Kaggle.com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From this dataset, we will be focusing on the following variables: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Response: Income (above or below $50k a year)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Factors: Education, age, sex, race, marital status, relationship, work class, &amp; occupation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CFFA-04DE-405E-952B-FC1F108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145" y="176211"/>
            <a:ext cx="3437709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Work Class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01D7-AC4C-4B6A-B705-225C7DBDF73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Self-emp-</a:t>
            </a:r>
            <a:r>
              <a:rPr lang="en-US" dirty="0" err="1">
                <a:latin typeface="Abadi Extra Light" panose="020B0204020104020204" pitchFamily="34" charset="0"/>
              </a:rPr>
              <a:t>inc</a:t>
            </a:r>
            <a:r>
              <a:rPr lang="en-US" dirty="0">
                <a:latin typeface="Abadi Extra Light" panose="020B0204020104020204" pitchFamily="34" charset="0"/>
              </a:rPr>
              <a:t> &amp; Federal-gov (P-value = 0.0096)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Private &amp; State-gov (P-value = 0.0000)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Federal-gov &amp; Local-gov (P-value = 0.0000)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Working class with proportionally the highest income: Self employed (incorporated)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Working class with proportionally the lowest income: Private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1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5712-3EC2-45F6-AF25-F53F505C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871" y="400595"/>
            <a:ext cx="2166257" cy="10549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Occupation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6C36-8633-4734-BE53-25422E0C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2" y="1750423"/>
            <a:ext cx="11272156" cy="4706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414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634-953C-4503-987B-AC76B5E1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403" y="681037"/>
            <a:ext cx="2915194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798B-40A3-4618-B3E2-8113A8D2F38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Based on this data, we can extrapolate: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 person that would have the highest income would be:</a:t>
            </a:r>
          </a:p>
          <a:p>
            <a:pPr marL="457200" lvl="1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A White or Asian married male in the age range 40-60 with a Bachelors or Masters degree that is self employed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 person that would have the lowest income would be:</a:t>
            </a:r>
          </a:p>
          <a:p>
            <a:pPr marL="457200" lvl="1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A Black &amp; Amer-Indian-Eskimo never-married female in her 20s or below that dropped out of school and works in the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36419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EF58-5EEC-42BF-AE96-4C6CC6CC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654" y="681037"/>
            <a:ext cx="4334691" cy="872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Conclusions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11F8-4623-456B-899B-C5DF1D9E7B6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The Male earns much more than Female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more likely to be in the middle of the age distribution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more likely to be White or Asian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more likely to be married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salary are more highly educated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Self-employed incorporated people earn much more than self-employed unincorporated people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mostly executives</a:t>
            </a:r>
          </a:p>
        </p:txBody>
      </p:sp>
    </p:spTree>
    <p:extLst>
      <p:ext uri="{BB962C8B-B14F-4D97-AF65-F5344CB8AC3E}">
        <p14:creationId xmlns:p14="http://schemas.microsoft.com/office/powerpoint/2010/main" val="282836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A7B0-A6B9-4FC2-8F52-444372C9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50" y="681037"/>
            <a:ext cx="3924300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670C-9D0A-4BC2-8BC5-E9A2AA0F881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Age groups: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Bell curve for proportions above $50k</a:t>
            </a:r>
          </a:p>
          <a:p>
            <a:r>
              <a:rPr lang="en-US" dirty="0">
                <a:latin typeface="Abadi Extra Light" panose="020B0204020104020204" pitchFamily="34" charset="0"/>
              </a:rPr>
              <a:t>Education: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Left skewed bell curve for proportions above $50k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Same proportion of people above $50k for both Associates and doctorate degree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Proportion of HS grads above $50k is statistically greater than dropouts, proportion of some college above $50k is statistically greater than HS grads, &amp; proportion of Associates above $50k is statistically greater than some college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Work class: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Self employed (incorporated) has by far the highest proportion above $50k, and self employed (not incorporated) doesn’t have nearly as high of a proportion for above $50k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While there isn’t a significant difference in the proportions above $50k for both state government and local government, the proportion of federal government above $50k is statistically greater (and by a large degree) than state government and local government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Relationship: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Proportion of wives that make above $50k is statistically greater than husbands (where as before the proportion of males that made above $50k was 3x greater than females)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Being married raises the proportions of above $50k earners for both males and females (very drastically for females as discussed above)</a:t>
            </a:r>
          </a:p>
        </p:txBody>
      </p:sp>
    </p:spTree>
    <p:extLst>
      <p:ext uri="{BB962C8B-B14F-4D97-AF65-F5344CB8AC3E}">
        <p14:creationId xmlns:p14="http://schemas.microsoft.com/office/powerpoint/2010/main" val="14624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8CF2-CDD7-4026-9989-E6A47B5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083" y="296092"/>
            <a:ext cx="3463834" cy="11159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2720-58A6-492E-8136-62AA63ED1B7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What factors impact a persons income (making above or below $50k a year)? If they do, how? Or to what extent?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How do women stack up against men in regard to making over $50k?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What age do you hit your financial peak?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Does attaining higher education result in making more money?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Was the country as diverse in 1994 as we know it now in 2018? Does the race that has the most people reflect in making the most money?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Does it financially make sense to get married?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Does it make sense to go the safe route as opposed to taking a chance on building a business?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88B2-E968-4E18-98B5-9B2A9B3E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6" y="729909"/>
            <a:ext cx="2941320" cy="8198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2AB4-F4E5-4D89-8A05-1F081365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46" y="2427932"/>
            <a:ext cx="10515600" cy="2746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Removed “?’s” (NA’s) from occupation &amp; work class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Got rid of variables that we aren’t going to use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Renamed and reordered variables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Binned age into age groups (increments of 10 years) for analysis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Combined education levels to more useable and logical levels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Combined marital status (different levels of married to one married category)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F0BD8-5E82-406D-9E8C-25895C25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37" y="235503"/>
            <a:ext cx="7074627" cy="202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1AA7A-5170-45AF-A2E3-DA492EAE4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16" y="5343525"/>
            <a:ext cx="6418167" cy="1424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3560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58F98-FEB3-4A66-B882-EA0FB2E3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1941909"/>
            <a:ext cx="5162550" cy="2974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>
                <a:latin typeface="Agency FB" panose="020B0503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639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32F53-16BF-4761-9032-53185001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" y="867847"/>
            <a:ext cx="4799576" cy="5122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3D896-53F7-4674-87DD-7EEAE141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97" y="129826"/>
            <a:ext cx="6721318" cy="354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3ECBA-1639-4EAA-A0C6-F97959C20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97" y="3950035"/>
            <a:ext cx="5754029" cy="260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50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C6105-26D6-48FF-8CA5-F2CA6ACC2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84" y="2332594"/>
            <a:ext cx="6906032" cy="38846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A494E3-5649-48CF-BEE4-493DDA13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955" y="640763"/>
            <a:ext cx="4220090" cy="11881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  <a:cs typeface="Aharoni" panose="020B0604020202020204" pitchFamily="2" charset="-79"/>
              </a:rPr>
              <a:t>Gender vs. Income</a:t>
            </a:r>
          </a:p>
        </p:txBody>
      </p:sp>
    </p:spTree>
    <p:extLst>
      <p:ext uri="{BB962C8B-B14F-4D97-AF65-F5344CB8AC3E}">
        <p14:creationId xmlns:p14="http://schemas.microsoft.com/office/powerpoint/2010/main" val="6511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FC5-5DFB-4E07-AF90-9DB04D2F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411" y="681037"/>
            <a:ext cx="3383177" cy="9275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Gender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7A96-8D0A-403D-9F4F-8AAADFBB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Male &amp; Female (P-value = 0.0000)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Males proportionally have higher income than females</a:t>
            </a:r>
          </a:p>
        </p:txBody>
      </p:sp>
    </p:spTree>
    <p:extLst>
      <p:ext uri="{BB962C8B-B14F-4D97-AF65-F5344CB8AC3E}">
        <p14:creationId xmlns:p14="http://schemas.microsoft.com/office/powerpoint/2010/main" val="360653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85A9-FB3A-49CE-92DA-2DA8F5A6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3" y="545878"/>
            <a:ext cx="3659659" cy="97850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Age vs.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476D-6423-4A66-8965-85BA0567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3" y="2037745"/>
            <a:ext cx="7123962" cy="4274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DC2E4-3FD8-421B-B188-3B9E6DDE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87" y="1062682"/>
            <a:ext cx="5249440" cy="5249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254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1099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Our data</vt:lpstr>
      <vt:lpstr>Our questions</vt:lpstr>
      <vt:lpstr>Data clean-up</vt:lpstr>
      <vt:lpstr>Data Analysis</vt:lpstr>
      <vt:lpstr>PowerPoint Presentation</vt:lpstr>
      <vt:lpstr>Gender vs. Income</vt:lpstr>
      <vt:lpstr>Gender cont.</vt:lpstr>
      <vt:lpstr>Age vs. Income</vt:lpstr>
      <vt:lpstr>Age cont.</vt:lpstr>
      <vt:lpstr>Education vs. Income</vt:lpstr>
      <vt:lpstr>Education cont.</vt:lpstr>
      <vt:lpstr>Race vs. Income</vt:lpstr>
      <vt:lpstr>Race cont.</vt:lpstr>
      <vt:lpstr>Marital Status vs. Income</vt:lpstr>
      <vt:lpstr>Marital Status cont.</vt:lpstr>
      <vt:lpstr>Relationship vs. Income</vt:lpstr>
      <vt:lpstr>Relationship cont.</vt:lpstr>
      <vt:lpstr>Work Class &amp; Occupation vs. Income</vt:lpstr>
      <vt:lpstr>Work Class cont.</vt:lpstr>
      <vt:lpstr>Occupation</vt:lpstr>
      <vt:lpstr>Conclusions</vt:lpstr>
      <vt:lpstr>Conclusions cont.</vt:lpstr>
      <vt:lpstr>Interesting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bklovert@gmail.com</dc:creator>
  <cp:lastModifiedBy>matt</cp:lastModifiedBy>
  <cp:revision>74</cp:revision>
  <dcterms:created xsi:type="dcterms:W3CDTF">2018-09-22T14:18:18Z</dcterms:created>
  <dcterms:modified xsi:type="dcterms:W3CDTF">2018-09-27T16:22:51Z</dcterms:modified>
</cp:coreProperties>
</file>