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3" r:id="rId1"/>
  </p:sldMasterIdLst>
  <p:notesMasterIdLst>
    <p:notesMasterId r:id="rId28"/>
  </p:notesMasterIdLst>
  <p:handoutMasterIdLst>
    <p:handoutMasterId r:id="rId29"/>
  </p:handoutMasterIdLst>
  <p:sldIdLst>
    <p:sldId id="463" r:id="rId2"/>
    <p:sldId id="446" r:id="rId3"/>
    <p:sldId id="256" r:id="rId4"/>
    <p:sldId id="311" r:id="rId5"/>
    <p:sldId id="431" r:id="rId6"/>
    <p:sldId id="366" r:id="rId7"/>
    <p:sldId id="258" r:id="rId8"/>
    <p:sldId id="259" r:id="rId9"/>
    <p:sldId id="260" r:id="rId10"/>
    <p:sldId id="261" r:id="rId11"/>
    <p:sldId id="425" r:id="rId12"/>
    <p:sldId id="262" r:id="rId13"/>
    <p:sldId id="375" r:id="rId14"/>
    <p:sldId id="432" r:id="rId15"/>
    <p:sldId id="433" r:id="rId16"/>
    <p:sldId id="434" r:id="rId17"/>
    <p:sldId id="385" r:id="rId18"/>
    <p:sldId id="435" r:id="rId19"/>
    <p:sldId id="384" r:id="rId20"/>
    <p:sldId id="437" r:id="rId21"/>
    <p:sldId id="386" r:id="rId22"/>
    <p:sldId id="387" r:id="rId23"/>
    <p:sldId id="460" r:id="rId24"/>
    <p:sldId id="388" r:id="rId25"/>
    <p:sldId id="461" r:id="rId26"/>
    <p:sldId id="462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00"/>
    <a:srgbClr val="336600"/>
    <a:srgbClr val="000099"/>
    <a:srgbClr val="33CCFF"/>
    <a:srgbClr val="0099CC"/>
    <a:srgbClr val="FF000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3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BE80297-BE93-4070-8954-9042A7EBC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8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91D3C0A-5CB1-45F9-A945-60D8B9A72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89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E4471E-5175-4A2F-81C5-FB4C97B27D8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F4A3C4-9B3F-4351-86CF-F38E4D3CF59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EA1361-EB3F-43D7-886D-82C40088FE5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68A68B-DABE-42EB-B0DB-EF13060FCB6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045F07-53BD-4E86-A828-5D9E1D51B4C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7EE625-722B-4B49-B6E3-8461754A897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684A8B-0D7D-43A8-8268-79A98BE41EC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DEC0FB-418D-4960-8D57-790E0F58C57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3BDE2E-B2DA-4708-A191-88137906373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788" eaLnBrk="0" hangingPunct="0"/>
            <a:fld id="{E43572CB-65BC-4994-A36B-E4035D83CBFB}" type="slidenum">
              <a:rPr lang="en-US" sz="1300">
                <a:latin typeface="Times New Roman" pitchFamily="18" charset="0"/>
              </a:rPr>
              <a:pPr algn="r" defTabSz="966788" eaLnBrk="0" hangingPunct="0"/>
              <a:t>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B3B233E-15EF-46FC-B28C-E8A4132C6E4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B815E5-ACCE-4EAA-BE33-F2FAF1CF6B1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6C27EB-CEDC-4D0F-AAB6-BBC6AF0C751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C69DB1-6C0E-4314-8F60-55337E3E0A7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A46F0F-A3B3-48EF-B888-46CEA35A71F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788" eaLnBrk="0" hangingPunct="0"/>
            <a:fld id="{9202C106-DF79-46ED-9BB3-117C2FCEE8AA}" type="slidenum">
              <a:rPr lang="en-US" sz="1300">
                <a:latin typeface="Times New Roman" pitchFamily="18" charset="0"/>
              </a:rPr>
              <a:pPr algn="r" defTabSz="966788" eaLnBrk="0" hangingPunct="0"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4CFA-2101-40F9-B2D6-C8B2D32A63E1}" type="datetime1">
              <a:rPr lang="en-US"/>
              <a:pPr>
                <a:defRPr/>
              </a:pPr>
              <a:t>1/2/18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E3224E2-52C4-498A-8366-3E532E082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5F943-D60B-4F1D-8A8B-8C1DDAB6CC1A}" type="datetime1">
              <a:rPr lang="en-US"/>
              <a:pPr>
                <a:defRPr/>
              </a:pPr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F74802A-EF55-49F0-89FA-08DDBB5AA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1E8F-F5FA-47B7-AA16-74E183BF1CB0}" type="datetime1">
              <a:rPr lang="en-US"/>
              <a:pPr>
                <a:defRPr/>
              </a:pPr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ECE4380-A9B8-42D1-8279-4E8C7B0D1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51133-14FD-47AF-A342-612635A8760D}" type="datetime1">
              <a:rPr lang="en-US"/>
              <a:pPr>
                <a:defRPr/>
              </a:pPr>
              <a:t>1/2/18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fld id="{5F1E8180-557E-4934-B454-1C058F895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17575-176D-4B93-BD45-0CABDAD323C1}" type="datetime1">
              <a:rPr lang="en-US"/>
              <a:pPr>
                <a:defRPr/>
              </a:pPr>
              <a:t>1/2/18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AD483B7-54D5-41CA-95A3-4572D4130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FCD5D-FB06-4110-92AB-22449833DDD9}" type="datetime1">
              <a:rPr lang="en-US"/>
              <a:pPr>
                <a:defRPr/>
              </a:pPr>
              <a:t>1/2/18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2D0C844F-8659-4683-8D74-1CA89D44E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C107-8B90-44B3-85DE-3CDA29D029E1}" type="datetime1">
              <a:rPr lang="en-US"/>
              <a:pPr>
                <a:defRPr/>
              </a:pPr>
              <a:t>1/2/18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9A7D65D4-AE87-475A-8935-FA5E75EE7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2C207-02D3-404F-BBC7-B7B3DB0EBCB8}" type="datetime1">
              <a:rPr lang="en-US"/>
              <a:pPr>
                <a:defRPr/>
              </a:pPr>
              <a:t>1/2/18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DB8A30D-04AE-45BF-A64B-DA4CEE4FE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23C6-C8BD-4DD3-9147-B4DC94C17024}" type="datetime1">
              <a:rPr lang="en-US"/>
              <a:pPr>
                <a:defRPr/>
              </a:pPr>
              <a:t>1/2/18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EC7780EA-D5AE-4894-91EE-4BA535464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EC637-C744-4BCC-AC0C-78B83BE9FF57}" type="datetime1">
              <a:rPr lang="en-US"/>
              <a:pPr>
                <a:defRPr/>
              </a:pPr>
              <a:t>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D20A269-1312-4571-92B2-A3F13A74E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0D4DF-0C8D-4661-97C9-DDE3BD2DB535}" type="datetime1">
              <a:rPr lang="en-US"/>
              <a:pPr>
                <a:defRPr/>
              </a:pPr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0B9446-6C76-4C5F-B181-1A67CC050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64DCE-DDEF-4733-A936-16BBEADDD8D0}" type="datetime1">
              <a:rPr lang="en-US"/>
              <a:pPr>
                <a:defRPr/>
              </a:pPr>
              <a:t>1/2/18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EBA0F46-3C83-48A8-A1DC-70DA97D3A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0DD581A-7CDE-4C43-826B-DE11F292BB01}" type="datetime1">
              <a:rPr lang="en-US"/>
              <a:pPr>
                <a:defRPr/>
              </a:pPr>
              <a:t>1/2/18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2B160BFC-4E77-47E7-A2BC-0470D4759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5" r:id="rId7"/>
    <p:sldLayoutId id="2147484056" r:id="rId8"/>
    <p:sldLayoutId id="2147484054" r:id="rId9"/>
    <p:sldLayoutId id="2147484057" r:id="rId10"/>
    <p:sldLayoutId id="2147484058" r:id="rId11"/>
    <p:sldLayoutId id="21474840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1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4.png"/><Relationship Id="rId11" Type="http://schemas.openxmlformats.org/officeDocument/2006/relationships/image" Target="../media/image12.png"/><Relationship Id="rId12" Type="http://schemas.openxmlformats.org/officeDocument/2006/relationships/image" Target="../media/image5.png"/><Relationship Id="rId13" Type="http://schemas.openxmlformats.org/officeDocument/2006/relationships/image" Target="../media/image3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7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39.png"/><Relationship Id="rId15" Type="http://schemas.openxmlformats.org/officeDocument/2006/relationships/image" Target="../media/image18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7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38.png"/><Relationship Id="rId10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40.wmf"/><Relationship Id="rId6" Type="http://schemas.openxmlformats.org/officeDocument/2006/relationships/image" Target="../media/image36.png"/><Relationship Id="rId7" Type="http://schemas.openxmlformats.org/officeDocument/2006/relationships/image" Target="../media/image4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1.png"/><Relationship Id="rId6" Type="http://schemas.openxmlformats.org/officeDocument/2006/relationships/image" Target="../media/image36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1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1.png"/><Relationship Id="rId14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46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3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46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1.png"/><Relationship Id="rId5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arles_K._Kao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jpeg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emf"/><Relationship Id="rId12" Type="http://schemas.openxmlformats.org/officeDocument/2006/relationships/image" Target="../media/image33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5" Type="http://schemas.openxmlformats.org/officeDocument/2006/relationships/image" Target="../media/image28.pn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7.png"/><Relationship Id="rId1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4.png"/><Relationship Id="rId11" Type="http://schemas.openxmlformats.org/officeDocument/2006/relationships/image" Target="../media/image12.png"/><Relationship Id="rId12" Type="http://schemas.openxmlformats.org/officeDocument/2006/relationships/image" Target="../media/image5.png"/><Relationship Id="rId13" Type="http://schemas.openxmlformats.org/officeDocument/2006/relationships/image" Target="../media/image3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4.png"/><Relationship Id="rId11" Type="http://schemas.openxmlformats.org/officeDocument/2006/relationships/image" Target="../media/image12.png"/><Relationship Id="rId12" Type="http://schemas.openxmlformats.org/officeDocument/2006/relationships/image" Target="../media/image5.png"/><Relationship Id="rId13" Type="http://schemas.openxmlformats.org/officeDocument/2006/relationships/image" Target="../media/image3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08013" y="871538"/>
            <a:ext cx="7772400" cy="1470025"/>
          </a:xfrm>
        </p:spPr>
        <p:txBody>
          <a:bodyPr/>
          <a:lstStyle/>
          <a:p>
            <a:r>
              <a:rPr lang="en-CA" smtClean="0">
                <a:ea typeface="ＭＳ Ｐゴシック" pitchFamily="34" charset="-128"/>
              </a:rPr>
              <a:t>CS 335   Computer Networks 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784225" y="2459038"/>
            <a:ext cx="7065963" cy="34925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Dr. </a:t>
            </a:r>
            <a:r>
              <a:rPr lang="en-US" dirty="0" err="1" smtClean="0">
                <a:ea typeface="ＭＳ Ｐゴシック" pitchFamily="34" charset="-128"/>
              </a:rPr>
              <a:t>JingTao</a:t>
            </a:r>
            <a:r>
              <a:rPr lang="en-US" dirty="0" smtClean="0">
                <a:ea typeface="ＭＳ Ｐゴシック" pitchFamily="34" charset="-128"/>
              </a:rPr>
              <a:t> Yao</a:t>
            </a:r>
          </a:p>
          <a:p>
            <a:pPr algn="l"/>
            <a:endParaRPr lang="en-US" dirty="0" smtClean="0">
              <a:ea typeface="ＭＳ Ｐゴシック" pitchFamily="34" charset="-128"/>
            </a:endParaRPr>
          </a:p>
          <a:p>
            <a:pPr algn="l"/>
            <a:r>
              <a:rPr lang="en-US" dirty="0" smtClean="0">
                <a:ea typeface="ＭＳ Ｐゴシック" pitchFamily="34" charset="-128"/>
              </a:rPr>
              <a:t>Office: 	CW308.18</a:t>
            </a:r>
          </a:p>
          <a:p>
            <a:pPr algn="l"/>
            <a:r>
              <a:rPr lang="en-US" dirty="0" smtClean="0">
                <a:ea typeface="ＭＳ Ｐゴシック" pitchFamily="34" charset="-128"/>
              </a:rPr>
              <a:t>Email: 	jtyao@cs.uregina.ca </a:t>
            </a:r>
          </a:p>
          <a:p>
            <a:pPr algn="l"/>
            <a:r>
              <a:rPr lang="en-US" dirty="0" smtClean="0">
                <a:ea typeface="ＭＳ Ｐゴシック" pitchFamily="34" charset="-128"/>
              </a:rPr>
              <a:t>Office hours: 	</a:t>
            </a:r>
          </a:p>
          <a:p>
            <a:pPr algn="l"/>
            <a:r>
              <a:rPr lang="en-US" dirty="0" smtClean="0">
                <a:ea typeface="ＭＳ Ｐゴシック" pitchFamily="34" charset="-128"/>
              </a:rPr>
              <a:t>	</a:t>
            </a:r>
            <a:r>
              <a:rPr lang="en-US" dirty="0" smtClean="0">
                <a:ea typeface="ＭＳ Ｐゴシック" pitchFamily="34" charset="-128"/>
              </a:rPr>
              <a:t>Mon &amp; Wed: 2:30 </a:t>
            </a:r>
            <a:r>
              <a:rPr lang="en-US" dirty="0">
                <a:ea typeface="ＭＳ Ｐゴシック" pitchFamily="34" charset="-128"/>
              </a:rPr>
              <a:t>p</a:t>
            </a:r>
            <a:r>
              <a:rPr lang="en-US" dirty="0" smtClean="0">
                <a:ea typeface="ＭＳ Ｐゴシック" pitchFamily="34" charset="-128"/>
              </a:rPr>
              <a:t>m – 3:45 </a:t>
            </a:r>
            <a:r>
              <a:rPr lang="en-US" dirty="0">
                <a:ea typeface="ＭＳ Ｐゴシック" pitchFamily="34" charset="-128"/>
              </a:rPr>
              <a:t>p</a:t>
            </a:r>
            <a:r>
              <a:rPr lang="en-US" dirty="0" smtClean="0">
                <a:ea typeface="ＭＳ Ｐゴシック" pitchFamily="34" charset="-128"/>
              </a:rPr>
              <a:t>m </a:t>
            </a:r>
            <a:endParaRPr lang="en-US" dirty="0" smtClean="0">
              <a:ea typeface="ＭＳ Ｐゴシック" pitchFamily="34" charset="-128"/>
            </a:endParaRPr>
          </a:p>
          <a:p>
            <a:pPr algn="l"/>
            <a:r>
              <a:rPr lang="en-US" dirty="0" smtClean="0">
                <a:ea typeface="ＭＳ Ｐゴシック" pitchFamily="34" charset="-128"/>
              </a:rPr>
              <a:t>	or by </a:t>
            </a:r>
            <a:r>
              <a:rPr lang="en-US" dirty="0" smtClean="0">
                <a:ea typeface="ＭＳ Ｐゴシック" pitchFamily="34" charset="-128"/>
              </a:rPr>
              <a:t>appointment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a human protocol and a computer network protocol: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628650" y="5862638"/>
            <a:ext cx="441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sz="2800">
                <a:latin typeface="Gill Sans MT" pitchFamily="34" charset="0"/>
              </a:rPr>
              <a:t> other human protocols? </a:t>
            </a:r>
          </a:p>
        </p:txBody>
      </p:sp>
      <p:sp>
        <p:nvSpPr>
          <p:cNvPr id="17413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7414" name="Picture 62" descr="Al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63" descr="Bo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17417" name="Line 66"/>
          <p:cNvSpPr>
            <a:spLocks noChangeShapeType="1"/>
          </p:cNvSpPr>
          <p:nvPr/>
        </p:nvSpPr>
        <p:spPr bwMode="auto">
          <a:xfrm flipV="1">
            <a:off x="949325" y="3330575"/>
            <a:ext cx="2085975" cy="361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7418" name="Text Box 67"/>
          <p:cNvSpPr txBox="1">
            <a:spLocks noChangeArrowheads="1"/>
          </p:cNvSpPr>
          <p:nvPr/>
        </p:nvSpPr>
        <p:spPr bwMode="auto">
          <a:xfrm>
            <a:off x="1689100" y="3108325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17419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7420" name="Group 72"/>
          <p:cNvGrpSpPr>
            <a:grpSpLocks/>
          </p:cNvGrpSpPr>
          <p:nvPr/>
        </p:nvGrpSpPr>
        <p:grpSpPr bwMode="auto">
          <a:xfrm>
            <a:off x="1471613" y="3694113"/>
            <a:ext cx="1014412" cy="701675"/>
            <a:chOff x="761" y="2747"/>
            <a:chExt cx="639" cy="442"/>
          </a:xfrm>
        </p:grpSpPr>
        <p:sp>
          <p:nvSpPr>
            <p:cNvPr id="17481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17482" name="Text Box 69"/>
            <p:cNvSpPr txBox="1">
              <a:spLocks noChangeArrowheads="1"/>
            </p:cNvSpPr>
            <p:nvPr/>
          </p:nvSpPr>
          <p:spPr bwMode="auto">
            <a:xfrm>
              <a:off x="761" y="2747"/>
              <a:ext cx="639" cy="4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CC0000"/>
                  </a:solidFill>
                </a:rPr>
                <a:t>Got the</a:t>
              </a:r>
            </a:p>
            <a:p>
              <a:pPr algn="ctr" eaLnBrk="0" hangingPunct="0"/>
              <a:r>
                <a:rPr lang="en-US" sz="2000">
                  <a:solidFill>
                    <a:srgbClr val="CC0000"/>
                  </a:solidFill>
                </a:rPr>
                <a:t>time?</a:t>
              </a:r>
            </a:p>
          </p:txBody>
        </p:sp>
      </p:grp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7422" name="Group 76"/>
          <p:cNvGrpSpPr>
            <a:grpSpLocks/>
          </p:cNvGrpSpPr>
          <p:nvPr/>
        </p:nvGrpSpPr>
        <p:grpSpPr bwMode="auto">
          <a:xfrm>
            <a:off x="1565275" y="4338638"/>
            <a:ext cx="796925" cy="457200"/>
            <a:chOff x="1046" y="2771"/>
            <a:chExt cx="502" cy="288"/>
          </a:xfrm>
        </p:grpSpPr>
        <p:sp>
          <p:nvSpPr>
            <p:cNvPr id="17479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17480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CC0000"/>
                  </a:solidFill>
                </a:rPr>
                <a:t>2:00</a:t>
              </a:r>
            </a:p>
          </p:txBody>
        </p:sp>
      </p:grpSp>
      <p:sp>
        <p:nvSpPr>
          <p:cNvPr id="17423" name="Line 85"/>
          <p:cNvSpPr>
            <a:spLocks noChangeShapeType="1"/>
          </p:cNvSpPr>
          <p:nvPr/>
        </p:nvSpPr>
        <p:spPr bwMode="auto">
          <a:xfrm flipV="1">
            <a:off x="5165725" y="4525963"/>
            <a:ext cx="2343150" cy="428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7424" name="Line 89"/>
          <p:cNvSpPr>
            <a:spLocks noChangeShapeType="1"/>
          </p:cNvSpPr>
          <p:nvPr/>
        </p:nvSpPr>
        <p:spPr bwMode="auto">
          <a:xfrm>
            <a:off x="5180013" y="2811463"/>
            <a:ext cx="2176462" cy="3476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7425" name="Line 90"/>
          <p:cNvSpPr>
            <a:spLocks noChangeShapeType="1"/>
          </p:cNvSpPr>
          <p:nvPr/>
        </p:nvSpPr>
        <p:spPr bwMode="auto">
          <a:xfrm flipV="1">
            <a:off x="5118100" y="3317875"/>
            <a:ext cx="2216150" cy="3984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7426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CC0000"/>
              </a:solidFill>
            </a:endParaRPr>
          </a:p>
        </p:txBody>
      </p:sp>
      <p:sp>
        <p:nvSpPr>
          <p:cNvPr id="17427" name="Text Box 91"/>
          <p:cNvSpPr txBox="1">
            <a:spLocks noChangeArrowheads="1"/>
          </p:cNvSpPr>
          <p:nvPr/>
        </p:nvSpPr>
        <p:spPr bwMode="auto">
          <a:xfrm>
            <a:off x="5370513" y="3341688"/>
            <a:ext cx="1809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TCP connection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response</a:t>
            </a:r>
          </a:p>
        </p:txBody>
      </p:sp>
      <p:sp>
        <p:nvSpPr>
          <p:cNvPr id="17428" name="Line 94"/>
          <p:cNvSpPr>
            <a:spLocks noChangeShapeType="1"/>
          </p:cNvSpPr>
          <p:nvPr/>
        </p:nvSpPr>
        <p:spPr bwMode="auto">
          <a:xfrm>
            <a:off x="5165725" y="3963988"/>
            <a:ext cx="2400300" cy="4191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7429" name="Group 97"/>
          <p:cNvGrpSpPr>
            <a:grpSpLocks/>
          </p:cNvGrpSpPr>
          <p:nvPr/>
        </p:nvGrpSpPr>
        <p:grpSpPr bwMode="auto">
          <a:xfrm>
            <a:off x="5378450" y="4029075"/>
            <a:ext cx="3794125" cy="366713"/>
            <a:chOff x="3212" y="2597"/>
            <a:chExt cx="2390" cy="231"/>
          </a:xfrm>
        </p:grpSpPr>
        <p:sp>
          <p:nvSpPr>
            <p:cNvPr id="17477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17478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0000"/>
                  </a:solidFill>
                </a:rPr>
                <a:t>Get</a:t>
              </a:r>
              <a:r>
                <a:rPr lang="en-US" sz="1400">
                  <a:solidFill>
                    <a:srgbClr val="CC0000"/>
                  </a:solidFill>
                </a:rPr>
                <a:t> http://www.awl.com/kurose-ross</a:t>
              </a:r>
              <a:endParaRPr lang="en-US">
                <a:solidFill>
                  <a:srgbClr val="CC0000"/>
                </a:solidFill>
              </a:endParaRPr>
            </a:p>
          </p:txBody>
        </p:sp>
      </p:grpSp>
      <p:sp>
        <p:nvSpPr>
          <p:cNvPr id="17430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CC0000"/>
              </a:solidFill>
            </a:endParaRPr>
          </a:p>
        </p:txBody>
      </p:sp>
      <p:sp>
        <p:nvSpPr>
          <p:cNvPr id="17431" name="Text Box 100"/>
          <p:cNvSpPr txBox="1">
            <a:spLocks noChangeArrowheads="1"/>
          </p:cNvSpPr>
          <p:nvPr/>
        </p:nvSpPr>
        <p:spPr bwMode="auto">
          <a:xfrm>
            <a:off x="5900738" y="4510088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CC0000"/>
                </a:solidFill>
              </a:rPr>
              <a:t>&lt;file&gt;</a:t>
            </a:r>
          </a:p>
        </p:txBody>
      </p:sp>
      <p:sp>
        <p:nvSpPr>
          <p:cNvPr id="17432" name="Line 101"/>
          <p:cNvSpPr>
            <a:spLocks noChangeShapeType="1"/>
          </p:cNvSpPr>
          <p:nvPr/>
        </p:nvSpPr>
        <p:spPr bwMode="auto">
          <a:xfrm>
            <a:off x="4057650" y="2068513"/>
            <a:ext cx="0" cy="35734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7433" name="Group 105"/>
          <p:cNvGrpSpPr>
            <a:grpSpLocks/>
          </p:cNvGrpSpPr>
          <p:nvPr/>
        </p:nvGrpSpPr>
        <p:grpSpPr bwMode="auto">
          <a:xfrm>
            <a:off x="3735388" y="4972050"/>
            <a:ext cx="720725" cy="396875"/>
            <a:chOff x="2198" y="3221"/>
            <a:chExt cx="454" cy="250"/>
          </a:xfrm>
        </p:grpSpPr>
        <p:sp>
          <p:nvSpPr>
            <p:cNvPr id="17475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7476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17434" name="Rectangle 52"/>
          <p:cNvSpPr>
            <a:spLocks noChangeArrowheads="1"/>
          </p:cNvSpPr>
          <p:nvPr/>
        </p:nvSpPr>
        <p:spPr bwMode="auto">
          <a:xfrm>
            <a:off x="5465763" y="2751138"/>
            <a:ext cx="1365250" cy="439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435" name="Text Box 91"/>
          <p:cNvSpPr txBox="1">
            <a:spLocks noChangeArrowheads="1"/>
          </p:cNvSpPr>
          <p:nvPr/>
        </p:nvSpPr>
        <p:spPr bwMode="auto">
          <a:xfrm>
            <a:off x="5414963" y="2682875"/>
            <a:ext cx="1809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TCP connection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request</a:t>
            </a:r>
          </a:p>
        </p:txBody>
      </p:sp>
      <p:pic>
        <p:nvPicPr>
          <p:cNvPr id="17436" name="Picture 53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2775" y="8794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37" name="Rectangle 2"/>
          <p:cNvSpPr>
            <a:spLocks noChangeArrowheads="1"/>
          </p:cNvSpPr>
          <p:nvPr/>
        </p:nvSpPr>
        <p:spPr bwMode="auto">
          <a:xfrm>
            <a:off x="487363" y="206375"/>
            <a:ext cx="565785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What</a:t>
            </a:r>
            <a:r>
              <a:rPr lang="ja-JP" altLang="en-US" sz="4400">
                <a:solidFill>
                  <a:srgbClr val="000099"/>
                </a:solidFill>
                <a:latin typeface="Gill Sans MT" pitchFamily="34" charset="0"/>
              </a:rPr>
              <a:t>’</a:t>
            </a:r>
            <a:r>
              <a:rPr lang="en-US" altLang="ja-JP" sz="4400">
                <a:solidFill>
                  <a:srgbClr val="000099"/>
                </a:solidFill>
                <a:latin typeface="Gill Sans MT" pitchFamily="34" charset="0"/>
              </a:rPr>
              <a:t>s a protocol?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grpSp>
        <p:nvGrpSpPr>
          <p:cNvPr id="17438" name="Group 57"/>
          <p:cNvGrpSpPr>
            <a:grpSpLocks/>
          </p:cNvGrpSpPr>
          <p:nvPr/>
        </p:nvGrpSpPr>
        <p:grpSpPr bwMode="auto">
          <a:xfrm>
            <a:off x="7412038" y="2782888"/>
            <a:ext cx="431800" cy="755650"/>
            <a:chOff x="4140" y="429"/>
            <a:chExt cx="1425" cy="2396"/>
          </a:xfrm>
        </p:grpSpPr>
        <p:sp>
          <p:nvSpPr>
            <p:cNvPr id="17443" name="Freeform 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444" name="Rectangle 59"/>
            <p:cNvSpPr>
              <a:spLocks noChangeArrowheads="1"/>
            </p:cNvSpPr>
            <p:nvPr/>
          </p:nvSpPr>
          <p:spPr bwMode="auto">
            <a:xfrm>
              <a:off x="4208" y="429"/>
              <a:ext cx="1043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7445" name="Freeform 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446" name="Freeform 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447" name="Rectangle 62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17448" name="Group 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473" name="AutoShape 64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7474" name="AutoShape 65"/>
              <p:cNvSpPr>
                <a:spLocks noChangeArrowheads="1"/>
              </p:cNvSpPr>
              <p:nvPr/>
            </p:nvSpPr>
            <p:spPr bwMode="auto">
              <a:xfrm>
                <a:off x="625" y="2580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17449" name="Rectangle 66"/>
            <p:cNvSpPr>
              <a:spLocks noChangeArrowheads="1"/>
            </p:cNvSpPr>
            <p:nvPr/>
          </p:nvSpPr>
          <p:spPr bwMode="auto">
            <a:xfrm>
              <a:off x="4224" y="1018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17450" name="Group 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471" name="AutoShape 68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7472" name="AutoShape 69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17451" name="Rectangle 70"/>
            <p:cNvSpPr>
              <a:spLocks noChangeArrowheads="1"/>
            </p:cNvSpPr>
            <p:nvPr/>
          </p:nvSpPr>
          <p:spPr bwMode="auto">
            <a:xfrm>
              <a:off x="4219" y="1360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7452" name="Rectangle 71"/>
            <p:cNvSpPr>
              <a:spLocks noChangeArrowheads="1"/>
            </p:cNvSpPr>
            <p:nvPr/>
          </p:nvSpPr>
          <p:spPr bwMode="auto">
            <a:xfrm>
              <a:off x="4229" y="1657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17453" name="Group 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469" name="AutoShape 7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7470" name="AutoShape 7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17454" name="Freeform 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17455" name="Group 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467" name="AutoShape 77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7468" name="AutoShape 7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2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17456" name="Rectangle 79"/>
            <p:cNvSpPr>
              <a:spLocks noChangeArrowheads="1"/>
            </p:cNvSpPr>
            <p:nvPr/>
          </p:nvSpPr>
          <p:spPr bwMode="auto">
            <a:xfrm>
              <a:off x="5251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7457" name="Freeform 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458" name="Freeform 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5 h 288"/>
                <a:gd name="T4" fmla="*/ 16 w 304"/>
                <a:gd name="T5" fmla="*/ 27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459" name="Oval 82"/>
            <p:cNvSpPr>
              <a:spLocks noChangeArrowheads="1"/>
            </p:cNvSpPr>
            <p:nvPr/>
          </p:nvSpPr>
          <p:spPr bwMode="auto"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7460" name="Freeform 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461" name="AutoShape 84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7462" name="AutoShape 85"/>
            <p:cNvSpPr>
              <a:spLocks noChangeArrowheads="1"/>
            </p:cNvSpPr>
            <p:nvPr/>
          </p:nvSpPr>
          <p:spPr bwMode="auto">
            <a:xfrm>
              <a:off x="4208" y="2709"/>
              <a:ext cx="1069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7463" name="Oval 86"/>
            <p:cNvSpPr>
              <a:spLocks noChangeArrowheads="1"/>
            </p:cNvSpPr>
            <p:nvPr/>
          </p:nvSpPr>
          <p:spPr bwMode="auto"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7464" name="Oval 87"/>
            <p:cNvSpPr>
              <a:spLocks noChangeArrowheads="1"/>
            </p:cNvSpPr>
            <p:nvPr/>
          </p:nvSpPr>
          <p:spPr bwMode="auto"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7465" name="Oval 88"/>
            <p:cNvSpPr>
              <a:spLocks noChangeArrowheads="1"/>
            </p:cNvSpPr>
            <p:nvPr/>
          </p:nvSpPr>
          <p:spPr bwMode="auto"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7466" name="Rectangle 89"/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17439" name="Group 90"/>
          <p:cNvGrpSpPr>
            <a:grpSpLocks/>
          </p:cNvGrpSpPr>
          <p:nvPr/>
        </p:nvGrpSpPr>
        <p:grpSpPr bwMode="auto">
          <a:xfrm>
            <a:off x="4275138" y="2339975"/>
            <a:ext cx="893762" cy="828675"/>
            <a:chOff x="-44" y="1473"/>
            <a:chExt cx="981" cy="1105"/>
          </a:xfrm>
        </p:grpSpPr>
        <p:pic>
          <p:nvPicPr>
            <p:cNvPr id="17441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42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sp>
        <p:nvSpPr>
          <p:cNvPr id="174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EC9E60A8-5C91-420C-B980-5001A13D367E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8435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</a:rPr>
              <a:t>is</a:t>
            </a:r>
            <a:r>
              <a:rPr lang="en-US" sz="280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1.2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sz="2400" smtClean="0">
                <a:solidFill>
                  <a:srgbClr val="CC0000"/>
                </a:solidFill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1.3 </a:t>
            </a:r>
            <a:r>
              <a:rPr lang="en-US" sz="2800" smtClean="0"/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smtClean="0">
                <a:latin typeface="Gill Sans MT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1.4 </a:t>
            </a:r>
            <a:r>
              <a:rPr lang="en-US" sz="2800" smtClean="0"/>
              <a:t>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1.5</a:t>
            </a:r>
            <a:r>
              <a:rPr lang="en-US" sz="2800" smtClean="0"/>
              <a:t>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1.6</a:t>
            </a:r>
            <a:r>
              <a:rPr lang="en-US" sz="2800" smtClean="0"/>
              <a:t>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1.7</a:t>
            </a:r>
            <a:r>
              <a:rPr lang="en-US" sz="2800" smtClean="0"/>
              <a:t> history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BD90DCB5-0544-4C8F-B90E-E1CD5B2F0B36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01613"/>
            <a:ext cx="7772400" cy="892175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A closer look at network structure: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7513" y="1381125"/>
            <a:ext cx="4203700" cy="104775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network edge:</a:t>
            </a:r>
          </a:p>
          <a:p>
            <a:pPr lvl="1"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hosts: clients and servers</a:t>
            </a:r>
          </a:p>
          <a:p>
            <a:pPr lvl="1"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servers often in data centers</a:t>
            </a:r>
          </a:p>
          <a:p>
            <a:pPr lvl="1" eaLnBrk="1" hangingPunct="1">
              <a:buSzPct val="75000"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088" name="Rectangle 872"/>
          <p:cNvSpPr>
            <a:spLocks noChangeArrowheads="1"/>
          </p:cNvSpPr>
          <p:nvPr/>
        </p:nvSpPr>
        <p:spPr bwMode="auto">
          <a:xfrm>
            <a:off x="419100" y="3068638"/>
            <a:ext cx="4027488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access networks, physical media:</a:t>
            </a:r>
            <a:r>
              <a:rPr lang="en-US" sz="2800">
                <a:latin typeface="Gill Sans MT" pitchFamily="34" charset="0"/>
              </a:rPr>
              <a:t> wired, wireless communication links</a:t>
            </a:r>
            <a:r>
              <a:rPr lang="en-US" sz="2800">
                <a:solidFill>
                  <a:srgbClr val="FF0000"/>
                </a:solidFill>
                <a:latin typeface="Gill Sans MT" pitchFamily="34" charset="0"/>
              </a:rPr>
              <a:t> </a:t>
            </a:r>
            <a:endParaRPr lang="en-US">
              <a:latin typeface="Gill Sans MT" pitchFamily="34" charset="0"/>
            </a:endParaRPr>
          </a:p>
        </p:txBody>
      </p:sp>
      <p:sp>
        <p:nvSpPr>
          <p:cNvPr id="10089" name="Rectangle 873"/>
          <p:cNvSpPr>
            <a:spLocks noChangeArrowheads="1"/>
          </p:cNvSpPr>
          <p:nvPr/>
        </p:nvSpPr>
        <p:spPr bwMode="auto">
          <a:xfrm>
            <a:off x="447675" y="4784725"/>
            <a:ext cx="38100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network core: </a:t>
            </a:r>
          </a:p>
          <a:p>
            <a:pPr marL="628650" lvl="1" indent="-171450" eaLnBrk="0" hangingPunct="0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95000"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interconnected routers</a:t>
            </a:r>
          </a:p>
          <a:p>
            <a:pPr marL="628650" lvl="1" indent="-171450" eaLnBrk="0" hangingPunct="0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95000"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network of networks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>
              <a:latin typeface="Gill Sans MT" pitchFamily="34" charset="0"/>
            </a:endParaRPr>
          </a:p>
        </p:txBody>
      </p:sp>
      <p:pic>
        <p:nvPicPr>
          <p:cNvPr id="19463" name="Picture 54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8778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64" name="Group 733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19466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67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68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19469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19819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820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19470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71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72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73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74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75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76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77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78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79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80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81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82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83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84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85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86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87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88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89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90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91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92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93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94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95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96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97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98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19499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19817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818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9500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19815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816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9501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19813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814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9502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19811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812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pic>
          <p:nvPicPr>
            <p:cNvPr id="19503" name="Picture 603" descr="car_icon_small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504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19809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810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9505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1980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80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80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9804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9807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808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805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806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06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1979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9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9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9796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9799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800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797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798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07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1978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8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8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9788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9791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792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789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790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08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1977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7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7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9780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9783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784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781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782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9509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19510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1976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7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7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9772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9775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776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773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774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11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1976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6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6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9764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9767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768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765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766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12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1975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5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5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9756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9759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760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757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758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13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1974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4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4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9748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9751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752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749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750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14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1973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3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3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9740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9743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744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741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742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15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1972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3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3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9732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9735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736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733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734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16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1972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2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2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9724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9727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728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725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726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17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197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97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9716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9719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720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717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718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18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19711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712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9519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19709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710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952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1969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1969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69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69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69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69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69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70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70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70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70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70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70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70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70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970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</p:grpSp>
          <p:pic>
            <p:nvPicPr>
              <p:cNvPr id="1969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69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19521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mobile network</a:t>
              </a:r>
            </a:p>
          </p:txBody>
        </p:sp>
        <p:sp>
          <p:nvSpPr>
            <p:cNvPr id="19522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global ISP</a:t>
              </a:r>
            </a:p>
          </p:txBody>
        </p:sp>
        <p:sp>
          <p:nvSpPr>
            <p:cNvPr id="19523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regional ISP</a:t>
              </a:r>
            </a:p>
          </p:txBody>
        </p:sp>
        <p:sp>
          <p:nvSpPr>
            <p:cNvPr id="19524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19525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19526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19659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60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61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62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63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9664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689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9690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9665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9666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687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9688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9667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68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9669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685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9686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9670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9671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683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9684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9672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73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74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5 h 288"/>
                  <a:gd name="T4" fmla="*/ 16 w 304"/>
                  <a:gd name="T5" fmla="*/ 27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75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76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77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78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79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80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9681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82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9527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19627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28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29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30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31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9632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657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9658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9633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9634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655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9656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9635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36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9637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653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9654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9638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9639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651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9652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9640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41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42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5 h 288"/>
                  <a:gd name="T4" fmla="*/ 16 w 304"/>
                  <a:gd name="T5" fmla="*/ 27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43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44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45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46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47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48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9649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650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9528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19604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605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606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9607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608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09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10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11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12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13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9614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9621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622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623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624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625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626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615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16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17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18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19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20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29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19581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582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83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9584" name="Picture 1068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85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86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87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88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89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90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9591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9598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99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600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601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602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603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592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93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94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95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96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97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30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19558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559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60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9561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62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63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64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65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66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67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9568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9575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76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77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78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79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80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569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70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71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72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73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74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31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19556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57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9532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19533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534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35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9536" name="Picture 1146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37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38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39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40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41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42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9543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9550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51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52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53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54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55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544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45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46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47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48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49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194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960B5D4-E98B-47F9-A105-683C3071B585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8138" y="196850"/>
            <a:ext cx="8382000" cy="83502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Access networks and physical media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0075" y="1371600"/>
            <a:ext cx="4010025" cy="50101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Q: How to connect end systems to edge router?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residential access nets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institutional access networks (school, company)</a:t>
            </a:r>
          </a:p>
          <a:p>
            <a:pPr eaLnBrk="1" hangingPunct="1">
              <a:spcAft>
                <a:spcPct val="30000"/>
              </a:spcAft>
              <a:buSzPct val="75000"/>
            </a:pPr>
            <a:r>
              <a:rPr lang="en-US" sz="2400" smtClean="0">
                <a:ea typeface="ＭＳ Ｐゴシック" pitchFamily="34" charset="-128"/>
              </a:rPr>
              <a:t>mobile access networks</a:t>
            </a:r>
            <a:endParaRPr lang="en-US" sz="240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keep in mind: 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bandwidth (bits per second) of access network?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shared or dedicated?</a:t>
            </a:r>
          </a:p>
        </p:txBody>
      </p:sp>
      <p:sp>
        <p:nvSpPr>
          <p:cNvPr id="20485" name="Freeform 665"/>
          <p:cNvSpPr>
            <a:spLocks/>
          </p:cNvSpPr>
          <p:nvPr/>
        </p:nvSpPr>
        <p:spPr bwMode="auto">
          <a:xfrm>
            <a:off x="5202238" y="1712913"/>
            <a:ext cx="1736725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0486" name="Group 666"/>
          <p:cNvGrpSpPr>
            <a:grpSpLocks/>
          </p:cNvGrpSpPr>
          <p:nvPr/>
        </p:nvGrpSpPr>
        <p:grpSpPr bwMode="auto">
          <a:xfrm>
            <a:off x="5370513" y="3048000"/>
            <a:ext cx="1458912" cy="933450"/>
            <a:chOff x="2889" y="1631"/>
            <a:chExt cx="980" cy="743"/>
          </a:xfrm>
        </p:grpSpPr>
        <p:sp>
          <p:nvSpPr>
            <p:cNvPr id="20932" name="Rectangle 667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933" name="AutoShape 668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CCFF"/>
                </a:solidFill>
              </a:endParaRPr>
            </a:p>
          </p:txBody>
        </p:sp>
      </p:grpSp>
      <p:sp>
        <p:nvSpPr>
          <p:cNvPr id="20487" name="Freeform 669"/>
          <p:cNvSpPr>
            <a:spLocks/>
          </p:cNvSpPr>
          <p:nvPr/>
        </p:nvSpPr>
        <p:spPr bwMode="auto">
          <a:xfrm>
            <a:off x="5364163" y="4425950"/>
            <a:ext cx="3225800" cy="1665288"/>
          </a:xfrm>
          <a:custGeom>
            <a:avLst/>
            <a:gdLst>
              <a:gd name="T0" fmla="*/ 2147483647 w 2032"/>
              <a:gd name="T1" fmla="*/ 2147483647 h 1049"/>
              <a:gd name="T2" fmla="*/ 2147483647 w 2032"/>
              <a:gd name="T3" fmla="*/ 2147483647 h 1049"/>
              <a:gd name="T4" fmla="*/ 2147483647 w 2032"/>
              <a:gd name="T5" fmla="*/ 2147483647 h 1049"/>
              <a:gd name="T6" fmla="*/ 2147483647 w 2032"/>
              <a:gd name="T7" fmla="*/ 2147483647 h 1049"/>
              <a:gd name="T8" fmla="*/ 2147483647 w 2032"/>
              <a:gd name="T9" fmla="*/ 2147483647 h 1049"/>
              <a:gd name="T10" fmla="*/ 2147483647 w 2032"/>
              <a:gd name="T11" fmla="*/ 2147483647 h 1049"/>
              <a:gd name="T12" fmla="*/ 2147483647 w 2032"/>
              <a:gd name="T13" fmla="*/ 2147483647 h 1049"/>
              <a:gd name="T14" fmla="*/ 2147483647 w 2032"/>
              <a:gd name="T15" fmla="*/ 2147483647 h 1049"/>
              <a:gd name="T16" fmla="*/ 2147483647 w 2032"/>
              <a:gd name="T17" fmla="*/ 2147483647 h 1049"/>
              <a:gd name="T18" fmla="*/ 2147483647 w 2032"/>
              <a:gd name="T19" fmla="*/ 2147483647 h 1049"/>
              <a:gd name="T20" fmla="*/ 2147483647 w 2032"/>
              <a:gd name="T21" fmla="*/ 2147483647 h 1049"/>
              <a:gd name="T22" fmla="*/ 2147483647 w 2032"/>
              <a:gd name="T23" fmla="*/ 2147483647 h 1049"/>
              <a:gd name="T24" fmla="*/ 2147483647 w 2032"/>
              <a:gd name="T25" fmla="*/ 2147483647 h 1049"/>
              <a:gd name="T26" fmla="*/ 2147483647 w 2032"/>
              <a:gd name="T27" fmla="*/ 2147483647 h 1049"/>
              <a:gd name="T28" fmla="*/ 2147483647 w 2032"/>
              <a:gd name="T29" fmla="*/ 2147483647 h 1049"/>
              <a:gd name="T30" fmla="*/ 2147483647 w 2032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488" name="Line 670"/>
          <p:cNvSpPr>
            <a:spLocks noChangeShapeType="1"/>
          </p:cNvSpPr>
          <p:nvPr/>
        </p:nvSpPr>
        <p:spPr bwMode="auto">
          <a:xfrm rot="-5400000">
            <a:off x="7845425" y="5162551"/>
            <a:ext cx="523875" cy="139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0489" name="Line 671"/>
          <p:cNvSpPr>
            <a:spLocks noChangeShapeType="1"/>
          </p:cNvSpPr>
          <p:nvPr/>
        </p:nvSpPr>
        <p:spPr bwMode="auto">
          <a:xfrm rot="5400000" flipV="1">
            <a:off x="7991475" y="54435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0490" name="Line 672"/>
          <p:cNvSpPr>
            <a:spLocks noChangeShapeType="1"/>
          </p:cNvSpPr>
          <p:nvPr/>
        </p:nvSpPr>
        <p:spPr bwMode="auto">
          <a:xfrm rot="-5400000">
            <a:off x="8177213" y="5116513"/>
            <a:ext cx="0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0491" name="Line 674"/>
          <p:cNvSpPr>
            <a:spLocks noChangeShapeType="1"/>
          </p:cNvSpPr>
          <p:nvPr/>
        </p:nvSpPr>
        <p:spPr bwMode="auto">
          <a:xfrm>
            <a:off x="6100763" y="4776788"/>
            <a:ext cx="217487" cy="100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492" name="Line 675"/>
          <p:cNvSpPr>
            <a:spLocks noChangeShapeType="1"/>
          </p:cNvSpPr>
          <p:nvPr/>
        </p:nvSpPr>
        <p:spPr bwMode="auto">
          <a:xfrm flipV="1">
            <a:off x="5842000" y="5038725"/>
            <a:ext cx="407988" cy="74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493" name="Line 678"/>
          <p:cNvSpPr>
            <a:spLocks noChangeShapeType="1"/>
          </p:cNvSpPr>
          <p:nvPr/>
        </p:nvSpPr>
        <p:spPr bwMode="auto">
          <a:xfrm flipH="1">
            <a:off x="6267450" y="5102225"/>
            <a:ext cx="144463" cy="1698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494" name="Line 679"/>
          <p:cNvSpPr>
            <a:spLocks noChangeShapeType="1"/>
          </p:cNvSpPr>
          <p:nvPr/>
        </p:nvSpPr>
        <p:spPr bwMode="auto">
          <a:xfrm flipH="1" flipV="1">
            <a:off x="6586538" y="5110163"/>
            <a:ext cx="76200" cy="1635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495" name="Line 680"/>
          <p:cNvSpPr>
            <a:spLocks noChangeShapeType="1"/>
          </p:cNvSpPr>
          <p:nvPr/>
        </p:nvSpPr>
        <p:spPr bwMode="auto">
          <a:xfrm>
            <a:off x="6743700" y="5056188"/>
            <a:ext cx="503238" cy="269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496" name="Line 682"/>
          <p:cNvSpPr>
            <a:spLocks noChangeShapeType="1"/>
          </p:cNvSpPr>
          <p:nvPr/>
        </p:nvSpPr>
        <p:spPr bwMode="auto">
          <a:xfrm>
            <a:off x="6284913" y="3551238"/>
            <a:ext cx="0" cy="106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497" name="Line 683"/>
          <p:cNvSpPr>
            <a:spLocks noChangeShapeType="1"/>
          </p:cNvSpPr>
          <p:nvPr/>
        </p:nvSpPr>
        <p:spPr bwMode="auto">
          <a:xfrm flipV="1">
            <a:off x="5891213" y="3736975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pic>
        <p:nvPicPr>
          <p:cNvPr id="20498" name="Picture 684" descr="access_point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0388" y="3548063"/>
            <a:ext cx="3698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9" name="Line 685"/>
          <p:cNvSpPr>
            <a:spLocks noChangeShapeType="1"/>
          </p:cNvSpPr>
          <p:nvPr/>
        </p:nvSpPr>
        <p:spPr bwMode="auto">
          <a:xfrm rot="5400000" flipV="1">
            <a:off x="7994650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0500" name="Line 686"/>
          <p:cNvSpPr>
            <a:spLocks noChangeShapeType="1"/>
          </p:cNvSpPr>
          <p:nvPr/>
        </p:nvSpPr>
        <p:spPr bwMode="auto">
          <a:xfrm flipV="1">
            <a:off x="5894388" y="3733800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pic>
        <p:nvPicPr>
          <p:cNvPr id="20501" name="Picture 708" descr="access_point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1975" y="3546475"/>
            <a:ext cx="3698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2" name="Freeform 709"/>
          <p:cNvSpPr>
            <a:spLocks/>
          </p:cNvSpPr>
          <p:nvPr/>
        </p:nvSpPr>
        <p:spPr bwMode="auto">
          <a:xfrm>
            <a:off x="7015163" y="3530600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03" name="Freeform 710"/>
          <p:cNvSpPr>
            <a:spLocks/>
          </p:cNvSpPr>
          <p:nvPr/>
        </p:nvSpPr>
        <p:spPr bwMode="auto">
          <a:xfrm>
            <a:off x="7023100" y="2005013"/>
            <a:ext cx="1730375" cy="1125537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04" name="Line 711"/>
          <p:cNvSpPr>
            <a:spLocks noChangeShapeType="1"/>
          </p:cNvSpPr>
          <p:nvPr/>
        </p:nvSpPr>
        <p:spPr bwMode="auto">
          <a:xfrm>
            <a:off x="7396163" y="3816350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05" name="Line 712"/>
          <p:cNvSpPr>
            <a:spLocks noChangeShapeType="1"/>
          </p:cNvSpPr>
          <p:nvPr/>
        </p:nvSpPr>
        <p:spPr bwMode="auto">
          <a:xfrm>
            <a:off x="7493000" y="3736975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06" name="Line 713"/>
          <p:cNvSpPr>
            <a:spLocks noChangeShapeType="1"/>
          </p:cNvSpPr>
          <p:nvPr/>
        </p:nvSpPr>
        <p:spPr bwMode="auto">
          <a:xfrm flipV="1">
            <a:off x="7729538" y="3822700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07" name="Line 714"/>
          <p:cNvSpPr>
            <a:spLocks noChangeShapeType="1"/>
          </p:cNvSpPr>
          <p:nvPr/>
        </p:nvSpPr>
        <p:spPr bwMode="auto">
          <a:xfrm>
            <a:off x="6723063" y="2590800"/>
            <a:ext cx="509587" cy="31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08" name="Line 715"/>
          <p:cNvSpPr>
            <a:spLocks noChangeShapeType="1"/>
          </p:cNvSpPr>
          <p:nvPr/>
        </p:nvSpPr>
        <p:spPr bwMode="auto">
          <a:xfrm>
            <a:off x="7358063" y="4700588"/>
            <a:ext cx="390525" cy="184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09" name="Line 716"/>
          <p:cNvSpPr>
            <a:spLocks noChangeShapeType="1"/>
          </p:cNvSpPr>
          <p:nvPr/>
        </p:nvSpPr>
        <p:spPr bwMode="auto">
          <a:xfrm flipV="1">
            <a:off x="6737350" y="4687888"/>
            <a:ext cx="322263" cy="1984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10" name="Line 717"/>
          <p:cNvSpPr>
            <a:spLocks noChangeShapeType="1"/>
          </p:cNvSpPr>
          <p:nvPr/>
        </p:nvSpPr>
        <p:spPr bwMode="auto">
          <a:xfrm flipV="1">
            <a:off x="6780213" y="4979988"/>
            <a:ext cx="971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11" name="Line 718"/>
          <p:cNvSpPr>
            <a:spLocks noChangeShapeType="1"/>
          </p:cNvSpPr>
          <p:nvPr/>
        </p:nvSpPr>
        <p:spPr bwMode="auto">
          <a:xfrm flipV="1">
            <a:off x="7577138" y="2495550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12" name="Line 719"/>
          <p:cNvSpPr>
            <a:spLocks noChangeShapeType="1"/>
          </p:cNvSpPr>
          <p:nvPr/>
        </p:nvSpPr>
        <p:spPr bwMode="auto">
          <a:xfrm>
            <a:off x="7405688" y="2668588"/>
            <a:ext cx="0" cy="82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13" name="Line 720"/>
          <p:cNvSpPr>
            <a:spLocks noChangeShapeType="1"/>
          </p:cNvSpPr>
          <p:nvPr/>
        </p:nvSpPr>
        <p:spPr bwMode="auto">
          <a:xfrm flipV="1">
            <a:off x="7577138" y="2565400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14" name="Line 721"/>
          <p:cNvSpPr>
            <a:spLocks noChangeShapeType="1"/>
          </p:cNvSpPr>
          <p:nvPr/>
        </p:nvSpPr>
        <p:spPr bwMode="auto">
          <a:xfrm>
            <a:off x="7942263" y="256381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15" name="Line 722"/>
          <p:cNvSpPr>
            <a:spLocks noChangeShapeType="1"/>
          </p:cNvSpPr>
          <p:nvPr/>
        </p:nvSpPr>
        <p:spPr bwMode="auto">
          <a:xfrm>
            <a:off x="7596188" y="2870200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16" name="Line 723"/>
          <p:cNvSpPr>
            <a:spLocks noChangeShapeType="1"/>
          </p:cNvSpPr>
          <p:nvPr/>
        </p:nvSpPr>
        <p:spPr bwMode="auto">
          <a:xfrm>
            <a:off x="8150225" y="2860675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17" name="Line 724"/>
          <p:cNvSpPr>
            <a:spLocks noChangeShapeType="1"/>
          </p:cNvSpPr>
          <p:nvPr/>
        </p:nvSpPr>
        <p:spPr bwMode="auto">
          <a:xfrm flipH="1">
            <a:off x="7296150" y="2936875"/>
            <a:ext cx="98425" cy="7048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18" name="Line 725"/>
          <p:cNvSpPr>
            <a:spLocks noChangeShapeType="1"/>
          </p:cNvSpPr>
          <p:nvPr/>
        </p:nvSpPr>
        <p:spPr bwMode="auto">
          <a:xfrm flipH="1">
            <a:off x="7888288" y="2936875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19" name="Line 726"/>
          <p:cNvSpPr>
            <a:spLocks noChangeShapeType="1"/>
          </p:cNvSpPr>
          <p:nvPr/>
        </p:nvSpPr>
        <p:spPr bwMode="auto">
          <a:xfrm flipV="1">
            <a:off x="7272338" y="4078288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20" name="Line 727"/>
          <p:cNvSpPr>
            <a:spLocks noChangeShapeType="1"/>
          </p:cNvSpPr>
          <p:nvPr/>
        </p:nvSpPr>
        <p:spPr bwMode="auto">
          <a:xfrm>
            <a:off x="8345488" y="2859088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21" name="Line 728"/>
          <p:cNvSpPr>
            <a:spLocks noChangeShapeType="1"/>
          </p:cNvSpPr>
          <p:nvPr/>
        </p:nvSpPr>
        <p:spPr bwMode="auto">
          <a:xfrm>
            <a:off x="6289675" y="2406650"/>
            <a:ext cx="152400" cy="95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22" name="Oval 407"/>
          <p:cNvSpPr>
            <a:spLocks noChangeArrowheads="1"/>
          </p:cNvSpPr>
          <p:nvPr/>
        </p:nvSpPr>
        <p:spPr bwMode="auto">
          <a:xfrm>
            <a:off x="6354763" y="2565400"/>
            <a:ext cx="387350" cy="9525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523" name="Rectangle 410"/>
          <p:cNvSpPr>
            <a:spLocks noChangeArrowheads="1"/>
          </p:cNvSpPr>
          <p:nvPr/>
        </p:nvSpPr>
        <p:spPr bwMode="auto">
          <a:xfrm>
            <a:off x="6354763" y="2555875"/>
            <a:ext cx="388937" cy="587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524" name="Oval 411"/>
          <p:cNvSpPr>
            <a:spLocks noChangeArrowheads="1"/>
          </p:cNvSpPr>
          <p:nvPr/>
        </p:nvSpPr>
        <p:spPr bwMode="auto">
          <a:xfrm>
            <a:off x="6353175" y="2490788"/>
            <a:ext cx="387350" cy="1111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 New Roman" pitchFamily="18" charset="0"/>
            </a:endParaRPr>
          </a:p>
        </p:txBody>
      </p:sp>
      <p:grpSp>
        <p:nvGrpSpPr>
          <p:cNvPr id="20525" name="Group 732"/>
          <p:cNvGrpSpPr>
            <a:grpSpLocks/>
          </p:cNvGrpSpPr>
          <p:nvPr/>
        </p:nvGrpSpPr>
        <p:grpSpPr bwMode="auto">
          <a:xfrm>
            <a:off x="6430963" y="2519363"/>
            <a:ext cx="219075" cy="52387"/>
            <a:chOff x="2468" y="1332"/>
            <a:chExt cx="310" cy="60"/>
          </a:xfrm>
        </p:grpSpPr>
        <p:sp>
          <p:nvSpPr>
            <p:cNvPr id="20930" name="Freeform 733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60"/>
                <a:gd name="T14" fmla="*/ 310 w 310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931" name="Freeform 734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60"/>
                <a:gd name="T14" fmla="*/ 282 w 28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526" name="Line 735"/>
          <p:cNvSpPr>
            <a:spLocks noChangeShapeType="1"/>
          </p:cNvSpPr>
          <p:nvPr/>
        </p:nvSpPr>
        <p:spPr bwMode="auto">
          <a:xfrm>
            <a:off x="6354763" y="2543175"/>
            <a:ext cx="0" cy="746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27" name="Line 736"/>
          <p:cNvSpPr>
            <a:spLocks noChangeShapeType="1"/>
          </p:cNvSpPr>
          <p:nvPr/>
        </p:nvSpPr>
        <p:spPr bwMode="auto">
          <a:xfrm>
            <a:off x="6740525" y="2546350"/>
            <a:ext cx="0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0528" name="Group 737"/>
          <p:cNvGrpSpPr>
            <a:grpSpLocks/>
          </p:cNvGrpSpPr>
          <p:nvPr/>
        </p:nvGrpSpPr>
        <p:grpSpPr bwMode="auto">
          <a:xfrm>
            <a:off x="7202488" y="2493963"/>
            <a:ext cx="390525" cy="174625"/>
            <a:chOff x="4334" y="1470"/>
            <a:chExt cx="246" cy="107"/>
          </a:xfrm>
        </p:grpSpPr>
        <p:sp>
          <p:nvSpPr>
            <p:cNvPr id="2092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92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92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925" name="Group 741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928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929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926" name="Line 744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927" name="Line 745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29" name="Group 746"/>
          <p:cNvGrpSpPr>
            <a:grpSpLocks/>
          </p:cNvGrpSpPr>
          <p:nvPr/>
        </p:nvGrpSpPr>
        <p:grpSpPr bwMode="auto">
          <a:xfrm>
            <a:off x="7213600" y="2757488"/>
            <a:ext cx="390525" cy="174625"/>
            <a:chOff x="4334" y="1470"/>
            <a:chExt cx="246" cy="107"/>
          </a:xfrm>
        </p:grpSpPr>
        <p:sp>
          <p:nvSpPr>
            <p:cNvPr id="2091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91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91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917" name="Group 750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920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921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918" name="Line 753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919" name="Line 754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30" name="Group 755"/>
          <p:cNvGrpSpPr>
            <a:grpSpLocks/>
          </p:cNvGrpSpPr>
          <p:nvPr/>
        </p:nvGrpSpPr>
        <p:grpSpPr bwMode="auto">
          <a:xfrm>
            <a:off x="7762875" y="2759075"/>
            <a:ext cx="390525" cy="174625"/>
            <a:chOff x="4334" y="1470"/>
            <a:chExt cx="246" cy="107"/>
          </a:xfrm>
        </p:grpSpPr>
        <p:sp>
          <p:nvSpPr>
            <p:cNvPr id="2090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90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90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909" name="Group 759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912" name="Freeform 76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913" name="Freeform 76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910" name="Line 762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911" name="Line 763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31" name="Group 764"/>
          <p:cNvGrpSpPr>
            <a:grpSpLocks/>
          </p:cNvGrpSpPr>
          <p:nvPr/>
        </p:nvGrpSpPr>
        <p:grpSpPr bwMode="auto">
          <a:xfrm>
            <a:off x="7689850" y="2393950"/>
            <a:ext cx="390525" cy="174625"/>
            <a:chOff x="4334" y="1470"/>
            <a:chExt cx="246" cy="107"/>
          </a:xfrm>
        </p:grpSpPr>
        <p:sp>
          <p:nvSpPr>
            <p:cNvPr id="2089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9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90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901" name="Group 768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904" name="Freeform 76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905" name="Freeform 77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902" name="Line 771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903" name="Line 772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32" name="Group 773"/>
          <p:cNvGrpSpPr>
            <a:grpSpLocks/>
          </p:cNvGrpSpPr>
          <p:nvPr/>
        </p:nvGrpSpPr>
        <p:grpSpPr bwMode="auto">
          <a:xfrm>
            <a:off x="7737475" y="3644900"/>
            <a:ext cx="492125" cy="206375"/>
            <a:chOff x="4334" y="1470"/>
            <a:chExt cx="246" cy="107"/>
          </a:xfrm>
        </p:grpSpPr>
        <p:sp>
          <p:nvSpPr>
            <p:cNvPr id="20890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91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92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893" name="Group 77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896" name="Freeform 77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897" name="Freeform 77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894" name="Line 78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95" name="Line 781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533" name="Line 782"/>
          <p:cNvSpPr>
            <a:spLocks noChangeShapeType="1"/>
          </p:cNvSpPr>
          <p:nvPr/>
        </p:nvSpPr>
        <p:spPr bwMode="auto">
          <a:xfrm>
            <a:off x="6427788" y="3743325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0534" name="Group 783"/>
          <p:cNvGrpSpPr>
            <a:grpSpLocks/>
          </p:cNvGrpSpPr>
          <p:nvPr/>
        </p:nvGrpSpPr>
        <p:grpSpPr bwMode="auto">
          <a:xfrm>
            <a:off x="7086600" y="3632200"/>
            <a:ext cx="492125" cy="206375"/>
            <a:chOff x="4334" y="1470"/>
            <a:chExt cx="246" cy="107"/>
          </a:xfrm>
        </p:grpSpPr>
        <p:sp>
          <p:nvSpPr>
            <p:cNvPr id="2088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8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8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885" name="Group 78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888" name="Freeform 7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889" name="Freeform 7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886" name="Line 79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87" name="Line 791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35" name="Group 792"/>
          <p:cNvGrpSpPr>
            <a:grpSpLocks/>
          </p:cNvGrpSpPr>
          <p:nvPr/>
        </p:nvGrpSpPr>
        <p:grpSpPr bwMode="auto">
          <a:xfrm>
            <a:off x="7397750" y="3911600"/>
            <a:ext cx="492125" cy="206375"/>
            <a:chOff x="4334" y="1470"/>
            <a:chExt cx="246" cy="107"/>
          </a:xfrm>
        </p:grpSpPr>
        <p:sp>
          <p:nvSpPr>
            <p:cNvPr id="2087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7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7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877" name="Group 79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880" name="Freeform 79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881" name="Freeform 79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878" name="Line 79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79" name="Line 80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36" name="Group 801"/>
          <p:cNvGrpSpPr>
            <a:grpSpLocks/>
          </p:cNvGrpSpPr>
          <p:nvPr/>
        </p:nvGrpSpPr>
        <p:grpSpPr bwMode="auto">
          <a:xfrm>
            <a:off x="7591425" y="4806950"/>
            <a:ext cx="622300" cy="244475"/>
            <a:chOff x="4334" y="1470"/>
            <a:chExt cx="246" cy="107"/>
          </a:xfrm>
        </p:grpSpPr>
        <p:sp>
          <p:nvSpPr>
            <p:cNvPr id="2086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6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6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869" name="Group 80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872" name="Freeform 8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873" name="Freeform 8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870" name="Line 80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71" name="Line 80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37" name="Group 810"/>
          <p:cNvGrpSpPr>
            <a:grpSpLocks/>
          </p:cNvGrpSpPr>
          <p:nvPr/>
        </p:nvGrpSpPr>
        <p:grpSpPr bwMode="auto">
          <a:xfrm>
            <a:off x="6965950" y="4508500"/>
            <a:ext cx="622300" cy="244475"/>
            <a:chOff x="4334" y="1470"/>
            <a:chExt cx="246" cy="107"/>
          </a:xfrm>
        </p:grpSpPr>
        <p:sp>
          <p:nvSpPr>
            <p:cNvPr id="2085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5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6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861" name="Group 81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864" name="Freeform 8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865" name="Freeform 8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862" name="Line 81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63" name="Line 81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38" name="Group 819"/>
          <p:cNvGrpSpPr>
            <a:grpSpLocks/>
          </p:cNvGrpSpPr>
          <p:nvPr/>
        </p:nvGrpSpPr>
        <p:grpSpPr bwMode="auto">
          <a:xfrm>
            <a:off x="6242050" y="4851400"/>
            <a:ext cx="622300" cy="244475"/>
            <a:chOff x="4334" y="1470"/>
            <a:chExt cx="246" cy="107"/>
          </a:xfrm>
        </p:grpSpPr>
        <p:sp>
          <p:nvSpPr>
            <p:cNvPr id="20850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51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52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853" name="Group 82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856" name="Freeform 82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857" name="Freeform 82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854" name="Line 82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55" name="Line 82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39" name="Group 828"/>
          <p:cNvGrpSpPr>
            <a:grpSpLocks/>
          </p:cNvGrpSpPr>
          <p:nvPr/>
        </p:nvGrpSpPr>
        <p:grpSpPr bwMode="auto">
          <a:xfrm>
            <a:off x="6051550" y="3644900"/>
            <a:ext cx="390525" cy="171450"/>
            <a:chOff x="4334" y="1470"/>
            <a:chExt cx="246" cy="107"/>
          </a:xfrm>
        </p:grpSpPr>
        <p:sp>
          <p:nvSpPr>
            <p:cNvPr id="2084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4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84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845" name="Group 83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848" name="Freeform 8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849" name="Freeform 8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846" name="Line 835"/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47" name="Line 836"/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40" name="Group 837"/>
          <p:cNvGrpSpPr>
            <a:grpSpLocks/>
          </p:cNvGrpSpPr>
          <p:nvPr/>
        </p:nvGrpSpPr>
        <p:grpSpPr bwMode="auto">
          <a:xfrm>
            <a:off x="6024563" y="1744663"/>
            <a:ext cx="517525" cy="508000"/>
            <a:chOff x="2922" y="1424"/>
            <a:chExt cx="326" cy="320"/>
          </a:xfrm>
        </p:grpSpPr>
        <p:sp>
          <p:nvSpPr>
            <p:cNvPr id="20834" name="Oval 838"/>
            <p:cNvSpPr>
              <a:spLocks noChangeArrowheads="1"/>
            </p:cNvSpPr>
            <p:nvPr/>
          </p:nvSpPr>
          <p:spPr bwMode="auto">
            <a:xfrm>
              <a:off x="2922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0835" name="Group 83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20837" name="Oval 84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0838" name="Oval 84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0839" name="Oval 84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0840" name="Oval 84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0841" name="Freeform 84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0"/>
                  <a:gd name="T31" fmla="*/ 0 h 956"/>
                  <a:gd name="T32" fmla="*/ 1180 w 1180"/>
                  <a:gd name="T33" fmla="*/ 956 h 9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33CCFF"/>
              </a:solidFill>
              <a:ln w="19050" cmpd="sng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836" name="Freeform 84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0"/>
                <a:gd name="T31" fmla="*/ 0 h 956"/>
                <a:gd name="T32" fmla="*/ 1180 w 1180"/>
                <a:gd name="T33" fmla="*/ 956 h 9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33CCFF"/>
            </a:solidFill>
            <a:ln w="19050" cmpd="sng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41" name="Group 846"/>
          <p:cNvGrpSpPr>
            <a:grpSpLocks/>
          </p:cNvGrpSpPr>
          <p:nvPr/>
        </p:nvGrpSpPr>
        <p:grpSpPr bwMode="auto">
          <a:xfrm>
            <a:off x="6138863" y="1989138"/>
            <a:ext cx="282575" cy="477837"/>
            <a:chOff x="3748" y="1253"/>
            <a:chExt cx="178" cy="301"/>
          </a:xfrm>
        </p:grpSpPr>
        <p:sp>
          <p:nvSpPr>
            <p:cNvPr id="20818" name="Line 270"/>
            <p:cNvSpPr>
              <a:spLocks noChangeShapeType="1"/>
            </p:cNvSpPr>
            <p:nvPr/>
          </p:nvSpPr>
          <p:spPr bwMode="auto">
            <a:xfrm flipH="1">
              <a:off x="3748" y="1276"/>
              <a:ext cx="89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19" name="Line 271"/>
            <p:cNvSpPr>
              <a:spLocks noChangeShapeType="1"/>
            </p:cNvSpPr>
            <p:nvPr/>
          </p:nvSpPr>
          <p:spPr bwMode="auto">
            <a:xfrm>
              <a:off x="3837" y="1276"/>
              <a:ext cx="89" cy="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20" name="Line 272"/>
            <p:cNvSpPr>
              <a:spLocks noChangeShapeType="1"/>
            </p:cNvSpPr>
            <p:nvPr/>
          </p:nvSpPr>
          <p:spPr bwMode="auto">
            <a:xfrm>
              <a:off x="3748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21" name="Line 273"/>
            <p:cNvSpPr>
              <a:spLocks noChangeShapeType="1"/>
            </p:cNvSpPr>
            <p:nvPr/>
          </p:nvSpPr>
          <p:spPr bwMode="auto">
            <a:xfrm flipH="1">
              <a:off x="3837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22" name="Line 274"/>
            <p:cNvSpPr>
              <a:spLocks noChangeShapeType="1"/>
            </p:cNvSpPr>
            <p:nvPr/>
          </p:nvSpPr>
          <p:spPr bwMode="auto">
            <a:xfrm>
              <a:off x="3837" y="128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23" name="Line 275"/>
            <p:cNvSpPr>
              <a:spLocks noChangeShapeType="1"/>
            </p:cNvSpPr>
            <p:nvPr/>
          </p:nvSpPr>
          <p:spPr bwMode="auto">
            <a:xfrm flipV="1">
              <a:off x="3748" y="1501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24" name="Line 276"/>
            <p:cNvSpPr>
              <a:spLocks noChangeShapeType="1"/>
            </p:cNvSpPr>
            <p:nvPr/>
          </p:nvSpPr>
          <p:spPr bwMode="auto">
            <a:xfrm flipH="1" flipV="1">
              <a:off x="3837" y="1501"/>
              <a:ext cx="89" cy="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25" name="Line 277"/>
            <p:cNvSpPr>
              <a:spLocks noChangeShapeType="1"/>
            </p:cNvSpPr>
            <p:nvPr/>
          </p:nvSpPr>
          <p:spPr bwMode="auto">
            <a:xfrm>
              <a:off x="3786" y="1418"/>
              <a:ext cx="51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26" name="Line 278"/>
            <p:cNvSpPr>
              <a:spLocks noChangeShapeType="1"/>
            </p:cNvSpPr>
            <p:nvPr/>
          </p:nvSpPr>
          <p:spPr bwMode="auto">
            <a:xfrm flipV="1">
              <a:off x="3837" y="1418"/>
              <a:ext cx="54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27" name="Line 279"/>
            <p:cNvSpPr>
              <a:spLocks noChangeShapeType="1"/>
            </p:cNvSpPr>
            <p:nvPr/>
          </p:nvSpPr>
          <p:spPr bwMode="auto">
            <a:xfrm>
              <a:off x="3768" y="1455"/>
              <a:ext cx="66" cy="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28" name="Line 280"/>
            <p:cNvSpPr>
              <a:spLocks noChangeShapeType="1"/>
            </p:cNvSpPr>
            <p:nvPr/>
          </p:nvSpPr>
          <p:spPr bwMode="auto">
            <a:xfrm flipV="1">
              <a:off x="3837" y="1461"/>
              <a:ext cx="6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29" name="Line 281"/>
            <p:cNvSpPr>
              <a:spLocks noChangeShapeType="1"/>
            </p:cNvSpPr>
            <p:nvPr/>
          </p:nvSpPr>
          <p:spPr bwMode="auto">
            <a:xfrm flipV="1">
              <a:off x="3837" y="1381"/>
              <a:ext cx="34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30" name="Line 282"/>
            <p:cNvSpPr>
              <a:spLocks noChangeShapeType="1"/>
            </p:cNvSpPr>
            <p:nvPr/>
          </p:nvSpPr>
          <p:spPr bwMode="auto">
            <a:xfrm flipV="1">
              <a:off x="3837" y="1329"/>
              <a:ext cx="2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31" name="Line 283"/>
            <p:cNvSpPr>
              <a:spLocks noChangeShapeType="1"/>
            </p:cNvSpPr>
            <p:nvPr/>
          </p:nvSpPr>
          <p:spPr bwMode="auto">
            <a:xfrm>
              <a:off x="3798" y="1377"/>
              <a:ext cx="42" cy="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32" name="Line 284"/>
            <p:cNvSpPr>
              <a:spLocks noChangeShapeType="1"/>
            </p:cNvSpPr>
            <p:nvPr/>
          </p:nvSpPr>
          <p:spPr bwMode="auto">
            <a:xfrm>
              <a:off x="3817" y="1327"/>
              <a:ext cx="24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0833" name="Oval 862"/>
            <p:cNvSpPr>
              <a:spLocks noChangeArrowheads="1"/>
            </p:cNvSpPr>
            <p:nvPr/>
          </p:nvSpPr>
          <p:spPr bwMode="auto">
            <a:xfrm>
              <a:off x="3821" y="1253"/>
              <a:ext cx="30" cy="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20542" name="Group 863"/>
          <p:cNvGrpSpPr>
            <a:grpSpLocks/>
          </p:cNvGrpSpPr>
          <p:nvPr/>
        </p:nvGrpSpPr>
        <p:grpSpPr bwMode="auto">
          <a:xfrm>
            <a:off x="5318125" y="1997075"/>
            <a:ext cx="519113" cy="128588"/>
            <a:chOff x="2199" y="955"/>
            <a:chExt cx="2547" cy="506"/>
          </a:xfrm>
        </p:grpSpPr>
        <p:sp>
          <p:nvSpPr>
            <p:cNvPr id="20812" name="Freeform 86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13" name="Freeform 86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14" name="Freeform 86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15" name="Freeform 86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16" name="Freeform 86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53 w 646"/>
                <a:gd name="T1" fmla="*/ 1309 h 300"/>
                <a:gd name="T2" fmla="*/ 645 w 646"/>
                <a:gd name="T3" fmla="*/ 1105 h 300"/>
                <a:gd name="T4" fmla="*/ 802 w 646"/>
                <a:gd name="T5" fmla="*/ 834 h 300"/>
                <a:gd name="T6" fmla="*/ 828 w 646"/>
                <a:gd name="T7" fmla="*/ 467 h 300"/>
                <a:gd name="T8" fmla="*/ 607 w 646"/>
                <a:gd name="T9" fmla="*/ 262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17" name="Freeform 86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43" name="Group 870"/>
          <p:cNvGrpSpPr>
            <a:grpSpLocks/>
          </p:cNvGrpSpPr>
          <p:nvPr/>
        </p:nvGrpSpPr>
        <p:grpSpPr bwMode="auto">
          <a:xfrm>
            <a:off x="5541963" y="1539875"/>
            <a:ext cx="519112" cy="128588"/>
            <a:chOff x="2199" y="955"/>
            <a:chExt cx="2547" cy="506"/>
          </a:xfrm>
        </p:grpSpPr>
        <p:sp>
          <p:nvSpPr>
            <p:cNvPr id="20806" name="Freeform 87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07" name="Freeform 87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08" name="Freeform 87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09" name="Freeform 87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10" name="Freeform 87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53 w 646"/>
                <a:gd name="T1" fmla="*/ 1309 h 300"/>
                <a:gd name="T2" fmla="*/ 645 w 646"/>
                <a:gd name="T3" fmla="*/ 1105 h 300"/>
                <a:gd name="T4" fmla="*/ 802 w 646"/>
                <a:gd name="T5" fmla="*/ 834 h 300"/>
                <a:gd name="T6" fmla="*/ 828 w 646"/>
                <a:gd name="T7" fmla="*/ 467 h 300"/>
                <a:gd name="T8" fmla="*/ 607 w 646"/>
                <a:gd name="T9" fmla="*/ 262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11" name="Freeform 87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544" name="Line 877"/>
          <p:cNvSpPr>
            <a:spLocks noChangeShapeType="1"/>
          </p:cNvSpPr>
          <p:nvPr/>
        </p:nvSpPr>
        <p:spPr bwMode="auto">
          <a:xfrm flipH="1" flipV="1">
            <a:off x="5626100" y="2027238"/>
            <a:ext cx="39688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0545" name="Group 885"/>
          <p:cNvGrpSpPr>
            <a:grpSpLocks/>
          </p:cNvGrpSpPr>
          <p:nvPr/>
        </p:nvGrpSpPr>
        <p:grpSpPr bwMode="auto">
          <a:xfrm>
            <a:off x="5392738" y="3527425"/>
            <a:ext cx="519112" cy="128588"/>
            <a:chOff x="2199" y="955"/>
            <a:chExt cx="2547" cy="506"/>
          </a:xfrm>
        </p:grpSpPr>
        <p:sp>
          <p:nvSpPr>
            <p:cNvPr id="20800" name="Freeform 886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01" name="Freeform 887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02" name="Freeform 888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03" name="Freeform 889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04" name="Freeform 890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53 w 646"/>
                <a:gd name="T1" fmla="*/ 1309 h 300"/>
                <a:gd name="T2" fmla="*/ 645 w 646"/>
                <a:gd name="T3" fmla="*/ 1105 h 300"/>
                <a:gd name="T4" fmla="*/ 802 w 646"/>
                <a:gd name="T5" fmla="*/ 834 h 300"/>
                <a:gd name="T6" fmla="*/ 828 w 646"/>
                <a:gd name="T7" fmla="*/ 467 h 300"/>
                <a:gd name="T8" fmla="*/ 607 w 646"/>
                <a:gd name="T9" fmla="*/ 262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05" name="Freeform 891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546" name="Line 892"/>
          <p:cNvSpPr>
            <a:spLocks noChangeShapeType="1"/>
          </p:cNvSpPr>
          <p:nvPr/>
        </p:nvSpPr>
        <p:spPr bwMode="auto">
          <a:xfrm>
            <a:off x="5778500" y="3119438"/>
            <a:ext cx="20638" cy="5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0547" name="Group 893"/>
          <p:cNvGrpSpPr>
            <a:grpSpLocks/>
          </p:cNvGrpSpPr>
          <p:nvPr/>
        </p:nvGrpSpPr>
        <p:grpSpPr bwMode="auto">
          <a:xfrm>
            <a:off x="7007225" y="5005388"/>
            <a:ext cx="519113" cy="128587"/>
            <a:chOff x="2199" y="955"/>
            <a:chExt cx="2547" cy="506"/>
          </a:xfrm>
        </p:grpSpPr>
        <p:sp>
          <p:nvSpPr>
            <p:cNvPr id="20794" name="Freeform 89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95" name="Freeform 89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96" name="Freeform 89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97" name="Freeform 89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98" name="Freeform 89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53 w 646"/>
                <a:gd name="T1" fmla="*/ 1309 h 300"/>
                <a:gd name="T2" fmla="*/ 645 w 646"/>
                <a:gd name="T3" fmla="*/ 1105 h 300"/>
                <a:gd name="T4" fmla="*/ 802 w 646"/>
                <a:gd name="T5" fmla="*/ 834 h 300"/>
                <a:gd name="T6" fmla="*/ 828 w 646"/>
                <a:gd name="T7" fmla="*/ 467 h 300"/>
                <a:gd name="T8" fmla="*/ 607 w 646"/>
                <a:gd name="T9" fmla="*/ 262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99" name="Freeform 89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48" name="Group 900"/>
          <p:cNvGrpSpPr>
            <a:grpSpLocks/>
          </p:cNvGrpSpPr>
          <p:nvPr/>
        </p:nvGrpSpPr>
        <p:grpSpPr bwMode="auto">
          <a:xfrm>
            <a:off x="7245350" y="5429250"/>
            <a:ext cx="519113" cy="128588"/>
            <a:chOff x="2199" y="955"/>
            <a:chExt cx="2547" cy="506"/>
          </a:xfrm>
        </p:grpSpPr>
        <p:sp>
          <p:nvSpPr>
            <p:cNvPr id="20788" name="Freeform 90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89" name="Freeform 90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90" name="Freeform 90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91" name="Freeform 90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92" name="Freeform 90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53 w 646"/>
                <a:gd name="T1" fmla="*/ 1309 h 300"/>
                <a:gd name="T2" fmla="*/ 645 w 646"/>
                <a:gd name="T3" fmla="*/ 1105 h 300"/>
                <a:gd name="T4" fmla="*/ 802 w 646"/>
                <a:gd name="T5" fmla="*/ 834 h 300"/>
                <a:gd name="T6" fmla="*/ 828 w 646"/>
                <a:gd name="T7" fmla="*/ 467 h 300"/>
                <a:gd name="T8" fmla="*/ 607 w 646"/>
                <a:gd name="T9" fmla="*/ 262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93" name="Freeform 90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549" name="Group 907"/>
          <p:cNvGrpSpPr>
            <a:grpSpLocks/>
          </p:cNvGrpSpPr>
          <p:nvPr/>
        </p:nvGrpSpPr>
        <p:grpSpPr bwMode="auto">
          <a:xfrm>
            <a:off x="6821488" y="5408613"/>
            <a:ext cx="519112" cy="128587"/>
            <a:chOff x="2199" y="955"/>
            <a:chExt cx="2547" cy="506"/>
          </a:xfrm>
        </p:grpSpPr>
        <p:sp>
          <p:nvSpPr>
            <p:cNvPr id="20782" name="Freeform 908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83" name="Freeform 909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84" name="Freeform 910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85" name="Freeform 911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86" name="Freeform 912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53 w 646"/>
                <a:gd name="T1" fmla="*/ 1309 h 300"/>
                <a:gd name="T2" fmla="*/ 645 w 646"/>
                <a:gd name="T3" fmla="*/ 1105 h 300"/>
                <a:gd name="T4" fmla="*/ 802 w 646"/>
                <a:gd name="T5" fmla="*/ 834 h 300"/>
                <a:gd name="T6" fmla="*/ 828 w 646"/>
                <a:gd name="T7" fmla="*/ 467 h 300"/>
                <a:gd name="T8" fmla="*/ 607 w 646"/>
                <a:gd name="T9" fmla="*/ 262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87" name="Freeform 913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20550" name="Picture 915" descr="access_point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625" y="5056188"/>
            <a:ext cx="43338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1" name="Picture 916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938" y="83026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2" name="Line 918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0553" name="Group 919"/>
          <p:cNvGrpSpPr>
            <a:grpSpLocks/>
          </p:cNvGrpSpPr>
          <p:nvPr/>
        </p:nvGrpSpPr>
        <p:grpSpPr bwMode="auto">
          <a:xfrm flipH="1">
            <a:off x="5775325" y="4533900"/>
            <a:ext cx="414338" cy="373063"/>
            <a:chOff x="2839" y="3501"/>
            <a:chExt cx="755" cy="803"/>
          </a:xfrm>
        </p:grpSpPr>
        <p:pic>
          <p:nvPicPr>
            <p:cNvPr id="20780" name="Picture 92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81" name="Freeform 92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grpSp>
        <p:nvGrpSpPr>
          <p:cNvPr id="20554" name="Group 922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20778" name="Picture 923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79" name="Freeform 92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grpSp>
        <p:nvGrpSpPr>
          <p:cNvPr id="20555" name="Group 925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20776" name="Picture 926" descr="desktop_computer_stylized_medium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77" name="Freeform 92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grpSp>
        <p:nvGrpSpPr>
          <p:cNvPr id="20556" name="Group 928"/>
          <p:cNvGrpSpPr>
            <a:grpSpLocks/>
          </p:cNvGrpSpPr>
          <p:nvPr/>
        </p:nvGrpSpPr>
        <p:grpSpPr bwMode="auto">
          <a:xfrm>
            <a:off x="6550025" y="5238750"/>
            <a:ext cx="427038" cy="350838"/>
            <a:chOff x="2839" y="3501"/>
            <a:chExt cx="755" cy="803"/>
          </a:xfrm>
        </p:grpSpPr>
        <p:pic>
          <p:nvPicPr>
            <p:cNvPr id="20774" name="Picture 929" descr="desktop_computer_stylized_medium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75" name="Freeform 93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pic>
        <p:nvPicPr>
          <p:cNvPr id="20557" name="Picture 931" descr="car_icon_smal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42063" y="1720850"/>
            <a:ext cx="8493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58" name="Group 932"/>
          <p:cNvGrpSpPr>
            <a:grpSpLocks/>
          </p:cNvGrpSpPr>
          <p:nvPr/>
        </p:nvGrpSpPr>
        <p:grpSpPr bwMode="auto">
          <a:xfrm>
            <a:off x="5618163" y="1558925"/>
            <a:ext cx="415925" cy="373063"/>
            <a:chOff x="2756" y="1866"/>
            <a:chExt cx="462" cy="463"/>
          </a:xfrm>
        </p:grpSpPr>
        <p:pic>
          <p:nvPicPr>
            <p:cNvPr id="20772" name="Picture 933" descr="iphone_stylized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73" name="Picture 934" descr="antenna_radiation_stylized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56" y="1866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59" name="Picture 936" descr="access_point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505777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60" name="Group 938"/>
          <p:cNvGrpSpPr>
            <a:grpSpLocks/>
          </p:cNvGrpSpPr>
          <p:nvPr/>
        </p:nvGrpSpPr>
        <p:grpSpPr bwMode="auto">
          <a:xfrm>
            <a:off x="8240713" y="5002213"/>
            <a:ext cx="227012" cy="481012"/>
            <a:chOff x="4140" y="429"/>
            <a:chExt cx="1425" cy="2396"/>
          </a:xfrm>
        </p:grpSpPr>
        <p:sp>
          <p:nvSpPr>
            <p:cNvPr id="20740" name="Freeform 9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41" name="Rectangle 940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42" name="Freeform 9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43" name="Freeform 9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44" name="Rectangle 943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0745" name="Group 9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770" name="AutoShape 94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0771" name="AutoShape 946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0746" name="Rectangle 947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0747" name="Group 9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768" name="AutoShape 949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0769" name="AutoShape 950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0748" name="Rectangle 951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49" name="Rectangle 952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0750" name="Group 9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766" name="AutoShape 954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0767" name="AutoShape 955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0751" name="Freeform 9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20752" name="Group 9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764" name="AutoShape 958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0765" name="AutoShape 959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0753" name="Rectangle 960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54" name="Freeform 9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55" name="Freeform 9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5 h 288"/>
                <a:gd name="T4" fmla="*/ 16 w 304"/>
                <a:gd name="T5" fmla="*/ 27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56" name="Oval 963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57" name="Freeform 9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58" name="AutoShape 965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59" name="AutoShape 966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60" name="Oval 967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61" name="Oval 968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62" name="Oval 969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63" name="Rectangle 970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20561" name="Group 971"/>
          <p:cNvGrpSpPr>
            <a:grpSpLocks/>
          </p:cNvGrpSpPr>
          <p:nvPr/>
        </p:nvGrpSpPr>
        <p:grpSpPr bwMode="auto">
          <a:xfrm>
            <a:off x="7924800" y="5303838"/>
            <a:ext cx="227013" cy="481012"/>
            <a:chOff x="4140" y="429"/>
            <a:chExt cx="1425" cy="2396"/>
          </a:xfrm>
        </p:grpSpPr>
        <p:sp>
          <p:nvSpPr>
            <p:cNvPr id="20708" name="Freeform 9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09" name="Rectangle 973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10" name="Freeform 9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11" name="Freeform 9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12" name="Rectangle 976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0713" name="Group 9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738" name="AutoShape 97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0739" name="AutoShape 979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0714" name="Rectangle 980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0715" name="Group 9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736" name="AutoShape 982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0737" name="AutoShape 983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0716" name="Rectangle 984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17" name="Rectangle 985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0718" name="Group 9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734" name="AutoShape 987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0735" name="AutoShape 988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0719" name="Freeform 9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20720" name="Group 9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732" name="AutoShape 991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0733" name="AutoShape 992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0721" name="Rectangle 993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22" name="Freeform 9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23" name="Freeform 9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5 h 288"/>
                <a:gd name="T4" fmla="*/ 16 w 304"/>
                <a:gd name="T5" fmla="*/ 27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24" name="Oval 996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25" name="Freeform 9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26" name="AutoShape 998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27" name="AutoShape 999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28" name="Oval 1000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29" name="Oval 1001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30" name="Oval 1002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31" name="Rectangle 1003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20562" name="Group 1004"/>
          <p:cNvGrpSpPr>
            <a:grpSpLocks/>
          </p:cNvGrpSpPr>
          <p:nvPr/>
        </p:nvGrpSpPr>
        <p:grpSpPr bwMode="auto">
          <a:xfrm>
            <a:off x="5302250" y="2043113"/>
            <a:ext cx="534988" cy="407987"/>
            <a:chOff x="877" y="1008"/>
            <a:chExt cx="2747" cy="2591"/>
          </a:xfrm>
        </p:grpSpPr>
        <p:pic>
          <p:nvPicPr>
            <p:cNvPr id="20685" name="Picture 1005" descr="antenna_stylized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86" name="Picture 1006" descr="laptop_keyboard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87" name="Freeform 100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pic>
          <p:nvPicPr>
            <p:cNvPr id="20688" name="Picture 1008" descr="screen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89" name="Freeform 100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90" name="Freeform 101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91" name="Freeform 101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92" name="Freeform 101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93" name="Freeform 101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94" name="Freeform 101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20695" name="Group 101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0702" name="Freeform 101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703" name="Freeform 101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704" name="Freeform 101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705" name="Freeform 101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706" name="Freeform 102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707" name="Freeform 102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696" name="Freeform 102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97" name="Freeform 102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98" name="Freeform 102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99" name="Freeform 102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00" name="Freeform 102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01" name="Freeform 102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20563" name="Picture 1030" descr="laptop_keyboar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09064" flipH="1">
            <a:off x="6897688" y="5735638"/>
            <a:ext cx="3889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4" name="Freeform 1031"/>
          <p:cNvSpPr>
            <a:spLocks/>
          </p:cNvSpPr>
          <p:nvPr/>
        </p:nvSpPr>
        <p:spPr bwMode="auto">
          <a:xfrm>
            <a:off x="7026275" y="55800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pic>
        <p:nvPicPr>
          <p:cNvPr id="20565" name="Picture 1032" descr="scree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42150" y="5584825"/>
            <a:ext cx="28416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6" name="Freeform 1033"/>
          <p:cNvSpPr>
            <a:spLocks/>
          </p:cNvSpPr>
          <p:nvPr/>
        </p:nvSpPr>
        <p:spPr bwMode="auto">
          <a:xfrm>
            <a:off x="7083425" y="55737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67" name="Freeform 1034"/>
          <p:cNvSpPr>
            <a:spLocks/>
          </p:cNvSpPr>
          <p:nvPr/>
        </p:nvSpPr>
        <p:spPr bwMode="auto">
          <a:xfrm>
            <a:off x="7024688" y="55737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68" name="Freeform 1035"/>
          <p:cNvSpPr>
            <a:spLocks/>
          </p:cNvSpPr>
          <p:nvPr/>
        </p:nvSpPr>
        <p:spPr bwMode="auto">
          <a:xfrm>
            <a:off x="7267575" y="56022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69" name="Freeform 1036"/>
          <p:cNvSpPr>
            <a:spLocks/>
          </p:cNvSpPr>
          <p:nvPr/>
        </p:nvSpPr>
        <p:spPr bwMode="auto">
          <a:xfrm>
            <a:off x="7023100" y="57261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70" name="Freeform 1037"/>
          <p:cNvSpPr>
            <a:spLocks/>
          </p:cNvSpPr>
          <p:nvPr/>
        </p:nvSpPr>
        <p:spPr bwMode="auto">
          <a:xfrm>
            <a:off x="7275513" y="56038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71" name="Freeform 1038"/>
          <p:cNvSpPr>
            <a:spLocks/>
          </p:cNvSpPr>
          <p:nvPr/>
        </p:nvSpPr>
        <p:spPr bwMode="auto">
          <a:xfrm>
            <a:off x="7023100" y="57356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0572" name="Group 1039"/>
          <p:cNvGrpSpPr>
            <a:grpSpLocks/>
          </p:cNvGrpSpPr>
          <p:nvPr/>
        </p:nvGrpSpPr>
        <p:grpSpPr bwMode="auto">
          <a:xfrm>
            <a:off x="7019925" y="5800725"/>
            <a:ext cx="87313" cy="38100"/>
            <a:chOff x="1740" y="2642"/>
            <a:chExt cx="752" cy="327"/>
          </a:xfrm>
        </p:grpSpPr>
        <p:sp>
          <p:nvSpPr>
            <p:cNvPr id="20679" name="Freeform 1040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80" name="Freeform 1041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81" name="Freeform 1042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82" name="Freeform 1043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83" name="Freeform 1044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84" name="Freeform 1045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573" name="Freeform 1046"/>
          <p:cNvSpPr>
            <a:spLocks/>
          </p:cNvSpPr>
          <p:nvPr/>
        </p:nvSpPr>
        <p:spPr bwMode="auto">
          <a:xfrm>
            <a:off x="7169150" y="58070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74" name="Freeform 1047"/>
          <p:cNvSpPr>
            <a:spLocks/>
          </p:cNvSpPr>
          <p:nvPr/>
        </p:nvSpPr>
        <p:spPr bwMode="auto">
          <a:xfrm>
            <a:off x="6897688" y="58134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75" name="Freeform 1048"/>
          <p:cNvSpPr>
            <a:spLocks/>
          </p:cNvSpPr>
          <p:nvPr/>
        </p:nvSpPr>
        <p:spPr bwMode="auto">
          <a:xfrm>
            <a:off x="6899275" y="57991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76" name="Freeform 1049"/>
          <p:cNvSpPr>
            <a:spLocks/>
          </p:cNvSpPr>
          <p:nvPr/>
        </p:nvSpPr>
        <p:spPr bwMode="auto">
          <a:xfrm>
            <a:off x="6899275" y="57388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77" name="Freeform 1050"/>
          <p:cNvSpPr>
            <a:spLocks/>
          </p:cNvSpPr>
          <p:nvPr/>
        </p:nvSpPr>
        <p:spPr bwMode="auto">
          <a:xfrm>
            <a:off x="6907213" y="58023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78" name="Freeform 1051"/>
          <p:cNvSpPr>
            <a:spLocks/>
          </p:cNvSpPr>
          <p:nvPr/>
        </p:nvSpPr>
        <p:spPr bwMode="auto">
          <a:xfrm flipV="1">
            <a:off x="7164388" y="57975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pic>
        <p:nvPicPr>
          <p:cNvPr id="20579" name="Picture 1054" descr="laptop_keyboar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rot="109064" flipH="1">
            <a:off x="5581650" y="3290888"/>
            <a:ext cx="3635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0" name="Freeform 1055"/>
          <p:cNvSpPr>
            <a:spLocks/>
          </p:cNvSpPr>
          <p:nvPr/>
        </p:nvSpPr>
        <p:spPr bwMode="auto">
          <a:xfrm>
            <a:off x="5702300" y="3135313"/>
            <a:ext cx="292100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pic>
        <p:nvPicPr>
          <p:cNvPr id="20581" name="Picture 1056" descr="screen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716588" y="3140075"/>
            <a:ext cx="2667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2" name="Freeform 1057"/>
          <p:cNvSpPr>
            <a:spLocks/>
          </p:cNvSpPr>
          <p:nvPr/>
        </p:nvSpPr>
        <p:spPr bwMode="auto">
          <a:xfrm>
            <a:off x="5756275" y="3128963"/>
            <a:ext cx="247650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83" name="Freeform 1058"/>
          <p:cNvSpPr>
            <a:spLocks/>
          </p:cNvSpPr>
          <p:nvPr/>
        </p:nvSpPr>
        <p:spPr bwMode="auto">
          <a:xfrm>
            <a:off x="5700713" y="3128963"/>
            <a:ext cx="68262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84" name="Freeform 1059"/>
          <p:cNvSpPr>
            <a:spLocks/>
          </p:cNvSpPr>
          <p:nvPr/>
        </p:nvSpPr>
        <p:spPr bwMode="auto">
          <a:xfrm>
            <a:off x="5927725" y="3157538"/>
            <a:ext cx="74613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85" name="Freeform 1060"/>
          <p:cNvSpPr>
            <a:spLocks/>
          </p:cNvSpPr>
          <p:nvPr/>
        </p:nvSpPr>
        <p:spPr bwMode="auto">
          <a:xfrm>
            <a:off x="5699125" y="3281363"/>
            <a:ext cx="27146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86" name="Freeform 1061"/>
          <p:cNvSpPr>
            <a:spLocks/>
          </p:cNvSpPr>
          <p:nvPr/>
        </p:nvSpPr>
        <p:spPr bwMode="auto">
          <a:xfrm>
            <a:off x="5935663" y="3159125"/>
            <a:ext cx="69850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87" name="Freeform 1062"/>
          <p:cNvSpPr>
            <a:spLocks/>
          </p:cNvSpPr>
          <p:nvPr/>
        </p:nvSpPr>
        <p:spPr bwMode="auto">
          <a:xfrm>
            <a:off x="5699125" y="3290888"/>
            <a:ext cx="242888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0588" name="Group 1063"/>
          <p:cNvGrpSpPr>
            <a:grpSpLocks/>
          </p:cNvGrpSpPr>
          <p:nvPr/>
        </p:nvGrpSpPr>
        <p:grpSpPr bwMode="auto">
          <a:xfrm>
            <a:off x="5695950" y="3355975"/>
            <a:ext cx="80963" cy="38100"/>
            <a:chOff x="1740" y="2642"/>
            <a:chExt cx="752" cy="327"/>
          </a:xfrm>
        </p:grpSpPr>
        <p:sp>
          <p:nvSpPr>
            <p:cNvPr id="20673" name="Freeform 1064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74" name="Freeform 1065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75" name="Freeform 1066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76" name="Freeform 1067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77" name="Freeform 1068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78" name="Freeform 1069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589" name="Freeform 1070"/>
          <p:cNvSpPr>
            <a:spLocks/>
          </p:cNvSpPr>
          <p:nvPr/>
        </p:nvSpPr>
        <p:spPr bwMode="auto">
          <a:xfrm>
            <a:off x="5835650" y="3362325"/>
            <a:ext cx="10001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90" name="Freeform 1071"/>
          <p:cNvSpPr>
            <a:spLocks/>
          </p:cNvSpPr>
          <p:nvPr/>
        </p:nvSpPr>
        <p:spPr bwMode="auto">
          <a:xfrm>
            <a:off x="5583238" y="3368675"/>
            <a:ext cx="254000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91" name="Freeform 1072"/>
          <p:cNvSpPr>
            <a:spLocks/>
          </p:cNvSpPr>
          <p:nvPr/>
        </p:nvSpPr>
        <p:spPr bwMode="auto">
          <a:xfrm>
            <a:off x="5583238" y="3354388"/>
            <a:ext cx="1587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92" name="Freeform 1073"/>
          <p:cNvSpPr>
            <a:spLocks/>
          </p:cNvSpPr>
          <p:nvPr/>
        </p:nvSpPr>
        <p:spPr bwMode="auto">
          <a:xfrm>
            <a:off x="5583238" y="3294063"/>
            <a:ext cx="117475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93" name="Freeform 1074"/>
          <p:cNvSpPr>
            <a:spLocks/>
          </p:cNvSpPr>
          <p:nvPr/>
        </p:nvSpPr>
        <p:spPr bwMode="auto">
          <a:xfrm>
            <a:off x="5591175" y="3357563"/>
            <a:ext cx="241300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94" name="Freeform 1075"/>
          <p:cNvSpPr>
            <a:spLocks/>
          </p:cNvSpPr>
          <p:nvPr/>
        </p:nvSpPr>
        <p:spPr bwMode="auto">
          <a:xfrm flipV="1">
            <a:off x="5830888" y="3352800"/>
            <a:ext cx="9842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0595" name="Group 1076"/>
          <p:cNvGrpSpPr>
            <a:grpSpLocks/>
          </p:cNvGrpSpPr>
          <p:nvPr/>
        </p:nvGrpSpPr>
        <p:grpSpPr bwMode="auto">
          <a:xfrm flipH="1">
            <a:off x="5940425" y="3222625"/>
            <a:ext cx="414338" cy="373063"/>
            <a:chOff x="2839" y="3501"/>
            <a:chExt cx="755" cy="803"/>
          </a:xfrm>
        </p:grpSpPr>
        <p:pic>
          <p:nvPicPr>
            <p:cNvPr id="20671" name="Picture 107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72" name="Freeform 107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pic>
        <p:nvPicPr>
          <p:cNvPr id="20596" name="Picture 1081" descr="laptop_keyboar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09064" flipH="1">
            <a:off x="7329488" y="5672138"/>
            <a:ext cx="3889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7" name="Freeform 1082"/>
          <p:cNvSpPr>
            <a:spLocks/>
          </p:cNvSpPr>
          <p:nvPr/>
        </p:nvSpPr>
        <p:spPr bwMode="auto">
          <a:xfrm>
            <a:off x="7458075" y="55165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pic>
        <p:nvPicPr>
          <p:cNvPr id="20598" name="Picture 1083" descr="scree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73950" y="5521325"/>
            <a:ext cx="28416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9" name="Freeform 1084"/>
          <p:cNvSpPr>
            <a:spLocks/>
          </p:cNvSpPr>
          <p:nvPr/>
        </p:nvSpPr>
        <p:spPr bwMode="auto">
          <a:xfrm>
            <a:off x="7515225" y="55102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600" name="Freeform 1085"/>
          <p:cNvSpPr>
            <a:spLocks/>
          </p:cNvSpPr>
          <p:nvPr/>
        </p:nvSpPr>
        <p:spPr bwMode="auto">
          <a:xfrm>
            <a:off x="7456488" y="55102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601" name="Freeform 1086"/>
          <p:cNvSpPr>
            <a:spLocks/>
          </p:cNvSpPr>
          <p:nvPr/>
        </p:nvSpPr>
        <p:spPr bwMode="auto">
          <a:xfrm>
            <a:off x="7699375" y="55387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602" name="Freeform 1087"/>
          <p:cNvSpPr>
            <a:spLocks/>
          </p:cNvSpPr>
          <p:nvPr/>
        </p:nvSpPr>
        <p:spPr bwMode="auto">
          <a:xfrm>
            <a:off x="7454900" y="56626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603" name="Freeform 1088"/>
          <p:cNvSpPr>
            <a:spLocks/>
          </p:cNvSpPr>
          <p:nvPr/>
        </p:nvSpPr>
        <p:spPr bwMode="auto">
          <a:xfrm>
            <a:off x="7707313" y="55403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604" name="Freeform 1089"/>
          <p:cNvSpPr>
            <a:spLocks/>
          </p:cNvSpPr>
          <p:nvPr/>
        </p:nvSpPr>
        <p:spPr bwMode="auto">
          <a:xfrm>
            <a:off x="7454900" y="56721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0605" name="Group 1090"/>
          <p:cNvGrpSpPr>
            <a:grpSpLocks/>
          </p:cNvGrpSpPr>
          <p:nvPr/>
        </p:nvGrpSpPr>
        <p:grpSpPr bwMode="auto">
          <a:xfrm>
            <a:off x="7451725" y="5737225"/>
            <a:ext cx="87313" cy="38100"/>
            <a:chOff x="1740" y="2642"/>
            <a:chExt cx="752" cy="327"/>
          </a:xfrm>
        </p:grpSpPr>
        <p:sp>
          <p:nvSpPr>
            <p:cNvPr id="20665" name="Freeform 1091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66" name="Freeform 1092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67" name="Freeform 1093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68" name="Freeform 1094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69" name="Freeform 1095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70" name="Freeform 1096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606" name="Freeform 1097"/>
          <p:cNvSpPr>
            <a:spLocks/>
          </p:cNvSpPr>
          <p:nvPr/>
        </p:nvSpPr>
        <p:spPr bwMode="auto">
          <a:xfrm>
            <a:off x="7600950" y="57435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607" name="Freeform 1098"/>
          <p:cNvSpPr>
            <a:spLocks/>
          </p:cNvSpPr>
          <p:nvPr/>
        </p:nvSpPr>
        <p:spPr bwMode="auto">
          <a:xfrm>
            <a:off x="7329488" y="57499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608" name="Freeform 1099"/>
          <p:cNvSpPr>
            <a:spLocks/>
          </p:cNvSpPr>
          <p:nvPr/>
        </p:nvSpPr>
        <p:spPr bwMode="auto">
          <a:xfrm>
            <a:off x="7331075" y="57356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609" name="Freeform 1100"/>
          <p:cNvSpPr>
            <a:spLocks/>
          </p:cNvSpPr>
          <p:nvPr/>
        </p:nvSpPr>
        <p:spPr bwMode="auto">
          <a:xfrm>
            <a:off x="7331075" y="56753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610" name="Freeform 1101"/>
          <p:cNvSpPr>
            <a:spLocks/>
          </p:cNvSpPr>
          <p:nvPr/>
        </p:nvSpPr>
        <p:spPr bwMode="auto">
          <a:xfrm>
            <a:off x="7339013" y="57388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611" name="Freeform 1102"/>
          <p:cNvSpPr>
            <a:spLocks/>
          </p:cNvSpPr>
          <p:nvPr/>
        </p:nvSpPr>
        <p:spPr bwMode="auto">
          <a:xfrm flipV="1">
            <a:off x="7596188" y="57340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0612" name="Group 1103"/>
          <p:cNvGrpSpPr>
            <a:grpSpLocks/>
          </p:cNvGrpSpPr>
          <p:nvPr/>
        </p:nvGrpSpPr>
        <p:grpSpPr bwMode="auto">
          <a:xfrm>
            <a:off x="6351588" y="2493963"/>
            <a:ext cx="390525" cy="169862"/>
            <a:chOff x="4650" y="1129"/>
            <a:chExt cx="246" cy="95"/>
          </a:xfrm>
        </p:grpSpPr>
        <p:sp>
          <p:nvSpPr>
            <p:cNvPr id="2065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65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65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660" name="Group 110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663" name="Freeform 11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664" name="Freeform 11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661" name="Line 111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62" name="Line 111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613" name="Group 1112"/>
          <p:cNvGrpSpPr>
            <a:grpSpLocks/>
          </p:cNvGrpSpPr>
          <p:nvPr/>
        </p:nvGrpSpPr>
        <p:grpSpPr bwMode="auto">
          <a:xfrm>
            <a:off x="6051550" y="3641725"/>
            <a:ext cx="390525" cy="169863"/>
            <a:chOff x="4650" y="1129"/>
            <a:chExt cx="246" cy="95"/>
          </a:xfrm>
        </p:grpSpPr>
        <p:sp>
          <p:nvSpPr>
            <p:cNvPr id="2064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65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65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652" name="Group 111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655" name="Freeform 11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656" name="Freeform 11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653" name="Line 111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54" name="Line 112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614" name="Group 878"/>
          <p:cNvGrpSpPr>
            <a:grpSpLocks/>
          </p:cNvGrpSpPr>
          <p:nvPr/>
        </p:nvGrpSpPr>
        <p:grpSpPr bwMode="auto">
          <a:xfrm>
            <a:off x="5529263" y="3016250"/>
            <a:ext cx="519112" cy="128588"/>
            <a:chOff x="2199" y="955"/>
            <a:chExt cx="2547" cy="506"/>
          </a:xfrm>
        </p:grpSpPr>
        <p:sp>
          <p:nvSpPr>
            <p:cNvPr id="20643" name="Freeform 879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44" name="Freeform 880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45" name="Freeform 881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46" name="Freeform 882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47" name="Freeform 883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53 w 646"/>
                <a:gd name="T1" fmla="*/ 1309 h 300"/>
                <a:gd name="T2" fmla="*/ 645 w 646"/>
                <a:gd name="T3" fmla="*/ 1105 h 300"/>
                <a:gd name="T4" fmla="*/ 802 w 646"/>
                <a:gd name="T5" fmla="*/ 834 h 300"/>
                <a:gd name="T6" fmla="*/ 828 w 646"/>
                <a:gd name="T7" fmla="*/ 467 h 300"/>
                <a:gd name="T8" fmla="*/ 607 w 646"/>
                <a:gd name="T9" fmla="*/ 262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48" name="Freeform 884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615" name="Group 1121"/>
          <p:cNvGrpSpPr>
            <a:grpSpLocks/>
          </p:cNvGrpSpPr>
          <p:nvPr/>
        </p:nvGrpSpPr>
        <p:grpSpPr bwMode="auto">
          <a:xfrm>
            <a:off x="6248400" y="4852988"/>
            <a:ext cx="617538" cy="247650"/>
            <a:chOff x="2356" y="1300"/>
            <a:chExt cx="555" cy="194"/>
          </a:xfrm>
        </p:grpSpPr>
        <p:sp>
          <p:nvSpPr>
            <p:cNvPr id="2063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63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63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638" name="Group 112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0641" name="Freeform 11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642" name="Freeform 11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639" name="Line 1128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40" name="Line 1129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616" name="Group 1130"/>
          <p:cNvGrpSpPr>
            <a:grpSpLocks/>
          </p:cNvGrpSpPr>
          <p:nvPr/>
        </p:nvGrpSpPr>
        <p:grpSpPr bwMode="auto">
          <a:xfrm>
            <a:off x="6969125" y="4510088"/>
            <a:ext cx="617538" cy="247650"/>
            <a:chOff x="2356" y="1300"/>
            <a:chExt cx="555" cy="194"/>
          </a:xfrm>
        </p:grpSpPr>
        <p:sp>
          <p:nvSpPr>
            <p:cNvPr id="2062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62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62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630" name="Group 113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0633" name="Freeform 11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634" name="Freeform 11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631" name="Line 1137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32" name="Line 1138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617" name="Group 1139"/>
          <p:cNvGrpSpPr>
            <a:grpSpLocks/>
          </p:cNvGrpSpPr>
          <p:nvPr/>
        </p:nvGrpSpPr>
        <p:grpSpPr bwMode="auto">
          <a:xfrm>
            <a:off x="7585075" y="4811713"/>
            <a:ext cx="617538" cy="247650"/>
            <a:chOff x="2356" y="1300"/>
            <a:chExt cx="555" cy="194"/>
          </a:xfrm>
        </p:grpSpPr>
        <p:sp>
          <p:nvSpPr>
            <p:cNvPr id="2061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62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062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622" name="Group 114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0625" name="Freeform 11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626" name="Freeform 11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623" name="Line 1146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24" name="Line 1147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6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59E76D3-247B-477E-BA51-48BDDABB2C9E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2052" name="Picture 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86042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itle 41"/>
          <p:cNvSpPr>
            <a:spLocks noGrp="1"/>
          </p:cNvSpPr>
          <p:nvPr>
            <p:ph type="title" idx="4294967295"/>
          </p:nvPr>
        </p:nvSpPr>
        <p:spPr>
          <a:xfrm>
            <a:off x="403225" y="228600"/>
            <a:ext cx="7772400" cy="83502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Access net: digital subscriber line (DSL)</a:t>
            </a:r>
          </a:p>
        </p:txBody>
      </p:sp>
      <p:sp>
        <p:nvSpPr>
          <p:cNvPr id="2054" name="Freeform 3"/>
          <p:cNvSpPr>
            <a:spLocks/>
          </p:cNvSpPr>
          <p:nvPr/>
        </p:nvSpPr>
        <p:spPr bwMode="auto">
          <a:xfrm>
            <a:off x="4305300" y="1501775"/>
            <a:ext cx="2216150" cy="1477963"/>
          </a:xfrm>
          <a:custGeom>
            <a:avLst/>
            <a:gdLst>
              <a:gd name="T0" fmla="*/ 2147483647 w 1396"/>
              <a:gd name="T1" fmla="*/ 2147483647 h 931"/>
              <a:gd name="T2" fmla="*/ 2147483647 w 1396"/>
              <a:gd name="T3" fmla="*/ 2147483647 h 931"/>
              <a:gd name="T4" fmla="*/ 2147483647 w 1396"/>
              <a:gd name="T5" fmla="*/ 2147483647 h 931"/>
              <a:gd name="T6" fmla="*/ 2147483647 w 1396"/>
              <a:gd name="T7" fmla="*/ 2147483647 h 931"/>
              <a:gd name="T8" fmla="*/ 2147483647 w 1396"/>
              <a:gd name="T9" fmla="*/ 2147483647 h 931"/>
              <a:gd name="T10" fmla="*/ 2147483647 w 1396"/>
              <a:gd name="T11" fmla="*/ 2147483647 h 931"/>
              <a:gd name="T12" fmla="*/ 2147483647 w 1396"/>
              <a:gd name="T13" fmla="*/ 2147483647 h 931"/>
              <a:gd name="T14" fmla="*/ 2147483647 w 1396"/>
              <a:gd name="T15" fmla="*/ 2147483647 h 931"/>
              <a:gd name="T16" fmla="*/ 2147483647 w 1396"/>
              <a:gd name="T17" fmla="*/ 2147483647 h 931"/>
              <a:gd name="T18" fmla="*/ 2147483647 w 1396"/>
              <a:gd name="T19" fmla="*/ 2147483647 h 931"/>
              <a:gd name="T20" fmla="*/ 2147483647 w 1396"/>
              <a:gd name="T21" fmla="*/ 2147483647 h 931"/>
              <a:gd name="T22" fmla="*/ 2147483647 w 1396"/>
              <a:gd name="T23" fmla="*/ 2147483647 h 931"/>
              <a:gd name="T24" fmla="*/ 2147483647 w 1396"/>
              <a:gd name="T25" fmla="*/ 2147483647 h 931"/>
              <a:gd name="T26" fmla="*/ 2147483647 w 1396"/>
              <a:gd name="T27" fmla="*/ 2147483647 h 931"/>
              <a:gd name="T28" fmla="*/ 2147483647 w 1396"/>
              <a:gd name="T29" fmla="*/ 2147483647 h 931"/>
              <a:gd name="T30" fmla="*/ 2147483647 w 1396"/>
              <a:gd name="T31" fmla="*/ 2147483647 h 9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96"/>
              <a:gd name="T49" fmla="*/ 0 h 931"/>
              <a:gd name="T50" fmla="*/ 1396 w 1396"/>
              <a:gd name="T51" fmla="*/ 931 h 93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96" h="931">
                <a:moveTo>
                  <a:pt x="873" y="18"/>
                </a:moveTo>
                <a:cubicBezTo>
                  <a:pt x="787" y="32"/>
                  <a:pt x="625" y="55"/>
                  <a:pt x="526" y="89"/>
                </a:cubicBezTo>
                <a:cubicBezTo>
                  <a:pt x="426" y="122"/>
                  <a:pt x="346" y="184"/>
                  <a:pt x="278" y="216"/>
                </a:cubicBezTo>
                <a:cubicBezTo>
                  <a:pt x="210" y="248"/>
                  <a:pt x="159" y="236"/>
                  <a:pt x="118" y="283"/>
                </a:cubicBezTo>
                <a:cubicBezTo>
                  <a:pt x="77" y="330"/>
                  <a:pt x="46" y="416"/>
                  <a:pt x="30" y="497"/>
                </a:cubicBezTo>
                <a:cubicBezTo>
                  <a:pt x="14" y="578"/>
                  <a:pt x="0" y="714"/>
                  <a:pt x="24" y="768"/>
                </a:cubicBezTo>
                <a:cubicBezTo>
                  <a:pt x="49" y="821"/>
                  <a:pt x="112" y="796"/>
                  <a:pt x="178" y="818"/>
                </a:cubicBezTo>
                <a:cubicBezTo>
                  <a:pt x="244" y="840"/>
                  <a:pt x="318" y="886"/>
                  <a:pt x="421" y="902"/>
                </a:cubicBezTo>
                <a:cubicBezTo>
                  <a:pt x="524" y="918"/>
                  <a:pt x="681" y="916"/>
                  <a:pt x="793" y="916"/>
                </a:cubicBezTo>
                <a:cubicBezTo>
                  <a:pt x="905" y="916"/>
                  <a:pt x="1004" y="931"/>
                  <a:pt x="1095" y="902"/>
                </a:cubicBezTo>
                <a:cubicBezTo>
                  <a:pt x="1186" y="873"/>
                  <a:pt x="1291" y="813"/>
                  <a:pt x="1337" y="744"/>
                </a:cubicBezTo>
                <a:cubicBezTo>
                  <a:pt x="1383" y="675"/>
                  <a:pt x="1365" y="580"/>
                  <a:pt x="1372" y="487"/>
                </a:cubicBezTo>
                <a:cubicBezTo>
                  <a:pt x="1378" y="393"/>
                  <a:pt x="1396" y="256"/>
                  <a:pt x="1377" y="179"/>
                </a:cubicBezTo>
                <a:cubicBezTo>
                  <a:pt x="1358" y="102"/>
                  <a:pt x="1314" y="57"/>
                  <a:pt x="1259" y="28"/>
                </a:cubicBezTo>
                <a:cubicBezTo>
                  <a:pt x="1203" y="0"/>
                  <a:pt x="1110" y="7"/>
                  <a:pt x="1046" y="5"/>
                </a:cubicBezTo>
                <a:cubicBezTo>
                  <a:pt x="981" y="3"/>
                  <a:pt x="959" y="5"/>
                  <a:pt x="873" y="18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5" name="Oval 9"/>
          <p:cNvSpPr>
            <a:spLocks noChangeArrowheads="1"/>
          </p:cNvSpPr>
          <p:nvPr/>
        </p:nvSpPr>
        <p:spPr bwMode="auto">
          <a:xfrm>
            <a:off x="5305425" y="2208213"/>
            <a:ext cx="193675" cy="193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56" name="Oval 12"/>
          <p:cNvSpPr>
            <a:spLocks noChangeArrowheads="1"/>
          </p:cNvSpPr>
          <p:nvPr/>
        </p:nvSpPr>
        <p:spPr bwMode="auto">
          <a:xfrm>
            <a:off x="5686425" y="1836738"/>
            <a:ext cx="193675" cy="193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57" name="Line 15"/>
          <p:cNvSpPr>
            <a:spLocks noChangeShapeType="1"/>
          </p:cNvSpPr>
          <p:nvPr/>
        </p:nvSpPr>
        <p:spPr bwMode="auto">
          <a:xfrm flipV="1">
            <a:off x="5392738" y="1978025"/>
            <a:ext cx="3175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CA"/>
          </a:p>
        </p:txBody>
      </p:sp>
      <p:sp>
        <p:nvSpPr>
          <p:cNvPr id="2058" name="Line 16"/>
          <p:cNvSpPr>
            <a:spLocks noChangeShapeType="1"/>
          </p:cNvSpPr>
          <p:nvPr/>
        </p:nvSpPr>
        <p:spPr bwMode="auto">
          <a:xfrm>
            <a:off x="5786438" y="1954213"/>
            <a:ext cx="400050" cy="590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CA"/>
          </a:p>
        </p:txBody>
      </p:sp>
      <p:sp>
        <p:nvSpPr>
          <p:cNvPr id="2059" name="Rectangle 44"/>
          <p:cNvSpPr>
            <a:spLocks noChangeArrowheads="1"/>
          </p:cNvSpPr>
          <p:nvPr/>
        </p:nvSpPr>
        <p:spPr bwMode="auto">
          <a:xfrm>
            <a:off x="4584700" y="1957388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60" name="Text Box 45"/>
          <p:cNvSpPr txBox="1">
            <a:spLocks noChangeArrowheads="1"/>
          </p:cNvSpPr>
          <p:nvPr/>
        </p:nvSpPr>
        <p:spPr bwMode="auto">
          <a:xfrm>
            <a:off x="4040188" y="1476375"/>
            <a:ext cx="19256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600"/>
              <a:t>central office</a:t>
            </a:r>
          </a:p>
        </p:txBody>
      </p:sp>
      <p:grpSp>
        <p:nvGrpSpPr>
          <p:cNvPr id="2061" name="Group 137"/>
          <p:cNvGrpSpPr>
            <a:grpSpLocks/>
          </p:cNvGrpSpPr>
          <p:nvPr/>
        </p:nvGrpSpPr>
        <p:grpSpPr bwMode="auto">
          <a:xfrm>
            <a:off x="5143500" y="2905125"/>
            <a:ext cx="2178050" cy="1147763"/>
            <a:chOff x="3240" y="1830"/>
            <a:chExt cx="1372" cy="723"/>
          </a:xfrm>
        </p:grpSpPr>
        <p:sp>
          <p:nvSpPr>
            <p:cNvPr id="2106" name="Freeform 28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841395 w 765"/>
                <a:gd name="T1" fmla="*/ 3637 h 459"/>
                <a:gd name="T2" fmla="*/ 572650 w 765"/>
                <a:gd name="T3" fmla="*/ 25645 h 459"/>
                <a:gd name="T4" fmla="*/ 190080 w 765"/>
                <a:gd name="T5" fmla="*/ 36837 h 459"/>
                <a:gd name="T6" fmla="*/ 27809 w 765"/>
                <a:gd name="T7" fmla="*/ 123405 h 459"/>
                <a:gd name="T8" fmla="*/ 357371 w 765"/>
                <a:gd name="T9" fmla="*/ 163023 h 459"/>
                <a:gd name="T10" fmla="*/ 687862 w 765"/>
                <a:gd name="T11" fmla="*/ 156604 h 459"/>
                <a:gd name="T12" fmla="*/ 1159566 w 765"/>
                <a:gd name="T13" fmla="*/ 163023 h 459"/>
                <a:gd name="T14" fmla="*/ 1386070 w 765"/>
                <a:gd name="T15" fmla="*/ 159443 h 459"/>
                <a:gd name="T16" fmla="*/ 1493523 w 765"/>
                <a:gd name="T17" fmla="*/ 136708 h 459"/>
                <a:gd name="T18" fmla="*/ 1489454 w 765"/>
                <a:gd name="T19" fmla="*/ 58024 h 459"/>
                <a:gd name="T20" fmla="*/ 1314444 w 765"/>
                <a:gd name="T21" fmla="*/ 12589 h 459"/>
                <a:gd name="T22" fmla="*/ 841395 w 765"/>
                <a:gd name="T23" fmla="*/ 363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07" name="Line 31"/>
            <p:cNvSpPr>
              <a:spLocks noChangeShapeType="1"/>
            </p:cNvSpPr>
            <p:nvPr/>
          </p:nvSpPr>
          <p:spPr bwMode="auto">
            <a:xfrm flipV="1">
              <a:off x="3763" y="2053"/>
              <a:ext cx="10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08" name="Line 32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09" name="Line 33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10" name="Line 34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11" name="Line 35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12" name="Line 36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2113" name="Group 37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214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14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14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146" name="Group 4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49" name="Freeform 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150" name="Freeform 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147" name="Line 4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48" name="Line 4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114" name="Group 46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213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13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13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138" name="Group 5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41" name="Freeform 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142" name="Freeform 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139" name="Line 5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40" name="Line 5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115" name="Group 55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212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12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12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130" name="Group 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33" name="Freeform 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134" name="Freeform 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131" name="Line 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32" name="Line 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116" name="Group 64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211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12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12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122" name="Group 6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25" name="Freeform 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126" name="Freeform 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123" name="Line 7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24" name="Line 7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117" name="Line 73"/>
            <p:cNvSpPr>
              <a:spLocks noChangeShapeType="1"/>
            </p:cNvSpPr>
            <p:nvPr/>
          </p:nvSpPr>
          <p:spPr bwMode="auto">
            <a:xfrm>
              <a:off x="4422" y="2370"/>
              <a:ext cx="153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18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ISP</a:t>
              </a:r>
            </a:p>
          </p:txBody>
        </p:sp>
      </p:grpSp>
      <p:sp>
        <p:nvSpPr>
          <p:cNvPr id="2062" name="Line 14"/>
          <p:cNvSpPr>
            <a:spLocks noChangeShapeType="1"/>
          </p:cNvSpPr>
          <p:nvPr/>
        </p:nvSpPr>
        <p:spPr bwMode="auto">
          <a:xfrm flipV="1">
            <a:off x="2690813" y="2363788"/>
            <a:ext cx="1938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CA"/>
          </a:p>
        </p:txBody>
      </p:sp>
      <p:sp>
        <p:nvSpPr>
          <p:cNvPr id="2063" name="Text Box 17"/>
          <p:cNvSpPr txBox="1">
            <a:spLocks noChangeArrowheads="1"/>
          </p:cNvSpPr>
          <p:nvPr/>
        </p:nvSpPr>
        <p:spPr bwMode="auto">
          <a:xfrm>
            <a:off x="5942013" y="1530350"/>
            <a:ext cx="10747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/>
              <a:t>telephone</a:t>
            </a:r>
          </a:p>
          <a:p>
            <a:pPr eaLnBrk="0" hangingPunct="0">
              <a:lnSpc>
                <a:spcPct val="85000"/>
              </a:lnSpc>
            </a:pPr>
            <a:r>
              <a:rPr lang="en-US" sz="1600"/>
              <a:t>network</a:t>
            </a:r>
          </a:p>
        </p:txBody>
      </p:sp>
      <p:grpSp>
        <p:nvGrpSpPr>
          <p:cNvPr id="2064" name="Group 108"/>
          <p:cNvGrpSpPr>
            <a:grpSpLocks/>
          </p:cNvGrpSpPr>
          <p:nvPr/>
        </p:nvGrpSpPr>
        <p:grpSpPr bwMode="auto">
          <a:xfrm>
            <a:off x="4641850" y="2074863"/>
            <a:ext cx="368300" cy="519112"/>
            <a:chOff x="1852" y="2562"/>
            <a:chExt cx="355" cy="471"/>
          </a:xfrm>
        </p:grpSpPr>
        <p:sp>
          <p:nvSpPr>
            <p:cNvPr id="2100" name="Freeform 109"/>
            <p:cNvSpPr>
              <a:spLocks/>
            </p:cNvSpPr>
            <p:nvPr/>
          </p:nvSpPr>
          <p:spPr bwMode="auto">
            <a:xfrm>
              <a:off x="1852" y="2621"/>
              <a:ext cx="318" cy="412"/>
            </a:xfrm>
            <a:custGeom>
              <a:avLst/>
              <a:gdLst>
                <a:gd name="T0" fmla="*/ 0 w 318"/>
                <a:gd name="T1" fmla="*/ 412 h 412"/>
                <a:gd name="T2" fmla="*/ 3 w 318"/>
                <a:gd name="T3" fmla="*/ 1 h 412"/>
                <a:gd name="T4" fmla="*/ 74 w 318"/>
                <a:gd name="T5" fmla="*/ 0 h 412"/>
                <a:gd name="T6" fmla="*/ 254 w 318"/>
                <a:gd name="T7" fmla="*/ 111 h 412"/>
                <a:gd name="T8" fmla="*/ 318 w 318"/>
                <a:gd name="T9" fmla="*/ 115 h 412"/>
                <a:gd name="T10" fmla="*/ 318 w 318"/>
                <a:gd name="T11" fmla="*/ 308 h 412"/>
                <a:gd name="T12" fmla="*/ 246 w 318"/>
                <a:gd name="T13" fmla="*/ 308 h 412"/>
                <a:gd name="T14" fmla="*/ 74 w 318"/>
                <a:gd name="T15" fmla="*/ 412 h 412"/>
                <a:gd name="T16" fmla="*/ 0 w 318"/>
                <a:gd name="T17" fmla="*/ 412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01" name="Freeform 110"/>
            <p:cNvSpPr>
              <a:spLocks/>
            </p:cNvSpPr>
            <p:nvPr/>
          </p:nvSpPr>
          <p:spPr bwMode="auto">
            <a:xfrm>
              <a:off x="1854" y="2562"/>
              <a:ext cx="353" cy="369"/>
            </a:xfrm>
            <a:custGeom>
              <a:avLst/>
              <a:gdLst>
                <a:gd name="T0" fmla="*/ 0 w 353"/>
                <a:gd name="T1" fmla="*/ 59 h 369"/>
                <a:gd name="T2" fmla="*/ 32 w 353"/>
                <a:gd name="T3" fmla="*/ 0 h 369"/>
                <a:gd name="T4" fmla="*/ 105 w 353"/>
                <a:gd name="T5" fmla="*/ 0 h 369"/>
                <a:gd name="T6" fmla="*/ 276 w 353"/>
                <a:gd name="T7" fmla="*/ 113 h 369"/>
                <a:gd name="T8" fmla="*/ 353 w 353"/>
                <a:gd name="T9" fmla="*/ 113 h 369"/>
                <a:gd name="T10" fmla="*/ 353 w 353"/>
                <a:gd name="T11" fmla="*/ 315 h 369"/>
                <a:gd name="T12" fmla="*/ 318 w 353"/>
                <a:gd name="T13" fmla="*/ 369 h 369"/>
                <a:gd name="T14" fmla="*/ 315 w 353"/>
                <a:gd name="T15" fmla="*/ 173 h 369"/>
                <a:gd name="T16" fmla="*/ 254 w 353"/>
                <a:gd name="T17" fmla="*/ 173 h 369"/>
                <a:gd name="T18" fmla="*/ 75 w 353"/>
                <a:gd name="T19" fmla="*/ 60 h 369"/>
                <a:gd name="T20" fmla="*/ 0 w 353"/>
                <a:gd name="T21" fmla="*/ 59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02" name="Line 111"/>
            <p:cNvSpPr>
              <a:spLocks noChangeShapeType="1"/>
            </p:cNvSpPr>
            <p:nvPr/>
          </p:nvSpPr>
          <p:spPr bwMode="auto">
            <a:xfrm flipH="1">
              <a:off x="2167" y="2674"/>
              <a:ext cx="34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03" name="Line 112"/>
            <p:cNvSpPr>
              <a:spLocks noChangeShapeType="1"/>
            </p:cNvSpPr>
            <p:nvPr/>
          </p:nvSpPr>
          <p:spPr bwMode="auto">
            <a:xfrm>
              <a:off x="1880" y="2830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04" name="Freeform 113"/>
            <p:cNvSpPr>
              <a:spLocks/>
            </p:cNvSpPr>
            <p:nvPr/>
          </p:nvSpPr>
          <p:spPr bwMode="auto">
            <a:xfrm>
              <a:off x="1874" y="2670"/>
              <a:ext cx="264" cy="105"/>
            </a:xfrm>
            <a:custGeom>
              <a:avLst/>
              <a:gdLst>
                <a:gd name="T0" fmla="*/ 0 w 264"/>
                <a:gd name="T1" fmla="*/ 0 h 105"/>
                <a:gd name="T2" fmla="*/ 52 w 264"/>
                <a:gd name="T3" fmla="*/ 0 h 105"/>
                <a:gd name="T4" fmla="*/ 207 w 264"/>
                <a:gd name="T5" fmla="*/ 105 h 105"/>
                <a:gd name="T6" fmla="*/ 264 w 264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05" name="Freeform 114"/>
            <p:cNvSpPr>
              <a:spLocks/>
            </p:cNvSpPr>
            <p:nvPr/>
          </p:nvSpPr>
          <p:spPr bwMode="auto">
            <a:xfrm flipV="1">
              <a:off x="1874" y="2884"/>
              <a:ext cx="264" cy="105"/>
            </a:xfrm>
            <a:custGeom>
              <a:avLst/>
              <a:gdLst>
                <a:gd name="T0" fmla="*/ 0 w 264"/>
                <a:gd name="T1" fmla="*/ 0 h 105"/>
                <a:gd name="T2" fmla="*/ 52 w 264"/>
                <a:gd name="T3" fmla="*/ 0 h 105"/>
                <a:gd name="T4" fmla="*/ 207 w 264"/>
                <a:gd name="T5" fmla="*/ 105 h 105"/>
                <a:gd name="T6" fmla="*/ 264 w 264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65" name="Text Box 115"/>
          <p:cNvSpPr txBox="1">
            <a:spLocks noChangeArrowheads="1"/>
          </p:cNvSpPr>
          <p:nvPr/>
        </p:nvSpPr>
        <p:spPr bwMode="auto">
          <a:xfrm>
            <a:off x="4321175" y="2619375"/>
            <a:ext cx="950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DSLAM</a:t>
            </a:r>
          </a:p>
        </p:txBody>
      </p:sp>
      <p:grpSp>
        <p:nvGrpSpPr>
          <p:cNvPr id="2066" name="Group 118"/>
          <p:cNvGrpSpPr>
            <a:grpSpLocks/>
          </p:cNvGrpSpPr>
          <p:nvPr/>
        </p:nvGrpSpPr>
        <p:grpSpPr bwMode="auto">
          <a:xfrm>
            <a:off x="3382963" y="1362075"/>
            <a:ext cx="796925" cy="658813"/>
            <a:chOff x="1671" y="1861"/>
            <a:chExt cx="502" cy="415"/>
          </a:xfrm>
        </p:grpSpPr>
        <p:sp>
          <p:nvSpPr>
            <p:cNvPr id="2098" name="Rectangle 116"/>
            <p:cNvSpPr>
              <a:spLocks noChangeArrowheads="1"/>
            </p:cNvSpPr>
            <p:nvPr/>
          </p:nvSpPr>
          <p:spPr bwMode="auto">
            <a:xfrm>
              <a:off x="1742" y="1966"/>
              <a:ext cx="360" cy="31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99" name="AutoShape 117"/>
            <p:cNvSpPr>
              <a:spLocks noChangeArrowheads="1"/>
            </p:cNvSpPr>
            <p:nvPr/>
          </p:nvSpPr>
          <p:spPr bwMode="auto">
            <a:xfrm>
              <a:off x="1671" y="1861"/>
              <a:ext cx="502" cy="129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7" name="Freeform 119"/>
          <p:cNvSpPr>
            <a:spLocks/>
          </p:cNvSpPr>
          <p:nvPr/>
        </p:nvSpPr>
        <p:spPr bwMode="auto">
          <a:xfrm>
            <a:off x="3986213" y="1951038"/>
            <a:ext cx="674687" cy="239712"/>
          </a:xfrm>
          <a:custGeom>
            <a:avLst/>
            <a:gdLst>
              <a:gd name="T0" fmla="*/ 0 w 425"/>
              <a:gd name="T1" fmla="*/ 0 h 151"/>
              <a:gd name="T2" fmla="*/ 0 w 425"/>
              <a:gd name="T3" fmla="*/ 2147483647 h 151"/>
              <a:gd name="T4" fmla="*/ 2147483647 w 425"/>
              <a:gd name="T5" fmla="*/ 2147483647 h 151"/>
              <a:gd name="T6" fmla="*/ 0 60000 65536"/>
              <a:gd name="T7" fmla="*/ 0 60000 65536"/>
              <a:gd name="T8" fmla="*/ 0 60000 65536"/>
              <a:gd name="T9" fmla="*/ 0 w 425"/>
              <a:gd name="T10" fmla="*/ 0 h 151"/>
              <a:gd name="T11" fmla="*/ 425 w 425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5" h="151">
                <a:moveTo>
                  <a:pt x="0" y="0"/>
                </a:moveTo>
                <a:lnTo>
                  <a:pt x="0" y="151"/>
                </a:lnTo>
                <a:lnTo>
                  <a:pt x="425" y="151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68" name="Line 120"/>
          <p:cNvSpPr>
            <a:spLocks noChangeShapeType="1"/>
          </p:cNvSpPr>
          <p:nvPr/>
        </p:nvSpPr>
        <p:spPr bwMode="auto">
          <a:xfrm>
            <a:off x="5014913" y="231616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69" name="Freeform 123"/>
          <p:cNvSpPr>
            <a:spLocks/>
          </p:cNvSpPr>
          <p:nvPr/>
        </p:nvSpPr>
        <p:spPr bwMode="auto">
          <a:xfrm>
            <a:off x="5014913" y="2384425"/>
            <a:ext cx="463550" cy="1009650"/>
          </a:xfrm>
          <a:custGeom>
            <a:avLst/>
            <a:gdLst>
              <a:gd name="T0" fmla="*/ 0 w 292"/>
              <a:gd name="T1" fmla="*/ 0 h 636"/>
              <a:gd name="T2" fmla="*/ 2147483647 w 292"/>
              <a:gd name="T3" fmla="*/ 0 h 636"/>
              <a:gd name="T4" fmla="*/ 2147483647 w 292"/>
              <a:gd name="T5" fmla="*/ 2147483647 h 636"/>
              <a:gd name="T6" fmla="*/ 2147483647 w 292"/>
              <a:gd name="T7" fmla="*/ 2147483647 h 636"/>
              <a:gd name="T8" fmla="*/ 0 60000 65536"/>
              <a:gd name="T9" fmla="*/ 0 60000 65536"/>
              <a:gd name="T10" fmla="*/ 0 60000 65536"/>
              <a:gd name="T11" fmla="*/ 0 60000 65536"/>
              <a:gd name="T12" fmla="*/ 0 w 292"/>
              <a:gd name="T13" fmla="*/ 0 h 636"/>
              <a:gd name="T14" fmla="*/ 292 w 292"/>
              <a:gd name="T15" fmla="*/ 636 h 6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" h="636">
                <a:moveTo>
                  <a:pt x="0" y="0"/>
                </a:moveTo>
                <a:lnTo>
                  <a:pt x="130" y="0"/>
                </a:lnTo>
                <a:lnTo>
                  <a:pt x="130" y="636"/>
                </a:lnTo>
                <a:lnTo>
                  <a:pt x="292" y="6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13" name="Group 135"/>
          <p:cNvGrpSpPr>
            <a:grpSpLocks/>
          </p:cNvGrpSpPr>
          <p:nvPr/>
        </p:nvGrpSpPr>
        <p:grpSpPr bwMode="auto">
          <a:xfrm>
            <a:off x="777875" y="2441575"/>
            <a:ext cx="3117850" cy="1611313"/>
            <a:chOff x="490" y="1538"/>
            <a:chExt cx="1964" cy="1015"/>
          </a:xfrm>
        </p:grpSpPr>
        <p:sp>
          <p:nvSpPr>
            <p:cNvPr id="2096" name="Text Box 124"/>
            <p:cNvSpPr txBox="1">
              <a:spLocks noChangeArrowheads="1"/>
            </p:cNvSpPr>
            <p:nvPr/>
          </p:nvSpPr>
          <p:spPr bwMode="auto">
            <a:xfrm>
              <a:off x="490" y="2102"/>
              <a:ext cx="1809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600" i="1"/>
                <a:t>voice, data transmitted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600" i="1"/>
                <a:t>at different frequencies over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600" i="1">
                  <a:solidFill>
                    <a:srgbClr val="CC0000"/>
                  </a:solidFill>
                </a:rPr>
                <a:t>dedicated </a:t>
              </a:r>
              <a:r>
                <a:rPr lang="en-US" sz="1600" i="1"/>
                <a:t>line to central office</a:t>
              </a:r>
            </a:p>
          </p:txBody>
        </p:sp>
        <p:sp>
          <p:nvSpPr>
            <p:cNvPr id="2097" name="Line 125"/>
            <p:cNvSpPr>
              <a:spLocks noChangeShapeType="1"/>
            </p:cNvSpPr>
            <p:nvPr/>
          </p:nvSpPr>
          <p:spPr bwMode="auto">
            <a:xfrm flipV="1">
              <a:off x="2093" y="1538"/>
              <a:ext cx="361" cy="58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24384" name="Rectangle 52"/>
          <p:cNvSpPr>
            <a:spLocks noChangeArrowheads="1"/>
          </p:cNvSpPr>
          <p:nvPr/>
        </p:nvSpPr>
        <p:spPr bwMode="auto">
          <a:xfrm>
            <a:off x="0" y="3995738"/>
            <a:ext cx="9118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</a:pPr>
            <a:endParaRPr lang="en-US">
              <a:solidFill>
                <a:srgbClr val="FF0000"/>
              </a:solidFill>
              <a:latin typeface="Comic Sans MS" pitchFamily="66" charset="0"/>
            </a:endParaRP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use </a:t>
            </a: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existing</a:t>
            </a:r>
            <a:r>
              <a:rPr lang="en-US">
                <a:latin typeface="Gill Sans MT" pitchFamily="34" charset="0"/>
              </a:rPr>
              <a:t> telephone line to central office DSLAM</a:t>
            </a:r>
          </a:p>
          <a:p>
            <a:pPr marL="1143000" lvl="2" indent="-2286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data over DSL phone line goes to Internet</a:t>
            </a:r>
          </a:p>
          <a:p>
            <a:pPr marL="1143000" lvl="2" indent="-2286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voice over DSL phone line goes to telephone net</a:t>
            </a: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&lt; 2.5 Mbps upstream transmission rate (typically &lt; 1 Mbps)</a:t>
            </a: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&lt; 24 Mbps downstream transmission rate (typically &lt; 10 Mbps)</a:t>
            </a:r>
          </a:p>
        </p:txBody>
      </p:sp>
      <p:sp>
        <p:nvSpPr>
          <p:cNvPr id="2072" name="Rectangle 90"/>
          <p:cNvSpPr>
            <a:spLocks noChangeArrowheads="1"/>
          </p:cNvSpPr>
          <p:nvPr/>
        </p:nvSpPr>
        <p:spPr bwMode="auto">
          <a:xfrm>
            <a:off x="1238250" y="1814513"/>
            <a:ext cx="1978025" cy="13954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73" name="Line 7"/>
          <p:cNvSpPr>
            <a:spLocks noChangeShapeType="1"/>
          </p:cNvSpPr>
          <p:nvPr/>
        </p:nvSpPr>
        <p:spPr bwMode="auto">
          <a:xfrm flipV="1">
            <a:off x="1724025" y="2365375"/>
            <a:ext cx="365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CA"/>
          </a:p>
        </p:txBody>
      </p:sp>
      <p:sp>
        <p:nvSpPr>
          <p:cNvPr id="2074" name="Text Box 39"/>
          <p:cNvSpPr txBox="1">
            <a:spLocks noChangeArrowheads="1"/>
          </p:cNvSpPr>
          <p:nvPr/>
        </p:nvSpPr>
        <p:spPr bwMode="auto">
          <a:xfrm>
            <a:off x="1985963" y="2471738"/>
            <a:ext cx="774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/>
              <a:t>DSL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400"/>
              <a:t>modem</a:t>
            </a:r>
          </a:p>
        </p:txBody>
      </p:sp>
      <p:sp>
        <p:nvSpPr>
          <p:cNvPr id="2075" name="Text Box 41"/>
          <p:cNvSpPr txBox="1">
            <a:spLocks noChangeArrowheads="1"/>
          </p:cNvSpPr>
          <p:nvPr/>
        </p:nvSpPr>
        <p:spPr bwMode="auto">
          <a:xfrm>
            <a:off x="2663825" y="2495550"/>
            <a:ext cx="7064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/>
              <a:t>splitter</a:t>
            </a:r>
          </a:p>
        </p:txBody>
      </p:sp>
      <p:grpSp>
        <p:nvGrpSpPr>
          <p:cNvPr id="2076" name="Group 94"/>
          <p:cNvGrpSpPr>
            <a:grpSpLocks/>
          </p:cNvGrpSpPr>
          <p:nvPr/>
        </p:nvGrpSpPr>
        <p:grpSpPr bwMode="auto">
          <a:xfrm>
            <a:off x="2079625" y="2252663"/>
            <a:ext cx="614363" cy="220662"/>
            <a:chOff x="322" y="890"/>
            <a:chExt cx="872" cy="339"/>
          </a:xfrm>
        </p:grpSpPr>
        <p:sp>
          <p:nvSpPr>
            <p:cNvPr id="2090" name="Rectangle 95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91" name="Rectangle 96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92" name="Rectangle 97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93" name="Rectangle 98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94" name="Rectangle 99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95" name="AutoShape 100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077" name="AutoShape 102"/>
          <p:cNvSpPr>
            <a:spLocks noChangeArrowheads="1"/>
          </p:cNvSpPr>
          <p:nvPr/>
        </p:nvSpPr>
        <p:spPr bwMode="auto">
          <a:xfrm>
            <a:off x="955675" y="1403350"/>
            <a:ext cx="2498725" cy="46831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78" name="Rectangle 103"/>
          <p:cNvSpPr>
            <a:spLocks noChangeArrowheads="1"/>
          </p:cNvSpPr>
          <p:nvPr/>
        </p:nvSpPr>
        <p:spPr bwMode="auto">
          <a:xfrm>
            <a:off x="2933700" y="2303463"/>
            <a:ext cx="166688" cy="144462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79" name="Freeform 104"/>
          <p:cNvSpPr>
            <a:spLocks/>
          </p:cNvSpPr>
          <p:nvPr/>
        </p:nvSpPr>
        <p:spPr bwMode="auto">
          <a:xfrm>
            <a:off x="2409825" y="1858963"/>
            <a:ext cx="604838" cy="434975"/>
          </a:xfrm>
          <a:custGeom>
            <a:avLst/>
            <a:gdLst>
              <a:gd name="T0" fmla="*/ 2147483647 w 381"/>
              <a:gd name="T1" fmla="*/ 2147483647 h 274"/>
              <a:gd name="T2" fmla="*/ 2147483647 w 381"/>
              <a:gd name="T3" fmla="*/ 2147483647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070100" y="1655763"/>
          <a:ext cx="4905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lip" r:id="rId4" imgW="681706" imgH="480401" progId="">
                  <p:embed/>
                </p:oleObj>
              </mc:Choice>
              <mc:Fallback>
                <p:oleObj name="Clip" r:id="rId4" imgW="681706" imgH="480401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655763"/>
                        <a:ext cx="490538" cy="3698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0" name="Line 130"/>
          <p:cNvSpPr>
            <a:spLocks noChangeShapeType="1"/>
          </p:cNvSpPr>
          <p:nvPr/>
        </p:nvSpPr>
        <p:spPr bwMode="auto">
          <a:xfrm flipH="1">
            <a:off x="2697163" y="2365375"/>
            <a:ext cx="23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81" name="AutoShape 131"/>
          <p:cNvSpPr>
            <a:spLocks noChangeArrowheads="1"/>
          </p:cNvSpPr>
          <p:nvPr/>
        </p:nvSpPr>
        <p:spPr bwMode="auto">
          <a:xfrm>
            <a:off x="4445000" y="17033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15" name="Group 136"/>
          <p:cNvGrpSpPr>
            <a:grpSpLocks/>
          </p:cNvGrpSpPr>
          <p:nvPr/>
        </p:nvGrpSpPr>
        <p:grpSpPr bwMode="auto">
          <a:xfrm>
            <a:off x="3678238" y="2867025"/>
            <a:ext cx="1323975" cy="1174750"/>
            <a:chOff x="2317" y="1806"/>
            <a:chExt cx="834" cy="740"/>
          </a:xfrm>
        </p:grpSpPr>
        <p:sp>
          <p:nvSpPr>
            <p:cNvPr id="2088" name="Line 132"/>
            <p:cNvSpPr>
              <a:spLocks noChangeShapeType="1"/>
            </p:cNvSpPr>
            <p:nvPr/>
          </p:nvSpPr>
          <p:spPr bwMode="auto">
            <a:xfrm flipV="1">
              <a:off x="2671" y="1806"/>
              <a:ext cx="268" cy="43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9" name="Text Box 133"/>
            <p:cNvSpPr txBox="1">
              <a:spLocks noChangeArrowheads="1"/>
            </p:cNvSpPr>
            <p:nvPr/>
          </p:nvSpPr>
          <p:spPr bwMode="auto">
            <a:xfrm>
              <a:off x="2317" y="2226"/>
              <a:ext cx="834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600" i="1"/>
                <a:t>DSL access 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600" i="1"/>
                <a:t>multiplexer</a:t>
              </a:r>
            </a:p>
          </p:txBody>
        </p:sp>
      </p:grpSp>
      <p:grpSp>
        <p:nvGrpSpPr>
          <p:cNvPr id="2083" name="Group 141"/>
          <p:cNvGrpSpPr>
            <a:grpSpLocks/>
          </p:cNvGrpSpPr>
          <p:nvPr/>
        </p:nvGrpSpPr>
        <p:grpSpPr bwMode="auto">
          <a:xfrm>
            <a:off x="1143000" y="2043113"/>
            <a:ext cx="642938" cy="644525"/>
            <a:chOff x="-44" y="1473"/>
            <a:chExt cx="981" cy="1105"/>
          </a:xfrm>
        </p:grpSpPr>
        <p:pic>
          <p:nvPicPr>
            <p:cNvPr id="2086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87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sp>
        <p:nvSpPr>
          <p:cNvPr id="2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AF538371-2454-43EA-8706-F9F5ADC0B5D9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2085" name="Picture 34" descr="http://upload.wikimedia.org/wikipedia/en/thumb/e/e1/SaskTel_logo.svg/500px-SaskTel_logo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42175" y="1095375"/>
            <a:ext cx="15716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21507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Access net: cable network</a:t>
            </a:r>
          </a:p>
        </p:txBody>
      </p:sp>
      <p:sp>
        <p:nvSpPr>
          <p:cNvPr id="21508" name="Rectangle 60"/>
          <p:cNvSpPr>
            <a:spLocks noChangeArrowheads="1"/>
          </p:cNvSpPr>
          <p:nvPr/>
        </p:nvSpPr>
        <p:spPr bwMode="auto">
          <a:xfrm>
            <a:off x="657225" y="1651000"/>
            <a:ext cx="1793875" cy="9255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 flipV="1">
            <a:off x="958850" y="2201863"/>
            <a:ext cx="3651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CA"/>
          </a:p>
        </p:txBody>
      </p:sp>
      <p:sp>
        <p:nvSpPr>
          <p:cNvPr id="21510" name="Text Box 39"/>
          <p:cNvSpPr txBox="1">
            <a:spLocks noChangeArrowheads="1"/>
          </p:cNvSpPr>
          <p:nvPr/>
        </p:nvSpPr>
        <p:spPr bwMode="auto">
          <a:xfrm>
            <a:off x="1120775" y="2352675"/>
            <a:ext cx="774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/>
              <a:t>cable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400"/>
              <a:t>modem</a:t>
            </a:r>
          </a:p>
        </p:txBody>
      </p:sp>
      <p:sp>
        <p:nvSpPr>
          <p:cNvPr id="21511" name="Text Box 41"/>
          <p:cNvSpPr txBox="1">
            <a:spLocks noChangeArrowheads="1"/>
          </p:cNvSpPr>
          <p:nvPr/>
        </p:nvSpPr>
        <p:spPr bwMode="auto">
          <a:xfrm>
            <a:off x="1787525" y="2354263"/>
            <a:ext cx="7064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/>
              <a:t>splitter</a:t>
            </a:r>
          </a:p>
        </p:txBody>
      </p:sp>
      <p:grpSp>
        <p:nvGrpSpPr>
          <p:cNvPr id="21512" name="Group 64"/>
          <p:cNvGrpSpPr>
            <a:grpSpLocks/>
          </p:cNvGrpSpPr>
          <p:nvPr/>
        </p:nvGrpSpPr>
        <p:grpSpPr bwMode="auto">
          <a:xfrm>
            <a:off x="1304925" y="2078038"/>
            <a:ext cx="614363" cy="220662"/>
            <a:chOff x="322" y="890"/>
            <a:chExt cx="872" cy="339"/>
          </a:xfrm>
        </p:grpSpPr>
        <p:sp>
          <p:nvSpPr>
            <p:cNvPr id="21669" name="Rectangle 65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670" name="Rectangle 66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671" name="Rectangle 67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672" name="Rectangle 68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673" name="Rectangle 69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674" name="AutoShape 70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513" name="AutoShape 72"/>
          <p:cNvSpPr>
            <a:spLocks noChangeArrowheads="1"/>
          </p:cNvSpPr>
          <p:nvPr/>
        </p:nvSpPr>
        <p:spPr bwMode="auto">
          <a:xfrm>
            <a:off x="419100" y="1239838"/>
            <a:ext cx="2268538" cy="46831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514" name="Rectangle 73"/>
          <p:cNvSpPr>
            <a:spLocks noChangeArrowheads="1"/>
          </p:cNvSpPr>
          <p:nvPr/>
        </p:nvSpPr>
        <p:spPr bwMode="auto">
          <a:xfrm>
            <a:off x="2035175" y="2139950"/>
            <a:ext cx="166688" cy="144463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515" name="Freeform 74"/>
          <p:cNvSpPr>
            <a:spLocks/>
          </p:cNvSpPr>
          <p:nvPr/>
        </p:nvSpPr>
        <p:spPr bwMode="auto">
          <a:xfrm>
            <a:off x="1644650" y="1695450"/>
            <a:ext cx="479425" cy="434975"/>
          </a:xfrm>
          <a:custGeom>
            <a:avLst/>
            <a:gdLst>
              <a:gd name="T0" fmla="*/ 2147483647 w 381"/>
              <a:gd name="T1" fmla="*/ 2147483647 h 274"/>
              <a:gd name="T2" fmla="*/ 2147483647 w 381"/>
              <a:gd name="T3" fmla="*/ 2147483647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516" name="Line 95"/>
          <p:cNvSpPr>
            <a:spLocks noChangeShapeType="1"/>
          </p:cNvSpPr>
          <p:nvPr/>
        </p:nvSpPr>
        <p:spPr bwMode="auto">
          <a:xfrm flipH="1">
            <a:off x="1943100" y="220186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pic>
        <p:nvPicPr>
          <p:cNvPr id="21517" name="Picture 96" descr="t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355725"/>
            <a:ext cx="75565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18" name="Group 117"/>
          <p:cNvGrpSpPr>
            <a:grpSpLocks/>
          </p:cNvGrpSpPr>
          <p:nvPr/>
        </p:nvGrpSpPr>
        <p:grpSpPr bwMode="auto">
          <a:xfrm>
            <a:off x="2676525" y="1470025"/>
            <a:ext cx="850900" cy="527050"/>
            <a:chOff x="-490" y="1664"/>
            <a:chExt cx="1429" cy="842"/>
          </a:xfrm>
        </p:grpSpPr>
        <p:sp>
          <p:nvSpPr>
            <p:cNvPr id="21653" name="AutoShape 11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1654" name="Group 116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1655" name="Rectangle 99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1656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  <p:grpSp>
            <p:nvGrpSpPr>
              <p:cNvPr id="21657" name="Group 103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21663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64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65" name="Rectangle 106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66" name="Rectangle 107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67" name="Rectangle 108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68" name="AutoShape 10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pic>
            <p:nvPicPr>
              <p:cNvPr id="21658" name="Picture 110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659" name="Rectangle 112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1660" name="Freeform 113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18 w 381"/>
                  <a:gd name="T1" fmla="*/ 274 h 274"/>
                  <a:gd name="T2" fmla="*/ 18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661" name="Line 114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21662" name="Picture 115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1519" name="Group 118"/>
          <p:cNvGrpSpPr>
            <a:grpSpLocks/>
          </p:cNvGrpSpPr>
          <p:nvPr/>
        </p:nvGrpSpPr>
        <p:grpSpPr bwMode="auto">
          <a:xfrm>
            <a:off x="3578225" y="1463675"/>
            <a:ext cx="850900" cy="527050"/>
            <a:chOff x="-490" y="1664"/>
            <a:chExt cx="1429" cy="842"/>
          </a:xfrm>
        </p:grpSpPr>
        <p:sp>
          <p:nvSpPr>
            <p:cNvPr id="21637" name="AutoShape 119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1638" name="Group 120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1639" name="Rectangle 121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1640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  <p:grpSp>
            <p:nvGrpSpPr>
              <p:cNvPr id="21641" name="Group 123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21647" name="Rectangle 124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48" name="Rectangle 125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49" name="Rectangle 126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50" name="Rectangle 127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51" name="Rectangle 128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52" name="AutoShape 12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pic>
            <p:nvPicPr>
              <p:cNvPr id="21642" name="Picture 130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643" name="Rectangle 131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1644" name="Freeform 132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18 w 381"/>
                  <a:gd name="T1" fmla="*/ 274 h 274"/>
                  <a:gd name="T2" fmla="*/ 18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645" name="Line 133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21646" name="Picture 134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1520" name="Group 135"/>
          <p:cNvGrpSpPr>
            <a:grpSpLocks/>
          </p:cNvGrpSpPr>
          <p:nvPr/>
        </p:nvGrpSpPr>
        <p:grpSpPr bwMode="auto">
          <a:xfrm>
            <a:off x="2763838" y="2309813"/>
            <a:ext cx="850900" cy="527050"/>
            <a:chOff x="-490" y="1664"/>
            <a:chExt cx="1429" cy="842"/>
          </a:xfrm>
        </p:grpSpPr>
        <p:sp>
          <p:nvSpPr>
            <p:cNvPr id="21621" name="AutoShape 136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1622" name="Group 137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1623" name="Rectangle 138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1624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  <p:grpSp>
            <p:nvGrpSpPr>
              <p:cNvPr id="21625" name="Group 140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21631" name="Rectangle 141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32" name="Rectangle 142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3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34" name="Rectangle 144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35" name="Rectangle 145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36" name="AutoShape 146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pic>
            <p:nvPicPr>
              <p:cNvPr id="21626" name="Picture 147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627" name="Rectangle 148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1628" name="Freeform 149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18 w 381"/>
                  <a:gd name="T1" fmla="*/ 274 h 274"/>
                  <a:gd name="T2" fmla="*/ 18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629" name="Line 150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21630" name="Picture 151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1521" name="Group 152"/>
          <p:cNvGrpSpPr>
            <a:grpSpLocks/>
          </p:cNvGrpSpPr>
          <p:nvPr/>
        </p:nvGrpSpPr>
        <p:grpSpPr bwMode="auto">
          <a:xfrm>
            <a:off x="3630613" y="2319338"/>
            <a:ext cx="850900" cy="527050"/>
            <a:chOff x="-490" y="1664"/>
            <a:chExt cx="1429" cy="842"/>
          </a:xfrm>
        </p:grpSpPr>
        <p:sp>
          <p:nvSpPr>
            <p:cNvPr id="21605" name="AutoShape 153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1606" name="Group 154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1607" name="Rectangle 155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1608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  <p:grpSp>
            <p:nvGrpSpPr>
              <p:cNvPr id="21609" name="Group 157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2161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1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17" name="Rectangle 160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18" name="Rectangle 161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19" name="Rectangle 162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20" name="AutoShape 163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pic>
            <p:nvPicPr>
              <p:cNvPr id="21610" name="Picture 164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611" name="Rectangle 165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1612" name="Freeform 166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18 w 381"/>
                  <a:gd name="T1" fmla="*/ 274 h 274"/>
                  <a:gd name="T2" fmla="*/ 18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613" name="Line 167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21614" name="Picture 168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1522" name="Line 169"/>
          <p:cNvSpPr>
            <a:spLocks noChangeShapeType="1"/>
          </p:cNvSpPr>
          <p:nvPr/>
        </p:nvSpPr>
        <p:spPr bwMode="auto">
          <a:xfrm>
            <a:off x="2217738" y="2212975"/>
            <a:ext cx="3690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1523" name="Group 170"/>
          <p:cNvGrpSpPr>
            <a:grpSpLocks/>
          </p:cNvGrpSpPr>
          <p:nvPr/>
        </p:nvGrpSpPr>
        <p:grpSpPr bwMode="auto">
          <a:xfrm>
            <a:off x="4719638" y="1471613"/>
            <a:ext cx="850900" cy="527050"/>
            <a:chOff x="-490" y="1664"/>
            <a:chExt cx="1429" cy="842"/>
          </a:xfrm>
        </p:grpSpPr>
        <p:sp>
          <p:nvSpPr>
            <p:cNvPr id="21589" name="AutoShape 17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1590" name="Group 172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1591" name="Rectangle 173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1592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  <p:grpSp>
            <p:nvGrpSpPr>
              <p:cNvPr id="21593" name="Group 175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21599" name="Rectangle 176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00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01" name="Rectangle 178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02" name="Rectangle 179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03" name="Rectangle 180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1604" name="AutoShape 18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pic>
            <p:nvPicPr>
              <p:cNvPr id="21594" name="Picture 182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95" name="Rectangle 183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1596" name="Freeform 184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18 w 381"/>
                  <a:gd name="T1" fmla="*/ 274 h 274"/>
                  <a:gd name="T2" fmla="*/ 18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597" name="Line 185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21598" name="Picture 186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1524" name="Text Box 204"/>
          <p:cNvSpPr txBox="1">
            <a:spLocks noChangeArrowheads="1"/>
          </p:cNvSpPr>
          <p:nvPr/>
        </p:nvSpPr>
        <p:spPr bwMode="auto">
          <a:xfrm>
            <a:off x="4330700" y="15414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969696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1525" name="Line 205"/>
          <p:cNvSpPr>
            <a:spLocks noChangeShapeType="1"/>
          </p:cNvSpPr>
          <p:nvPr/>
        </p:nvSpPr>
        <p:spPr bwMode="auto">
          <a:xfrm flipH="1">
            <a:off x="3311525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526" name="Line 206"/>
          <p:cNvSpPr>
            <a:spLocks noChangeShapeType="1"/>
          </p:cNvSpPr>
          <p:nvPr/>
        </p:nvSpPr>
        <p:spPr bwMode="auto">
          <a:xfrm flipH="1">
            <a:off x="421640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527" name="Line 207"/>
          <p:cNvSpPr>
            <a:spLocks noChangeShapeType="1"/>
          </p:cNvSpPr>
          <p:nvPr/>
        </p:nvSpPr>
        <p:spPr bwMode="auto">
          <a:xfrm flipH="1">
            <a:off x="535305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528" name="Freeform 208"/>
          <p:cNvSpPr>
            <a:spLocks/>
          </p:cNvSpPr>
          <p:nvPr/>
        </p:nvSpPr>
        <p:spPr bwMode="auto">
          <a:xfrm>
            <a:off x="4302125" y="221932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529" name="Freeform 209"/>
          <p:cNvSpPr>
            <a:spLocks/>
          </p:cNvSpPr>
          <p:nvPr/>
        </p:nvSpPr>
        <p:spPr bwMode="auto">
          <a:xfrm>
            <a:off x="3435350" y="221297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530" name="Rectangle 44"/>
          <p:cNvSpPr>
            <a:spLocks noChangeArrowheads="1"/>
          </p:cNvSpPr>
          <p:nvPr/>
        </p:nvSpPr>
        <p:spPr bwMode="auto">
          <a:xfrm>
            <a:off x="5646738" y="1787525"/>
            <a:ext cx="955675" cy="7000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1531" name="Text Box 45"/>
          <p:cNvSpPr txBox="1">
            <a:spLocks noChangeArrowheads="1"/>
          </p:cNvSpPr>
          <p:nvPr/>
        </p:nvSpPr>
        <p:spPr bwMode="auto">
          <a:xfrm>
            <a:off x="5157788" y="1250950"/>
            <a:ext cx="19256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600"/>
              <a:t>cable headend</a:t>
            </a:r>
          </a:p>
        </p:txBody>
      </p:sp>
      <p:sp>
        <p:nvSpPr>
          <p:cNvPr id="21532" name="Freeform 216"/>
          <p:cNvSpPr>
            <a:spLocks/>
          </p:cNvSpPr>
          <p:nvPr/>
        </p:nvSpPr>
        <p:spPr bwMode="auto">
          <a:xfrm>
            <a:off x="5903913" y="1970088"/>
            <a:ext cx="330200" cy="454025"/>
          </a:xfrm>
          <a:custGeom>
            <a:avLst/>
            <a:gdLst>
              <a:gd name="T0" fmla="*/ 0 w 318"/>
              <a:gd name="T1" fmla="*/ 2147483647 h 412"/>
              <a:gd name="T2" fmla="*/ 2147483647 w 318"/>
              <a:gd name="T3" fmla="*/ 2147483647 h 412"/>
              <a:gd name="T4" fmla="*/ 2147483647 w 318"/>
              <a:gd name="T5" fmla="*/ 0 h 412"/>
              <a:gd name="T6" fmla="*/ 2147483647 w 318"/>
              <a:gd name="T7" fmla="*/ 2147483647 h 412"/>
              <a:gd name="T8" fmla="*/ 2147483647 w 318"/>
              <a:gd name="T9" fmla="*/ 2147483647 h 412"/>
              <a:gd name="T10" fmla="*/ 2147483647 w 318"/>
              <a:gd name="T11" fmla="*/ 2147483647 h 412"/>
              <a:gd name="T12" fmla="*/ 2147483647 w 318"/>
              <a:gd name="T13" fmla="*/ 2147483647 h 412"/>
              <a:gd name="T14" fmla="*/ 2147483647 w 318"/>
              <a:gd name="T15" fmla="*/ 2147483647 h 412"/>
              <a:gd name="T16" fmla="*/ 0 w 318"/>
              <a:gd name="T17" fmla="*/ 2147483647 h 4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8"/>
              <a:gd name="T28" fmla="*/ 0 h 412"/>
              <a:gd name="T29" fmla="*/ 318 w 318"/>
              <a:gd name="T30" fmla="*/ 412 h 4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8" h="412">
                <a:moveTo>
                  <a:pt x="0" y="412"/>
                </a:moveTo>
                <a:lnTo>
                  <a:pt x="3" y="1"/>
                </a:lnTo>
                <a:lnTo>
                  <a:pt x="74" y="0"/>
                </a:lnTo>
                <a:lnTo>
                  <a:pt x="254" y="111"/>
                </a:lnTo>
                <a:lnTo>
                  <a:pt x="318" y="115"/>
                </a:lnTo>
                <a:lnTo>
                  <a:pt x="318" y="308"/>
                </a:lnTo>
                <a:lnTo>
                  <a:pt x="246" y="308"/>
                </a:lnTo>
                <a:lnTo>
                  <a:pt x="74" y="412"/>
                </a:lnTo>
                <a:lnTo>
                  <a:pt x="0" y="4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533" name="Freeform 217"/>
          <p:cNvSpPr>
            <a:spLocks/>
          </p:cNvSpPr>
          <p:nvPr/>
        </p:nvSpPr>
        <p:spPr bwMode="auto">
          <a:xfrm>
            <a:off x="5905500" y="1905000"/>
            <a:ext cx="366713" cy="406400"/>
          </a:xfrm>
          <a:custGeom>
            <a:avLst/>
            <a:gdLst>
              <a:gd name="T0" fmla="*/ 0 w 353"/>
              <a:gd name="T1" fmla="*/ 2147483647 h 369"/>
              <a:gd name="T2" fmla="*/ 2147483647 w 353"/>
              <a:gd name="T3" fmla="*/ 0 h 369"/>
              <a:gd name="T4" fmla="*/ 2147483647 w 353"/>
              <a:gd name="T5" fmla="*/ 0 h 369"/>
              <a:gd name="T6" fmla="*/ 2147483647 w 353"/>
              <a:gd name="T7" fmla="*/ 2147483647 h 369"/>
              <a:gd name="T8" fmla="*/ 2147483647 w 353"/>
              <a:gd name="T9" fmla="*/ 2147483647 h 369"/>
              <a:gd name="T10" fmla="*/ 2147483647 w 353"/>
              <a:gd name="T11" fmla="*/ 2147483647 h 369"/>
              <a:gd name="T12" fmla="*/ 2147483647 w 353"/>
              <a:gd name="T13" fmla="*/ 2147483647 h 369"/>
              <a:gd name="T14" fmla="*/ 2147483647 w 353"/>
              <a:gd name="T15" fmla="*/ 2147483647 h 369"/>
              <a:gd name="T16" fmla="*/ 2147483647 w 353"/>
              <a:gd name="T17" fmla="*/ 2147483647 h 369"/>
              <a:gd name="T18" fmla="*/ 2147483647 w 353"/>
              <a:gd name="T19" fmla="*/ 2147483647 h 369"/>
              <a:gd name="T20" fmla="*/ 0 w 353"/>
              <a:gd name="T21" fmla="*/ 2147483647 h 3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3"/>
              <a:gd name="T34" fmla="*/ 0 h 369"/>
              <a:gd name="T35" fmla="*/ 353 w 353"/>
              <a:gd name="T36" fmla="*/ 369 h 36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3" h="369">
                <a:moveTo>
                  <a:pt x="0" y="59"/>
                </a:moveTo>
                <a:lnTo>
                  <a:pt x="32" y="0"/>
                </a:lnTo>
                <a:lnTo>
                  <a:pt x="105" y="0"/>
                </a:lnTo>
                <a:lnTo>
                  <a:pt x="276" y="113"/>
                </a:lnTo>
                <a:lnTo>
                  <a:pt x="353" y="113"/>
                </a:lnTo>
                <a:lnTo>
                  <a:pt x="353" y="315"/>
                </a:lnTo>
                <a:lnTo>
                  <a:pt x="318" y="369"/>
                </a:lnTo>
                <a:lnTo>
                  <a:pt x="315" y="173"/>
                </a:lnTo>
                <a:lnTo>
                  <a:pt x="254" y="173"/>
                </a:lnTo>
                <a:lnTo>
                  <a:pt x="75" y="60"/>
                </a:lnTo>
                <a:lnTo>
                  <a:pt x="0" y="59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534" name="Line 218"/>
          <p:cNvSpPr>
            <a:spLocks noChangeShapeType="1"/>
          </p:cNvSpPr>
          <p:nvPr/>
        </p:nvSpPr>
        <p:spPr bwMode="auto">
          <a:xfrm flipH="1">
            <a:off x="6230938" y="2028825"/>
            <a:ext cx="34925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535" name="Line 219"/>
          <p:cNvSpPr>
            <a:spLocks noChangeShapeType="1"/>
          </p:cNvSpPr>
          <p:nvPr/>
        </p:nvSpPr>
        <p:spPr bwMode="auto">
          <a:xfrm>
            <a:off x="5932488" y="2200275"/>
            <a:ext cx="26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1536" name="Freeform 220"/>
          <p:cNvSpPr>
            <a:spLocks/>
          </p:cNvSpPr>
          <p:nvPr/>
        </p:nvSpPr>
        <p:spPr bwMode="auto">
          <a:xfrm>
            <a:off x="5926138" y="2024063"/>
            <a:ext cx="274637" cy="115887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1537" name="Freeform 221"/>
          <p:cNvSpPr>
            <a:spLocks/>
          </p:cNvSpPr>
          <p:nvPr/>
        </p:nvSpPr>
        <p:spPr bwMode="auto">
          <a:xfrm flipV="1">
            <a:off x="5926138" y="2260600"/>
            <a:ext cx="274637" cy="114300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1538" name="AutoShape 225"/>
          <p:cNvSpPr>
            <a:spLocks noChangeArrowheads="1"/>
          </p:cNvSpPr>
          <p:nvPr/>
        </p:nvSpPr>
        <p:spPr bwMode="auto">
          <a:xfrm>
            <a:off x="5507038" y="1524000"/>
            <a:ext cx="1206500" cy="2619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3417888" y="3186113"/>
            <a:ext cx="2043112" cy="958850"/>
            <a:chOff x="2505" y="826"/>
            <a:chExt cx="1287" cy="604"/>
          </a:xfrm>
        </p:grpSpPr>
        <p:sp>
          <p:nvSpPr>
            <p:cNvPr id="21585" name="Line 38"/>
            <p:cNvSpPr>
              <a:spLocks noChangeShapeType="1"/>
            </p:cNvSpPr>
            <p:nvPr/>
          </p:nvSpPr>
          <p:spPr bwMode="auto">
            <a:xfrm flipH="1">
              <a:off x="2505" y="1115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86" name="Freeform 39"/>
            <p:cNvSpPr>
              <a:spLocks/>
            </p:cNvSpPr>
            <p:nvPr/>
          </p:nvSpPr>
          <p:spPr bwMode="auto">
            <a:xfrm>
              <a:off x="2548" y="826"/>
              <a:ext cx="562" cy="266"/>
            </a:xfrm>
            <a:custGeom>
              <a:avLst/>
              <a:gdLst>
                <a:gd name="T0" fmla="*/ 4 w 562"/>
                <a:gd name="T1" fmla="*/ 264 h 266"/>
                <a:gd name="T2" fmla="*/ 52 w 562"/>
                <a:gd name="T3" fmla="*/ 6 h 266"/>
                <a:gd name="T4" fmla="*/ 108 w 562"/>
                <a:gd name="T5" fmla="*/ 266 h 266"/>
                <a:gd name="T6" fmla="*/ 174 w 562"/>
                <a:gd name="T7" fmla="*/ 0 h 266"/>
                <a:gd name="T8" fmla="*/ 228 w 562"/>
                <a:gd name="T9" fmla="*/ 264 h 266"/>
                <a:gd name="T10" fmla="*/ 288 w 562"/>
                <a:gd name="T11" fmla="*/ 8 h 266"/>
                <a:gd name="T12" fmla="*/ 354 w 562"/>
                <a:gd name="T13" fmla="*/ 266 h 266"/>
                <a:gd name="T14" fmla="*/ 402 w 562"/>
                <a:gd name="T15" fmla="*/ 8 h 266"/>
                <a:gd name="T16" fmla="*/ 464 w 562"/>
                <a:gd name="T17" fmla="*/ 264 h 266"/>
                <a:gd name="T18" fmla="*/ 506 w 562"/>
                <a:gd name="T19" fmla="*/ 6 h 266"/>
                <a:gd name="T20" fmla="*/ 556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87" name="Freeform 40"/>
            <p:cNvSpPr>
              <a:spLocks/>
            </p:cNvSpPr>
            <p:nvPr/>
          </p:nvSpPr>
          <p:spPr bwMode="auto">
            <a:xfrm>
              <a:off x="3523" y="830"/>
              <a:ext cx="269" cy="266"/>
            </a:xfrm>
            <a:custGeom>
              <a:avLst/>
              <a:gdLst>
                <a:gd name="T0" fmla="*/ 0 w 562"/>
                <a:gd name="T1" fmla="*/ 264 h 266"/>
                <a:gd name="T2" fmla="*/ 0 w 562"/>
                <a:gd name="T3" fmla="*/ 6 h 266"/>
                <a:gd name="T4" fmla="*/ 0 w 562"/>
                <a:gd name="T5" fmla="*/ 266 h 266"/>
                <a:gd name="T6" fmla="*/ 0 w 562"/>
                <a:gd name="T7" fmla="*/ 0 h 266"/>
                <a:gd name="T8" fmla="*/ 0 w 562"/>
                <a:gd name="T9" fmla="*/ 264 h 266"/>
                <a:gd name="T10" fmla="*/ 0 w 562"/>
                <a:gd name="T11" fmla="*/ 8 h 266"/>
                <a:gd name="T12" fmla="*/ 0 w 562"/>
                <a:gd name="T13" fmla="*/ 266 h 266"/>
                <a:gd name="T14" fmla="*/ 0 w 562"/>
                <a:gd name="T15" fmla="*/ 8 h 266"/>
                <a:gd name="T16" fmla="*/ 0 w 562"/>
                <a:gd name="T17" fmla="*/ 264 h 266"/>
                <a:gd name="T18" fmla="*/ 0 w 562"/>
                <a:gd name="T19" fmla="*/ 6 h 266"/>
                <a:gd name="T20" fmla="*/ 0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88" name="Line 41"/>
            <p:cNvSpPr>
              <a:spLocks noChangeShapeType="1"/>
            </p:cNvSpPr>
            <p:nvPr/>
          </p:nvSpPr>
          <p:spPr bwMode="auto">
            <a:xfrm flipH="1">
              <a:off x="3433" y="1137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2708275" y="3343275"/>
            <a:ext cx="3021013" cy="2114550"/>
            <a:chOff x="2606" y="951"/>
            <a:chExt cx="1903" cy="1332"/>
          </a:xfrm>
        </p:grpSpPr>
        <p:sp>
          <p:nvSpPr>
            <p:cNvPr id="21555" name="Text Box 43"/>
            <p:cNvSpPr txBox="1">
              <a:spLocks noChangeArrowheads="1"/>
            </p:cNvSpPr>
            <p:nvPr/>
          </p:nvSpPr>
          <p:spPr bwMode="auto">
            <a:xfrm>
              <a:off x="3378" y="2071"/>
              <a:ext cx="6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Channels</a:t>
              </a:r>
            </a:p>
          </p:txBody>
        </p:sp>
        <p:sp>
          <p:nvSpPr>
            <p:cNvPr id="21556" name="Line 44"/>
            <p:cNvSpPr>
              <a:spLocks noChangeShapeType="1"/>
            </p:cNvSpPr>
            <p:nvPr/>
          </p:nvSpPr>
          <p:spPr bwMode="auto">
            <a:xfrm>
              <a:off x="2994" y="951"/>
              <a:ext cx="0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57" name="Line 45"/>
            <p:cNvSpPr>
              <a:spLocks noChangeShapeType="1"/>
            </p:cNvSpPr>
            <p:nvPr/>
          </p:nvSpPr>
          <p:spPr bwMode="auto">
            <a:xfrm flipV="1">
              <a:off x="2988" y="1935"/>
              <a:ext cx="1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58" name="Text Box 46"/>
            <p:cNvSpPr txBox="1">
              <a:spLocks noChangeArrowheads="1"/>
            </p:cNvSpPr>
            <p:nvPr/>
          </p:nvSpPr>
          <p:spPr bwMode="auto">
            <a:xfrm>
              <a:off x="2978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V</a:t>
              </a:r>
            </a:p>
            <a:p>
              <a:pPr algn="ctr"/>
              <a:r>
                <a:rPr lang="en-US" sz="1000"/>
                <a:t>I</a:t>
              </a:r>
            </a:p>
            <a:p>
              <a:pPr algn="ctr"/>
              <a:r>
                <a:rPr lang="en-US" sz="1000"/>
                <a:t>D</a:t>
              </a:r>
            </a:p>
            <a:p>
              <a:pPr algn="ctr"/>
              <a:r>
                <a:rPr lang="en-US" sz="1000"/>
                <a:t>E</a:t>
              </a:r>
            </a:p>
            <a:p>
              <a:pPr algn="ctr"/>
              <a:r>
                <a:rPr lang="en-US" sz="1000"/>
                <a:t>O</a:t>
              </a:r>
            </a:p>
          </p:txBody>
        </p:sp>
        <p:sp>
          <p:nvSpPr>
            <p:cNvPr id="21559" name="Line 47"/>
            <p:cNvSpPr>
              <a:spLocks noChangeShapeType="1"/>
            </p:cNvSpPr>
            <p:nvPr/>
          </p:nvSpPr>
          <p:spPr bwMode="auto">
            <a:xfrm>
              <a:off x="3150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60" name="Text Box 48"/>
            <p:cNvSpPr txBox="1">
              <a:spLocks noChangeArrowheads="1"/>
            </p:cNvSpPr>
            <p:nvPr/>
          </p:nvSpPr>
          <p:spPr bwMode="auto">
            <a:xfrm>
              <a:off x="3152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V</a:t>
              </a:r>
            </a:p>
            <a:p>
              <a:pPr algn="ctr"/>
              <a:r>
                <a:rPr lang="en-US" sz="1000"/>
                <a:t>I</a:t>
              </a:r>
            </a:p>
            <a:p>
              <a:pPr algn="ctr"/>
              <a:r>
                <a:rPr lang="en-US" sz="1000"/>
                <a:t>D</a:t>
              </a:r>
            </a:p>
            <a:p>
              <a:pPr algn="ctr"/>
              <a:r>
                <a:rPr lang="en-US" sz="1000"/>
                <a:t>E</a:t>
              </a:r>
            </a:p>
            <a:p>
              <a:pPr algn="ctr"/>
              <a:r>
                <a:rPr lang="en-US" sz="1000"/>
                <a:t>O</a:t>
              </a:r>
            </a:p>
          </p:txBody>
        </p:sp>
        <p:sp>
          <p:nvSpPr>
            <p:cNvPr id="21561" name="Text Box 49"/>
            <p:cNvSpPr txBox="1">
              <a:spLocks noChangeArrowheads="1"/>
            </p:cNvSpPr>
            <p:nvPr/>
          </p:nvSpPr>
          <p:spPr bwMode="auto">
            <a:xfrm>
              <a:off x="3338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V</a:t>
              </a:r>
            </a:p>
            <a:p>
              <a:pPr algn="ctr"/>
              <a:r>
                <a:rPr lang="en-US" sz="1000"/>
                <a:t>I</a:t>
              </a:r>
            </a:p>
            <a:p>
              <a:pPr algn="ctr"/>
              <a:r>
                <a:rPr lang="en-US" sz="1000"/>
                <a:t>D</a:t>
              </a:r>
            </a:p>
            <a:p>
              <a:pPr algn="ctr"/>
              <a:r>
                <a:rPr lang="en-US" sz="1000"/>
                <a:t>E</a:t>
              </a:r>
            </a:p>
            <a:p>
              <a:pPr algn="ctr"/>
              <a:r>
                <a:rPr lang="en-US" sz="1000"/>
                <a:t>O</a:t>
              </a:r>
            </a:p>
          </p:txBody>
        </p:sp>
        <p:sp>
          <p:nvSpPr>
            <p:cNvPr id="21562" name="Text Box 50"/>
            <p:cNvSpPr txBox="1">
              <a:spLocks noChangeArrowheads="1"/>
            </p:cNvSpPr>
            <p:nvPr/>
          </p:nvSpPr>
          <p:spPr bwMode="auto">
            <a:xfrm>
              <a:off x="3524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V</a:t>
              </a:r>
            </a:p>
            <a:p>
              <a:pPr algn="ctr"/>
              <a:r>
                <a:rPr lang="en-US" sz="1000"/>
                <a:t>I</a:t>
              </a:r>
            </a:p>
            <a:p>
              <a:pPr algn="ctr"/>
              <a:r>
                <a:rPr lang="en-US" sz="1000"/>
                <a:t>D</a:t>
              </a:r>
            </a:p>
            <a:p>
              <a:pPr algn="ctr"/>
              <a:r>
                <a:rPr lang="en-US" sz="1000"/>
                <a:t>E</a:t>
              </a:r>
            </a:p>
            <a:p>
              <a:pPr algn="ctr"/>
              <a:r>
                <a:rPr lang="en-US" sz="1000"/>
                <a:t>O</a:t>
              </a:r>
            </a:p>
          </p:txBody>
        </p:sp>
        <p:sp>
          <p:nvSpPr>
            <p:cNvPr id="21563" name="Text Box 51"/>
            <p:cNvSpPr txBox="1">
              <a:spLocks noChangeArrowheads="1"/>
            </p:cNvSpPr>
            <p:nvPr/>
          </p:nvSpPr>
          <p:spPr bwMode="auto">
            <a:xfrm>
              <a:off x="3710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V</a:t>
              </a:r>
            </a:p>
            <a:p>
              <a:pPr algn="ctr"/>
              <a:r>
                <a:rPr lang="en-US" sz="1000"/>
                <a:t>I</a:t>
              </a:r>
            </a:p>
            <a:p>
              <a:pPr algn="ctr"/>
              <a:r>
                <a:rPr lang="en-US" sz="1000"/>
                <a:t>D</a:t>
              </a:r>
            </a:p>
            <a:p>
              <a:pPr algn="ctr"/>
              <a:r>
                <a:rPr lang="en-US" sz="1000"/>
                <a:t>E</a:t>
              </a:r>
            </a:p>
            <a:p>
              <a:pPr algn="ctr"/>
              <a:r>
                <a:rPr lang="en-US" sz="1000"/>
                <a:t>O</a:t>
              </a:r>
            </a:p>
          </p:txBody>
        </p:sp>
        <p:sp>
          <p:nvSpPr>
            <p:cNvPr id="21564" name="Text Box 52"/>
            <p:cNvSpPr txBox="1">
              <a:spLocks noChangeArrowheads="1"/>
            </p:cNvSpPr>
            <p:nvPr/>
          </p:nvSpPr>
          <p:spPr bwMode="auto">
            <a:xfrm>
              <a:off x="3896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V</a:t>
              </a:r>
            </a:p>
            <a:p>
              <a:pPr algn="ctr"/>
              <a:r>
                <a:rPr lang="en-US" sz="1000"/>
                <a:t>I</a:t>
              </a:r>
            </a:p>
            <a:p>
              <a:pPr algn="ctr"/>
              <a:r>
                <a:rPr lang="en-US" sz="1000"/>
                <a:t>D</a:t>
              </a:r>
            </a:p>
            <a:p>
              <a:pPr algn="ctr"/>
              <a:r>
                <a:rPr lang="en-US" sz="1000"/>
                <a:t>E</a:t>
              </a:r>
            </a:p>
            <a:p>
              <a:pPr algn="ctr"/>
              <a:r>
                <a:rPr lang="en-US" sz="1000"/>
                <a:t>O</a:t>
              </a:r>
            </a:p>
          </p:txBody>
        </p:sp>
        <p:sp>
          <p:nvSpPr>
            <p:cNvPr id="21565" name="Text Box 53"/>
            <p:cNvSpPr txBox="1">
              <a:spLocks noChangeArrowheads="1"/>
            </p:cNvSpPr>
            <p:nvPr/>
          </p:nvSpPr>
          <p:spPr bwMode="auto">
            <a:xfrm>
              <a:off x="4058" y="1402"/>
              <a:ext cx="1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1000"/>
            </a:p>
            <a:p>
              <a:pPr algn="ctr"/>
              <a:r>
                <a:rPr lang="en-US" sz="1000"/>
                <a:t>D</a:t>
              </a:r>
            </a:p>
            <a:p>
              <a:pPr algn="ctr"/>
              <a:r>
                <a:rPr lang="en-US" sz="1000"/>
                <a:t>A</a:t>
              </a:r>
            </a:p>
            <a:p>
              <a:pPr algn="ctr"/>
              <a:r>
                <a:rPr lang="en-US" sz="1000"/>
                <a:t>T</a:t>
              </a:r>
            </a:p>
            <a:p>
              <a:pPr algn="ctr"/>
              <a:r>
                <a:rPr lang="en-US" sz="1000"/>
                <a:t>A</a:t>
              </a:r>
            </a:p>
          </p:txBody>
        </p:sp>
        <p:sp>
          <p:nvSpPr>
            <p:cNvPr id="21566" name="Text Box 54"/>
            <p:cNvSpPr txBox="1">
              <a:spLocks noChangeArrowheads="1"/>
            </p:cNvSpPr>
            <p:nvPr/>
          </p:nvSpPr>
          <p:spPr bwMode="auto">
            <a:xfrm>
              <a:off x="4202" y="1402"/>
              <a:ext cx="1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1000"/>
            </a:p>
            <a:p>
              <a:pPr algn="ctr"/>
              <a:r>
                <a:rPr lang="en-US" sz="1000"/>
                <a:t>D</a:t>
              </a:r>
            </a:p>
            <a:p>
              <a:pPr algn="ctr"/>
              <a:r>
                <a:rPr lang="en-US" sz="1000"/>
                <a:t>A</a:t>
              </a:r>
            </a:p>
            <a:p>
              <a:pPr algn="ctr"/>
              <a:r>
                <a:rPr lang="en-US" sz="1000"/>
                <a:t>T</a:t>
              </a:r>
            </a:p>
            <a:p>
              <a:pPr algn="ctr"/>
              <a:r>
                <a:rPr lang="en-US" sz="1000"/>
                <a:t>A</a:t>
              </a:r>
            </a:p>
          </p:txBody>
        </p:sp>
        <p:sp>
          <p:nvSpPr>
            <p:cNvPr id="21567" name="Text Box 55"/>
            <p:cNvSpPr txBox="1">
              <a:spLocks noChangeArrowheads="1"/>
            </p:cNvSpPr>
            <p:nvPr/>
          </p:nvSpPr>
          <p:spPr bwMode="auto">
            <a:xfrm>
              <a:off x="4330" y="1114"/>
              <a:ext cx="17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1000"/>
            </a:p>
            <a:p>
              <a:pPr algn="ctr"/>
              <a:r>
                <a:rPr lang="en-US" sz="1000"/>
                <a:t>C</a:t>
              </a:r>
            </a:p>
            <a:p>
              <a:pPr algn="ctr"/>
              <a:r>
                <a:rPr lang="en-US" sz="1000"/>
                <a:t>O</a:t>
              </a:r>
            </a:p>
            <a:p>
              <a:pPr algn="ctr"/>
              <a:r>
                <a:rPr lang="en-US" sz="1000"/>
                <a:t>N</a:t>
              </a:r>
            </a:p>
            <a:p>
              <a:pPr algn="ctr"/>
              <a:r>
                <a:rPr lang="en-US" sz="1000"/>
                <a:t>T</a:t>
              </a:r>
            </a:p>
            <a:p>
              <a:pPr algn="ctr"/>
              <a:r>
                <a:rPr lang="en-US" sz="1000"/>
                <a:t>R</a:t>
              </a:r>
            </a:p>
            <a:p>
              <a:pPr algn="ctr"/>
              <a:r>
                <a:rPr lang="en-US" sz="1000"/>
                <a:t>O</a:t>
              </a:r>
            </a:p>
            <a:p>
              <a:pPr algn="ctr"/>
              <a:r>
                <a:rPr lang="en-US" sz="1000"/>
                <a:t>L</a:t>
              </a:r>
            </a:p>
          </p:txBody>
        </p:sp>
        <p:sp>
          <p:nvSpPr>
            <p:cNvPr id="21568" name="Line 56"/>
            <p:cNvSpPr>
              <a:spLocks noChangeShapeType="1"/>
            </p:cNvSpPr>
            <p:nvPr/>
          </p:nvSpPr>
          <p:spPr bwMode="auto">
            <a:xfrm>
              <a:off x="333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69" name="Line 57"/>
            <p:cNvSpPr>
              <a:spLocks noChangeShapeType="1"/>
            </p:cNvSpPr>
            <p:nvPr/>
          </p:nvSpPr>
          <p:spPr bwMode="auto">
            <a:xfrm>
              <a:off x="351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70" name="Line 58"/>
            <p:cNvSpPr>
              <a:spLocks noChangeShapeType="1"/>
            </p:cNvSpPr>
            <p:nvPr/>
          </p:nvSpPr>
          <p:spPr bwMode="auto">
            <a:xfrm>
              <a:off x="3698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71" name="Line 59"/>
            <p:cNvSpPr>
              <a:spLocks noChangeShapeType="1"/>
            </p:cNvSpPr>
            <p:nvPr/>
          </p:nvSpPr>
          <p:spPr bwMode="auto">
            <a:xfrm>
              <a:off x="3886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72" name="Line 60"/>
            <p:cNvSpPr>
              <a:spLocks noChangeShapeType="1"/>
            </p:cNvSpPr>
            <p:nvPr/>
          </p:nvSpPr>
          <p:spPr bwMode="auto">
            <a:xfrm>
              <a:off x="4062" y="187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73" name="Line 61"/>
            <p:cNvSpPr>
              <a:spLocks noChangeShapeType="1"/>
            </p:cNvSpPr>
            <p:nvPr/>
          </p:nvSpPr>
          <p:spPr bwMode="auto">
            <a:xfrm>
              <a:off x="4218" y="186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74" name="Line 62"/>
            <p:cNvSpPr>
              <a:spLocks noChangeShapeType="1"/>
            </p:cNvSpPr>
            <p:nvPr/>
          </p:nvSpPr>
          <p:spPr bwMode="auto">
            <a:xfrm>
              <a:off x="4362" y="18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75" name="Text Box 63"/>
            <p:cNvSpPr txBox="1">
              <a:spLocks noChangeArrowheads="1"/>
            </p:cNvSpPr>
            <p:nvPr/>
          </p:nvSpPr>
          <p:spPr bwMode="auto">
            <a:xfrm>
              <a:off x="2985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1</a:t>
              </a:r>
            </a:p>
          </p:txBody>
        </p:sp>
        <p:sp>
          <p:nvSpPr>
            <p:cNvPr id="21576" name="Text Box 64"/>
            <p:cNvSpPr txBox="1">
              <a:spLocks noChangeArrowheads="1"/>
            </p:cNvSpPr>
            <p:nvPr/>
          </p:nvSpPr>
          <p:spPr bwMode="auto">
            <a:xfrm>
              <a:off x="3153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2</a:t>
              </a:r>
            </a:p>
          </p:txBody>
        </p:sp>
        <p:sp>
          <p:nvSpPr>
            <p:cNvPr id="21577" name="Text Box 65"/>
            <p:cNvSpPr txBox="1">
              <a:spLocks noChangeArrowheads="1"/>
            </p:cNvSpPr>
            <p:nvPr/>
          </p:nvSpPr>
          <p:spPr bwMode="auto">
            <a:xfrm>
              <a:off x="3345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3</a:t>
              </a:r>
            </a:p>
          </p:txBody>
        </p:sp>
        <p:sp>
          <p:nvSpPr>
            <p:cNvPr id="21578" name="Text Box 66"/>
            <p:cNvSpPr txBox="1">
              <a:spLocks noChangeArrowheads="1"/>
            </p:cNvSpPr>
            <p:nvPr/>
          </p:nvSpPr>
          <p:spPr bwMode="auto">
            <a:xfrm>
              <a:off x="3517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4</a:t>
              </a:r>
            </a:p>
          </p:txBody>
        </p:sp>
        <p:sp>
          <p:nvSpPr>
            <p:cNvPr id="21579" name="Text Box 67"/>
            <p:cNvSpPr txBox="1">
              <a:spLocks noChangeArrowheads="1"/>
            </p:cNvSpPr>
            <p:nvPr/>
          </p:nvSpPr>
          <p:spPr bwMode="auto">
            <a:xfrm>
              <a:off x="3705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5</a:t>
              </a:r>
            </a:p>
          </p:txBody>
        </p:sp>
        <p:sp>
          <p:nvSpPr>
            <p:cNvPr id="21580" name="Text Box 68"/>
            <p:cNvSpPr txBox="1">
              <a:spLocks noChangeArrowheads="1"/>
            </p:cNvSpPr>
            <p:nvPr/>
          </p:nvSpPr>
          <p:spPr bwMode="auto">
            <a:xfrm>
              <a:off x="3893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6</a:t>
              </a:r>
            </a:p>
          </p:txBody>
        </p:sp>
        <p:sp>
          <p:nvSpPr>
            <p:cNvPr id="21581" name="Text Box 69"/>
            <p:cNvSpPr txBox="1">
              <a:spLocks noChangeArrowheads="1"/>
            </p:cNvSpPr>
            <p:nvPr/>
          </p:nvSpPr>
          <p:spPr bwMode="auto">
            <a:xfrm>
              <a:off x="4057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7</a:t>
              </a:r>
            </a:p>
          </p:txBody>
        </p:sp>
        <p:sp>
          <p:nvSpPr>
            <p:cNvPr id="21582" name="Text Box 70"/>
            <p:cNvSpPr txBox="1">
              <a:spLocks noChangeArrowheads="1"/>
            </p:cNvSpPr>
            <p:nvPr/>
          </p:nvSpPr>
          <p:spPr bwMode="auto">
            <a:xfrm>
              <a:off x="4205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8</a:t>
              </a:r>
            </a:p>
          </p:txBody>
        </p:sp>
        <p:sp>
          <p:nvSpPr>
            <p:cNvPr id="21583" name="Text Box 71"/>
            <p:cNvSpPr txBox="1">
              <a:spLocks noChangeArrowheads="1"/>
            </p:cNvSpPr>
            <p:nvPr/>
          </p:nvSpPr>
          <p:spPr bwMode="auto">
            <a:xfrm>
              <a:off x="4349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9</a:t>
              </a:r>
            </a:p>
          </p:txBody>
        </p:sp>
        <p:sp>
          <p:nvSpPr>
            <p:cNvPr id="21584" name="Freeform 72"/>
            <p:cNvSpPr>
              <a:spLocks/>
            </p:cNvSpPr>
            <p:nvPr/>
          </p:nvSpPr>
          <p:spPr bwMode="auto">
            <a:xfrm>
              <a:off x="2606" y="969"/>
              <a:ext cx="375" cy="969"/>
            </a:xfrm>
            <a:custGeom>
              <a:avLst/>
              <a:gdLst>
                <a:gd name="T0" fmla="*/ 375 w 375"/>
                <a:gd name="T1" fmla="*/ 0 h 969"/>
                <a:gd name="T2" fmla="*/ 0 w 375"/>
                <a:gd name="T3" fmla="*/ 485 h 969"/>
                <a:gd name="T4" fmla="*/ 375 w 375"/>
                <a:gd name="T5" fmla="*/ 969 h 969"/>
                <a:gd name="T6" fmla="*/ 375 w 375"/>
                <a:gd name="T7" fmla="*/ 0 h 9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969"/>
                <a:gd name="T14" fmla="*/ 375 w 375"/>
                <a:gd name="T15" fmla="*/ 969 h 9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969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 flipV="1">
            <a:off x="1039813" y="2238375"/>
            <a:ext cx="1666875" cy="2062163"/>
            <a:chOff x="1511" y="1371"/>
            <a:chExt cx="1050" cy="1299"/>
          </a:xfrm>
        </p:grpSpPr>
        <p:grpSp>
          <p:nvGrpSpPr>
            <p:cNvPr id="21549" name="Group 74"/>
            <p:cNvGrpSpPr>
              <a:grpSpLocks/>
            </p:cNvGrpSpPr>
            <p:nvPr/>
          </p:nvGrpSpPr>
          <p:grpSpPr bwMode="auto">
            <a:xfrm>
              <a:off x="1511" y="1371"/>
              <a:ext cx="1050" cy="198"/>
              <a:chOff x="1614" y="1494"/>
              <a:chExt cx="1050" cy="198"/>
            </a:xfrm>
          </p:grpSpPr>
          <p:sp>
            <p:nvSpPr>
              <p:cNvPr id="21551" name="Rectangle 75"/>
              <p:cNvSpPr>
                <a:spLocks noChangeArrowheads="1"/>
              </p:cNvSpPr>
              <p:nvPr/>
            </p:nvSpPr>
            <p:spPr bwMode="auto">
              <a:xfrm>
                <a:off x="2358" y="1500"/>
                <a:ext cx="168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35596" name="Freeform 76"/>
              <p:cNvSpPr>
                <a:spLocks/>
              </p:cNvSpPr>
              <p:nvPr/>
            </p:nvSpPr>
            <p:spPr bwMode="auto">
              <a:xfrm>
                <a:off x="1614" y="1494"/>
                <a:ext cx="896" cy="198"/>
              </a:xfrm>
              <a:custGeom>
                <a:avLst/>
                <a:gdLst>
                  <a:gd name="T0" fmla="*/ 18 w 896"/>
                  <a:gd name="T1" fmla="*/ 0 h 198"/>
                  <a:gd name="T2" fmla="*/ 0 w 896"/>
                  <a:gd name="T3" fmla="*/ 96 h 198"/>
                  <a:gd name="T4" fmla="*/ 18 w 896"/>
                  <a:gd name="T5" fmla="*/ 198 h 198"/>
                  <a:gd name="T6" fmla="*/ 774 w 896"/>
                  <a:gd name="T7" fmla="*/ 198 h 198"/>
                  <a:gd name="T8" fmla="*/ 750 w 896"/>
                  <a:gd name="T9" fmla="*/ 90 h 198"/>
                  <a:gd name="T10" fmla="*/ 774 w 896"/>
                  <a:gd name="T11" fmla="*/ 0 h 198"/>
                  <a:gd name="T12" fmla="*/ 18 w 896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96"/>
                  <a:gd name="T22" fmla="*/ 0 h 198"/>
                  <a:gd name="T23" fmla="*/ 896 w 896"/>
                  <a:gd name="T24" fmla="*/ 198 h 1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96" h="198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pPr eaLnBrk="0" hangingPunct="0">
                  <a:defRPr/>
                </a:pPr>
                <a:endParaRPr lang="en-US"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1553" name="Oval 77"/>
              <p:cNvSpPr>
                <a:spLocks noChangeArrowheads="1"/>
              </p:cNvSpPr>
              <p:nvPr/>
            </p:nvSpPr>
            <p:spPr bwMode="auto">
              <a:xfrm>
                <a:off x="2502" y="1506"/>
                <a:ext cx="62" cy="16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1554" name="Line 78"/>
              <p:cNvSpPr>
                <a:spLocks noChangeShapeType="1"/>
              </p:cNvSpPr>
              <p:nvPr/>
            </p:nvSpPr>
            <p:spPr bwMode="auto">
              <a:xfrm>
                <a:off x="2526" y="1584"/>
                <a:ext cx="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1550" name="Freeform 79"/>
            <p:cNvSpPr>
              <a:spLocks/>
            </p:cNvSpPr>
            <p:nvPr/>
          </p:nvSpPr>
          <p:spPr bwMode="auto">
            <a:xfrm>
              <a:off x="1536" y="1563"/>
              <a:ext cx="1015" cy="1107"/>
            </a:xfrm>
            <a:custGeom>
              <a:avLst/>
              <a:gdLst>
                <a:gd name="T0" fmla="*/ 1015 w 1015"/>
                <a:gd name="T1" fmla="*/ 1107 h 1107"/>
                <a:gd name="T2" fmla="*/ 0 w 1015"/>
                <a:gd name="T3" fmla="*/ 0 h 1107"/>
                <a:gd name="T4" fmla="*/ 905 w 1015"/>
                <a:gd name="T5" fmla="*/ 0 h 1107"/>
                <a:gd name="T6" fmla="*/ 1015 w 1015"/>
                <a:gd name="T7" fmla="*/ 1107 h 1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5"/>
                <a:gd name="T13" fmla="*/ 0 h 1107"/>
                <a:gd name="T14" fmla="*/ 1015 w 1015"/>
                <a:gd name="T15" fmla="*/ 1107 h 1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5" h="1107">
                  <a:moveTo>
                    <a:pt x="1015" y="1107"/>
                  </a:moveTo>
                  <a:lnTo>
                    <a:pt x="0" y="0"/>
                  </a:lnTo>
                  <a:lnTo>
                    <a:pt x="905" y="0"/>
                  </a:lnTo>
                  <a:lnTo>
                    <a:pt x="1015" y="1107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rot="10800000"/>
            <a:lstStyle/>
            <a:p>
              <a:endParaRPr lang="en-CA"/>
            </a:p>
          </p:txBody>
        </p:sp>
      </p:grpSp>
      <p:sp>
        <p:nvSpPr>
          <p:cNvPr id="226628" name="Text Box 324"/>
          <p:cNvSpPr txBox="1">
            <a:spLocks noChangeArrowheads="1"/>
          </p:cNvSpPr>
          <p:nvPr/>
        </p:nvSpPr>
        <p:spPr bwMode="auto">
          <a:xfrm>
            <a:off x="787400" y="5545138"/>
            <a:ext cx="74755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frequency division multiplexing:</a:t>
            </a:r>
            <a:r>
              <a:rPr lang="en-US">
                <a:latin typeface="Gill Sans MT" pitchFamily="34" charset="0"/>
              </a:rPr>
              <a:t> different channels transmitted</a:t>
            </a:r>
          </a:p>
          <a:p>
            <a:pPr eaLnBrk="0" hangingPunct="0">
              <a:lnSpc>
                <a:spcPct val="85000"/>
              </a:lnSpc>
            </a:pPr>
            <a:r>
              <a:rPr lang="en-US">
                <a:latin typeface="Gill Sans MT" pitchFamily="34" charset="0"/>
              </a:rPr>
              <a:t>in different frequency bands</a:t>
            </a:r>
          </a:p>
        </p:txBody>
      </p:sp>
      <p:pic>
        <p:nvPicPr>
          <p:cNvPr id="21543" name="Picture 325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9738" y="86836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44" name="Group 326"/>
          <p:cNvGrpSpPr>
            <a:grpSpLocks/>
          </p:cNvGrpSpPr>
          <p:nvPr/>
        </p:nvGrpSpPr>
        <p:grpSpPr bwMode="auto">
          <a:xfrm>
            <a:off x="560388" y="1928813"/>
            <a:ext cx="609600" cy="609600"/>
            <a:chOff x="-44" y="1473"/>
            <a:chExt cx="981" cy="1105"/>
          </a:xfrm>
        </p:grpSpPr>
        <p:pic>
          <p:nvPicPr>
            <p:cNvPr id="21547" name="Picture 327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48" name="Freeform 32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sp>
        <p:nvSpPr>
          <p:cNvPr id="215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EA7BEB0B-A6E2-40D9-8BA0-00805B94A157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21546" name="Picture 2" descr="http://upload.wikimedia.org/wikipedia/en/0/0c/Access_Communications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4975" y="536575"/>
            <a:ext cx="1714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6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6400" y="2290763"/>
            <a:ext cx="3092450" cy="1417637"/>
            <a:chOff x="256" y="1443"/>
            <a:chExt cx="1948" cy="893"/>
          </a:xfrm>
        </p:grpSpPr>
        <p:sp>
          <p:nvSpPr>
            <p:cNvPr id="22707" name="Text Box 6"/>
            <p:cNvSpPr txBox="1">
              <a:spLocks noChangeArrowheads="1"/>
            </p:cNvSpPr>
            <p:nvPr/>
          </p:nvSpPr>
          <p:spPr bwMode="auto">
            <a:xfrm>
              <a:off x="256" y="1885"/>
              <a:ext cx="1948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600" i="1"/>
                <a:t>data, TV transmitted at different 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600" i="1"/>
                <a:t>frequencies over </a:t>
              </a:r>
              <a:r>
                <a:rPr lang="en-US" sz="1600" i="1">
                  <a:solidFill>
                    <a:srgbClr val="CC0000"/>
                  </a:solidFill>
                </a:rPr>
                <a:t>shared </a:t>
              </a:r>
              <a:r>
                <a:rPr lang="en-US" sz="1600" i="1"/>
                <a:t>cable 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600" i="1"/>
                <a:t>distribution network</a:t>
              </a:r>
            </a:p>
          </p:txBody>
        </p:sp>
        <p:sp>
          <p:nvSpPr>
            <p:cNvPr id="22708" name="Line 7"/>
            <p:cNvSpPr>
              <a:spLocks noChangeShapeType="1"/>
            </p:cNvSpPr>
            <p:nvPr/>
          </p:nvSpPr>
          <p:spPr bwMode="auto">
            <a:xfrm flipV="1">
              <a:off x="1452" y="1443"/>
              <a:ext cx="282" cy="4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657225" y="1651000"/>
            <a:ext cx="1793875" cy="9255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 flipV="1">
            <a:off x="958850" y="2201863"/>
            <a:ext cx="3651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CA"/>
          </a:p>
        </p:txBody>
      </p:sp>
      <p:sp>
        <p:nvSpPr>
          <p:cNvPr id="22534" name="Text Box 39"/>
          <p:cNvSpPr txBox="1">
            <a:spLocks noChangeArrowheads="1"/>
          </p:cNvSpPr>
          <p:nvPr/>
        </p:nvSpPr>
        <p:spPr bwMode="auto">
          <a:xfrm>
            <a:off x="1120775" y="2352675"/>
            <a:ext cx="774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/>
              <a:t>cable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400"/>
              <a:t>modem</a:t>
            </a:r>
          </a:p>
        </p:txBody>
      </p:sp>
      <p:sp>
        <p:nvSpPr>
          <p:cNvPr id="22535" name="Text Box 41"/>
          <p:cNvSpPr txBox="1">
            <a:spLocks noChangeArrowheads="1"/>
          </p:cNvSpPr>
          <p:nvPr/>
        </p:nvSpPr>
        <p:spPr bwMode="auto">
          <a:xfrm>
            <a:off x="1787525" y="2354263"/>
            <a:ext cx="7064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/>
              <a:t>splitter</a:t>
            </a:r>
          </a:p>
        </p:txBody>
      </p:sp>
      <p:grpSp>
        <p:nvGrpSpPr>
          <p:cNvPr id="22536" name="Group 13"/>
          <p:cNvGrpSpPr>
            <a:grpSpLocks/>
          </p:cNvGrpSpPr>
          <p:nvPr/>
        </p:nvGrpSpPr>
        <p:grpSpPr bwMode="auto">
          <a:xfrm>
            <a:off x="1304925" y="2078038"/>
            <a:ext cx="614363" cy="220662"/>
            <a:chOff x="322" y="890"/>
            <a:chExt cx="872" cy="339"/>
          </a:xfrm>
        </p:grpSpPr>
        <p:sp>
          <p:nvSpPr>
            <p:cNvPr id="22701" name="Rectangle 14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02" name="Rectangle 15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03" name="Rectangle 16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04" name="Rectangle 17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05" name="Rectangle 18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06" name="AutoShape 19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2537" name="AutoShape 21"/>
          <p:cNvSpPr>
            <a:spLocks noChangeArrowheads="1"/>
          </p:cNvSpPr>
          <p:nvPr/>
        </p:nvSpPr>
        <p:spPr bwMode="auto">
          <a:xfrm>
            <a:off x="419100" y="1239838"/>
            <a:ext cx="2268538" cy="46831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8" name="Rectangle 22"/>
          <p:cNvSpPr>
            <a:spLocks noChangeArrowheads="1"/>
          </p:cNvSpPr>
          <p:nvPr/>
        </p:nvSpPr>
        <p:spPr bwMode="auto">
          <a:xfrm>
            <a:off x="2035175" y="2139950"/>
            <a:ext cx="166688" cy="144463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9" name="Freeform 23"/>
          <p:cNvSpPr>
            <a:spLocks/>
          </p:cNvSpPr>
          <p:nvPr/>
        </p:nvSpPr>
        <p:spPr bwMode="auto">
          <a:xfrm>
            <a:off x="1644650" y="1695450"/>
            <a:ext cx="479425" cy="434975"/>
          </a:xfrm>
          <a:custGeom>
            <a:avLst/>
            <a:gdLst>
              <a:gd name="T0" fmla="*/ 2147483647 w 381"/>
              <a:gd name="T1" fmla="*/ 2147483647 h 274"/>
              <a:gd name="T2" fmla="*/ 2147483647 w 381"/>
              <a:gd name="T3" fmla="*/ 2147483647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2540" name="Line 24"/>
          <p:cNvSpPr>
            <a:spLocks noChangeShapeType="1"/>
          </p:cNvSpPr>
          <p:nvPr/>
        </p:nvSpPr>
        <p:spPr bwMode="auto">
          <a:xfrm flipH="1">
            <a:off x="1943100" y="220186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pic>
        <p:nvPicPr>
          <p:cNvPr id="22541" name="Picture 25" descr="t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355725"/>
            <a:ext cx="75565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42" name="Group 26"/>
          <p:cNvGrpSpPr>
            <a:grpSpLocks/>
          </p:cNvGrpSpPr>
          <p:nvPr/>
        </p:nvGrpSpPr>
        <p:grpSpPr bwMode="auto">
          <a:xfrm>
            <a:off x="2676525" y="1470025"/>
            <a:ext cx="850900" cy="527050"/>
            <a:chOff x="-490" y="1664"/>
            <a:chExt cx="1429" cy="842"/>
          </a:xfrm>
        </p:grpSpPr>
        <p:sp>
          <p:nvSpPr>
            <p:cNvPr id="22685" name="AutoShape 27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686" name="Group 28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2687" name="Rectangle 29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8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  <p:grpSp>
            <p:nvGrpSpPr>
              <p:cNvPr id="22689" name="Group 31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22695" name="Rectangle 32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96" name="Rectangle 33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97" name="Rectangle 34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98" name="Rectangle 35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99" name="Rectangle 36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700" name="AutoShape 37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pic>
            <p:nvPicPr>
              <p:cNvPr id="22690" name="Picture 38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91" name="Rectangle 39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2" name="Freeform 40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18 w 381"/>
                  <a:gd name="T1" fmla="*/ 274 h 274"/>
                  <a:gd name="T2" fmla="*/ 18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93" name="Line 41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22694" name="Picture 42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543" name="Group 43"/>
          <p:cNvGrpSpPr>
            <a:grpSpLocks/>
          </p:cNvGrpSpPr>
          <p:nvPr/>
        </p:nvGrpSpPr>
        <p:grpSpPr bwMode="auto">
          <a:xfrm>
            <a:off x="3578225" y="1463675"/>
            <a:ext cx="850900" cy="527050"/>
            <a:chOff x="-490" y="1664"/>
            <a:chExt cx="1429" cy="842"/>
          </a:xfrm>
        </p:grpSpPr>
        <p:sp>
          <p:nvSpPr>
            <p:cNvPr id="22669" name="AutoShape 44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670" name="Group 45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2671" name="Rectangle 46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2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  <p:grpSp>
            <p:nvGrpSpPr>
              <p:cNvPr id="22673" name="Group 48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22679" name="Rectangle 49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80" name="Rectangle 50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81" name="Rectangle 51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82" name="Rectangle 52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83" name="Rectangle 53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84" name="AutoShape 54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pic>
            <p:nvPicPr>
              <p:cNvPr id="22674" name="Picture 55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75" name="Rectangle 56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6" name="Freeform 57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18 w 381"/>
                  <a:gd name="T1" fmla="*/ 274 h 274"/>
                  <a:gd name="T2" fmla="*/ 18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77" name="Line 58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22678" name="Picture 59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544" name="Group 60"/>
          <p:cNvGrpSpPr>
            <a:grpSpLocks/>
          </p:cNvGrpSpPr>
          <p:nvPr/>
        </p:nvGrpSpPr>
        <p:grpSpPr bwMode="auto">
          <a:xfrm>
            <a:off x="2763838" y="2309813"/>
            <a:ext cx="850900" cy="527050"/>
            <a:chOff x="-490" y="1664"/>
            <a:chExt cx="1429" cy="842"/>
          </a:xfrm>
        </p:grpSpPr>
        <p:sp>
          <p:nvSpPr>
            <p:cNvPr id="22653" name="AutoShape 6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654" name="Group 62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2655" name="Rectangle 63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6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  <p:grpSp>
            <p:nvGrpSpPr>
              <p:cNvPr id="22657" name="Group 65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22663" name="Rectangle 66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64" name="Rectangle 67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65" name="Rectangle 68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66" name="Rectangle 69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67" name="Rectangle 70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68" name="AutoShape 7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pic>
            <p:nvPicPr>
              <p:cNvPr id="22658" name="Picture 72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59" name="Rectangle 73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0" name="Freeform 74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18 w 381"/>
                  <a:gd name="T1" fmla="*/ 274 h 274"/>
                  <a:gd name="T2" fmla="*/ 18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61" name="Line 75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22662" name="Picture 76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545" name="Group 77"/>
          <p:cNvGrpSpPr>
            <a:grpSpLocks/>
          </p:cNvGrpSpPr>
          <p:nvPr/>
        </p:nvGrpSpPr>
        <p:grpSpPr bwMode="auto">
          <a:xfrm>
            <a:off x="3630613" y="2319338"/>
            <a:ext cx="850900" cy="527050"/>
            <a:chOff x="-490" y="1664"/>
            <a:chExt cx="1429" cy="842"/>
          </a:xfrm>
        </p:grpSpPr>
        <p:sp>
          <p:nvSpPr>
            <p:cNvPr id="22637" name="AutoShape 78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638" name="Group 79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2639" name="Rectangle 80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0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  <p:grpSp>
            <p:nvGrpSpPr>
              <p:cNvPr id="22641" name="Group 82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22647" name="Rectangle 83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48" name="Rectangle 84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49" name="Rectangle 85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50" name="Rectangle 86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51" name="Rectangle 87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52" name="AutoShape 88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pic>
            <p:nvPicPr>
              <p:cNvPr id="22642" name="Picture 89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43" name="Rectangle 90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4" name="Freeform 91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18 w 381"/>
                  <a:gd name="T1" fmla="*/ 274 h 274"/>
                  <a:gd name="T2" fmla="*/ 18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45" name="Line 92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22646" name="Picture 93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2546" name="Line 94"/>
          <p:cNvSpPr>
            <a:spLocks noChangeShapeType="1"/>
          </p:cNvSpPr>
          <p:nvPr/>
        </p:nvSpPr>
        <p:spPr bwMode="auto">
          <a:xfrm>
            <a:off x="2217738" y="2212975"/>
            <a:ext cx="3690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2547" name="Group 95"/>
          <p:cNvGrpSpPr>
            <a:grpSpLocks/>
          </p:cNvGrpSpPr>
          <p:nvPr/>
        </p:nvGrpSpPr>
        <p:grpSpPr bwMode="auto">
          <a:xfrm>
            <a:off x="4719638" y="1471613"/>
            <a:ext cx="850900" cy="527050"/>
            <a:chOff x="-490" y="1664"/>
            <a:chExt cx="1429" cy="842"/>
          </a:xfrm>
        </p:grpSpPr>
        <p:sp>
          <p:nvSpPr>
            <p:cNvPr id="22621" name="AutoShape 96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622" name="Group 97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2623" name="Rectangle 98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4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  <p:grpSp>
            <p:nvGrpSpPr>
              <p:cNvPr id="22625" name="Group 100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22631" name="Rectangle 101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32" name="Rectangle 102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33" name="Rectangle 103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3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35" name="Rectangle 105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2636" name="AutoShape 106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pic>
            <p:nvPicPr>
              <p:cNvPr id="22626" name="Picture 107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27" name="Rectangle 108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8" name="Freeform 109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18 w 381"/>
                  <a:gd name="T1" fmla="*/ 274 h 274"/>
                  <a:gd name="T2" fmla="*/ 18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29" name="Line 110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22630" name="Picture 111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2548" name="Text Box 112"/>
          <p:cNvSpPr txBox="1">
            <a:spLocks noChangeArrowheads="1"/>
          </p:cNvSpPr>
          <p:nvPr/>
        </p:nvSpPr>
        <p:spPr bwMode="auto">
          <a:xfrm>
            <a:off x="4330700" y="15414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969696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2549" name="Line 113"/>
          <p:cNvSpPr>
            <a:spLocks noChangeShapeType="1"/>
          </p:cNvSpPr>
          <p:nvPr/>
        </p:nvSpPr>
        <p:spPr bwMode="auto">
          <a:xfrm flipH="1">
            <a:off x="3311525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2550" name="Line 114"/>
          <p:cNvSpPr>
            <a:spLocks noChangeShapeType="1"/>
          </p:cNvSpPr>
          <p:nvPr/>
        </p:nvSpPr>
        <p:spPr bwMode="auto">
          <a:xfrm flipH="1">
            <a:off x="421640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2551" name="Line 115"/>
          <p:cNvSpPr>
            <a:spLocks noChangeShapeType="1"/>
          </p:cNvSpPr>
          <p:nvPr/>
        </p:nvSpPr>
        <p:spPr bwMode="auto">
          <a:xfrm flipH="1">
            <a:off x="535305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2552" name="Freeform 116"/>
          <p:cNvSpPr>
            <a:spLocks/>
          </p:cNvSpPr>
          <p:nvPr/>
        </p:nvSpPr>
        <p:spPr bwMode="auto">
          <a:xfrm>
            <a:off x="4302125" y="221932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2553" name="Freeform 117"/>
          <p:cNvSpPr>
            <a:spLocks/>
          </p:cNvSpPr>
          <p:nvPr/>
        </p:nvSpPr>
        <p:spPr bwMode="auto">
          <a:xfrm>
            <a:off x="3435350" y="221297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2554" name="Rectangle 44"/>
          <p:cNvSpPr>
            <a:spLocks noChangeArrowheads="1"/>
          </p:cNvSpPr>
          <p:nvPr/>
        </p:nvSpPr>
        <p:spPr bwMode="auto">
          <a:xfrm>
            <a:off x="5646738" y="1787525"/>
            <a:ext cx="955675" cy="7000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2555" name="Text Box 45"/>
          <p:cNvSpPr txBox="1">
            <a:spLocks noChangeArrowheads="1"/>
          </p:cNvSpPr>
          <p:nvPr/>
        </p:nvSpPr>
        <p:spPr bwMode="auto">
          <a:xfrm>
            <a:off x="5157788" y="1250950"/>
            <a:ext cx="19256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600"/>
              <a:t>cable headend</a:t>
            </a:r>
          </a:p>
        </p:txBody>
      </p:sp>
      <p:sp>
        <p:nvSpPr>
          <p:cNvPr id="22556" name="Freeform 120"/>
          <p:cNvSpPr>
            <a:spLocks/>
          </p:cNvSpPr>
          <p:nvPr/>
        </p:nvSpPr>
        <p:spPr bwMode="auto">
          <a:xfrm>
            <a:off x="5903913" y="1970088"/>
            <a:ext cx="330200" cy="454025"/>
          </a:xfrm>
          <a:custGeom>
            <a:avLst/>
            <a:gdLst>
              <a:gd name="T0" fmla="*/ 0 w 318"/>
              <a:gd name="T1" fmla="*/ 2147483647 h 412"/>
              <a:gd name="T2" fmla="*/ 2147483647 w 318"/>
              <a:gd name="T3" fmla="*/ 2147483647 h 412"/>
              <a:gd name="T4" fmla="*/ 2147483647 w 318"/>
              <a:gd name="T5" fmla="*/ 0 h 412"/>
              <a:gd name="T6" fmla="*/ 2147483647 w 318"/>
              <a:gd name="T7" fmla="*/ 2147483647 h 412"/>
              <a:gd name="T8" fmla="*/ 2147483647 w 318"/>
              <a:gd name="T9" fmla="*/ 2147483647 h 412"/>
              <a:gd name="T10" fmla="*/ 2147483647 w 318"/>
              <a:gd name="T11" fmla="*/ 2147483647 h 412"/>
              <a:gd name="T12" fmla="*/ 2147483647 w 318"/>
              <a:gd name="T13" fmla="*/ 2147483647 h 412"/>
              <a:gd name="T14" fmla="*/ 2147483647 w 318"/>
              <a:gd name="T15" fmla="*/ 2147483647 h 412"/>
              <a:gd name="T16" fmla="*/ 0 w 318"/>
              <a:gd name="T17" fmla="*/ 2147483647 h 4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8"/>
              <a:gd name="T28" fmla="*/ 0 h 412"/>
              <a:gd name="T29" fmla="*/ 318 w 318"/>
              <a:gd name="T30" fmla="*/ 412 h 4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8" h="412">
                <a:moveTo>
                  <a:pt x="0" y="412"/>
                </a:moveTo>
                <a:lnTo>
                  <a:pt x="3" y="1"/>
                </a:lnTo>
                <a:lnTo>
                  <a:pt x="74" y="0"/>
                </a:lnTo>
                <a:lnTo>
                  <a:pt x="254" y="111"/>
                </a:lnTo>
                <a:lnTo>
                  <a:pt x="318" y="115"/>
                </a:lnTo>
                <a:lnTo>
                  <a:pt x="318" y="308"/>
                </a:lnTo>
                <a:lnTo>
                  <a:pt x="246" y="308"/>
                </a:lnTo>
                <a:lnTo>
                  <a:pt x="74" y="412"/>
                </a:lnTo>
                <a:lnTo>
                  <a:pt x="0" y="4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2557" name="Freeform 121"/>
          <p:cNvSpPr>
            <a:spLocks/>
          </p:cNvSpPr>
          <p:nvPr/>
        </p:nvSpPr>
        <p:spPr bwMode="auto">
          <a:xfrm>
            <a:off x="5905500" y="1905000"/>
            <a:ext cx="366713" cy="406400"/>
          </a:xfrm>
          <a:custGeom>
            <a:avLst/>
            <a:gdLst>
              <a:gd name="T0" fmla="*/ 0 w 353"/>
              <a:gd name="T1" fmla="*/ 2147483647 h 369"/>
              <a:gd name="T2" fmla="*/ 2147483647 w 353"/>
              <a:gd name="T3" fmla="*/ 0 h 369"/>
              <a:gd name="T4" fmla="*/ 2147483647 w 353"/>
              <a:gd name="T5" fmla="*/ 0 h 369"/>
              <a:gd name="T6" fmla="*/ 2147483647 w 353"/>
              <a:gd name="T7" fmla="*/ 2147483647 h 369"/>
              <a:gd name="T8" fmla="*/ 2147483647 w 353"/>
              <a:gd name="T9" fmla="*/ 2147483647 h 369"/>
              <a:gd name="T10" fmla="*/ 2147483647 w 353"/>
              <a:gd name="T11" fmla="*/ 2147483647 h 369"/>
              <a:gd name="T12" fmla="*/ 2147483647 w 353"/>
              <a:gd name="T13" fmla="*/ 2147483647 h 369"/>
              <a:gd name="T14" fmla="*/ 2147483647 w 353"/>
              <a:gd name="T15" fmla="*/ 2147483647 h 369"/>
              <a:gd name="T16" fmla="*/ 2147483647 w 353"/>
              <a:gd name="T17" fmla="*/ 2147483647 h 369"/>
              <a:gd name="T18" fmla="*/ 2147483647 w 353"/>
              <a:gd name="T19" fmla="*/ 2147483647 h 369"/>
              <a:gd name="T20" fmla="*/ 0 w 353"/>
              <a:gd name="T21" fmla="*/ 2147483647 h 3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3"/>
              <a:gd name="T34" fmla="*/ 0 h 369"/>
              <a:gd name="T35" fmla="*/ 353 w 353"/>
              <a:gd name="T36" fmla="*/ 369 h 36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3" h="369">
                <a:moveTo>
                  <a:pt x="0" y="59"/>
                </a:moveTo>
                <a:lnTo>
                  <a:pt x="32" y="0"/>
                </a:lnTo>
                <a:lnTo>
                  <a:pt x="105" y="0"/>
                </a:lnTo>
                <a:lnTo>
                  <a:pt x="276" y="113"/>
                </a:lnTo>
                <a:lnTo>
                  <a:pt x="353" y="113"/>
                </a:lnTo>
                <a:lnTo>
                  <a:pt x="353" y="315"/>
                </a:lnTo>
                <a:lnTo>
                  <a:pt x="318" y="369"/>
                </a:lnTo>
                <a:lnTo>
                  <a:pt x="315" y="173"/>
                </a:lnTo>
                <a:lnTo>
                  <a:pt x="254" y="173"/>
                </a:lnTo>
                <a:lnTo>
                  <a:pt x="75" y="60"/>
                </a:lnTo>
                <a:lnTo>
                  <a:pt x="0" y="59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2558" name="Line 122"/>
          <p:cNvSpPr>
            <a:spLocks noChangeShapeType="1"/>
          </p:cNvSpPr>
          <p:nvPr/>
        </p:nvSpPr>
        <p:spPr bwMode="auto">
          <a:xfrm flipH="1">
            <a:off x="6230938" y="2028825"/>
            <a:ext cx="34925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2559" name="Line 123"/>
          <p:cNvSpPr>
            <a:spLocks noChangeShapeType="1"/>
          </p:cNvSpPr>
          <p:nvPr/>
        </p:nvSpPr>
        <p:spPr bwMode="auto">
          <a:xfrm>
            <a:off x="5932488" y="2200275"/>
            <a:ext cx="26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2560" name="Freeform 124"/>
          <p:cNvSpPr>
            <a:spLocks/>
          </p:cNvSpPr>
          <p:nvPr/>
        </p:nvSpPr>
        <p:spPr bwMode="auto">
          <a:xfrm>
            <a:off x="5926138" y="2024063"/>
            <a:ext cx="274637" cy="115887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2561" name="Freeform 125"/>
          <p:cNvSpPr>
            <a:spLocks/>
          </p:cNvSpPr>
          <p:nvPr/>
        </p:nvSpPr>
        <p:spPr bwMode="auto">
          <a:xfrm flipV="1">
            <a:off x="5926138" y="2260600"/>
            <a:ext cx="274637" cy="114300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2562" name="Text Box 126"/>
          <p:cNvSpPr txBox="1">
            <a:spLocks noChangeArrowheads="1"/>
          </p:cNvSpPr>
          <p:nvPr/>
        </p:nvSpPr>
        <p:spPr bwMode="auto">
          <a:xfrm>
            <a:off x="5711825" y="2449513"/>
            <a:ext cx="950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CMTS</a:t>
            </a:r>
          </a:p>
        </p:txBody>
      </p:sp>
      <p:sp>
        <p:nvSpPr>
          <p:cNvPr id="22563" name="AutoShape 127"/>
          <p:cNvSpPr>
            <a:spLocks noChangeArrowheads="1"/>
          </p:cNvSpPr>
          <p:nvPr/>
        </p:nvSpPr>
        <p:spPr bwMode="auto">
          <a:xfrm>
            <a:off x="5507038" y="1524000"/>
            <a:ext cx="1206500" cy="2619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22564" name="Group 128"/>
          <p:cNvGrpSpPr>
            <a:grpSpLocks/>
          </p:cNvGrpSpPr>
          <p:nvPr/>
        </p:nvGrpSpPr>
        <p:grpSpPr bwMode="auto">
          <a:xfrm>
            <a:off x="5143500" y="2905125"/>
            <a:ext cx="2178050" cy="1147763"/>
            <a:chOff x="3240" y="1830"/>
            <a:chExt cx="1372" cy="723"/>
          </a:xfrm>
        </p:grpSpPr>
        <p:sp>
          <p:nvSpPr>
            <p:cNvPr id="22576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841395 w 765"/>
                <a:gd name="T1" fmla="*/ 3637 h 459"/>
                <a:gd name="T2" fmla="*/ 572650 w 765"/>
                <a:gd name="T3" fmla="*/ 25645 h 459"/>
                <a:gd name="T4" fmla="*/ 190080 w 765"/>
                <a:gd name="T5" fmla="*/ 36837 h 459"/>
                <a:gd name="T6" fmla="*/ 27809 w 765"/>
                <a:gd name="T7" fmla="*/ 123405 h 459"/>
                <a:gd name="T8" fmla="*/ 357371 w 765"/>
                <a:gd name="T9" fmla="*/ 163023 h 459"/>
                <a:gd name="T10" fmla="*/ 687862 w 765"/>
                <a:gd name="T11" fmla="*/ 156604 h 459"/>
                <a:gd name="T12" fmla="*/ 1159566 w 765"/>
                <a:gd name="T13" fmla="*/ 163023 h 459"/>
                <a:gd name="T14" fmla="*/ 1386070 w 765"/>
                <a:gd name="T15" fmla="*/ 159443 h 459"/>
                <a:gd name="T16" fmla="*/ 1493523 w 765"/>
                <a:gd name="T17" fmla="*/ 136708 h 459"/>
                <a:gd name="T18" fmla="*/ 1489454 w 765"/>
                <a:gd name="T19" fmla="*/ 58024 h 459"/>
                <a:gd name="T20" fmla="*/ 1314444 w 765"/>
                <a:gd name="T21" fmla="*/ 12589 h 459"/>
                <a:gd name="T22" fmla="*/ 841395 w 765"/>
                <a:gd name="T23" fmla="*/ 363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577" name="Line 130"/>
            <p:cNvSpPr>
              <a:spLocks noChangeShapeType="1"/>
            </p:cNvSpPr>
            <p:nvPr/>
          </p:nvSpPr>
          <p:spPr bwMode="auto">
            <a:xfrm flipV="1">
              <a:off x="3763" y="2053"/>
              <a:ext cx="10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578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579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580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581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582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22583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226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26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26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2616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619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20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17" name="Line 14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18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2584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2260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260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260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2608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611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12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09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10" name="Line 15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2585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2259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259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259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2600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603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04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01" name="Line 16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02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2586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2258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259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259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2592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595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596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593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594" name="Line 17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2587" name="Line 172"/>
            <p:cNvSpPr>
              <a:spLocks noChangeShapeType="1"/>
            </p:cNvSpPr>
            <p:nvPr/>
          </p:nvSpPr>
          <p:spPr bwMode="auto">
            <a:xfrm>
              <a:off x="4422" y="2370"/>
              <a:ext cx="153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588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ISP</a:t>
              </a:r>
            </a:p>
          </p:txBody>
        </p:sp>
      </p:grpSp>
      <p:sp>
        <p:nvSpPr>
          <p:cNvPr id="22565" name="Freeform 174"/>
          <p:cNvSpPr>
            <a:spLocks/>
          </p:cNvSpPr>
          <p:nvPr/>
        </p:nvSpPr>
        <p:spPr bwMode="auto">
          <a:xfrm>
            <a:off x="6251575" y="2193925"/>
            <a:ext cx="206375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  <a:gd name="T9" fmla="*/ 0 w 130"/>
              <a:gd name="T10" fmla="*/ 0 h 584"/>
              <a:gd name="T11" fmla="*/ 130 w 130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8" name="Group 175"/>
          <p:cNvGrpSpPr>
            <a:grpSpLocks/>
          </p:cNvGrpSpPr>
          <p:nvPr/>
        </p:nvGrpSpPr>
        <p:grpSpPr bwMode="auto">
          <a:xfrm>
            <a:off x="6210300" y="2355850"/>
            <a:ext cx="2517775" cy="508000"/>
            <a:chOff x="3912" y="1484"/>
            <a:chExt cx="1586" cy="320"/>
          </a:xfrm>
        </p:grpSpPr>
        <p:sp>
          <p:nvSpPr>
            <p:cNvPr id="22574" name="Line 176"/>
            <p:cNvSpPr>
              <a:spLocks noChangeShapeType="1"/>
            </p:cNvSpPr>
            <p:nvPr/>
          </p:nvSpPr>
          <p:spPr bwMode="auto">
            <a:xfrm flipH="1" flipV="1">
              <a:off x="3912" y="1497"/>
              <a:ext cx="711" cy="9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575" name="Text Box 177"/>
            <p:cNvSpPr txBox="1">
              <a:spLocks noChangeArrowheads="1"/>
            </p:cNvSpPr>
            <p:nvPr/>
          </p:nvSpPr>
          <p:spPr bwMode="auto">
            <a:xfrm>
              <a:off x="4307" y="1484"/>
              <a:ext cx="1191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600" i="1"/>
                <a:t>cable modem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600" i="1"/>
                <a:t>termination system</a:t>
              </a:r>
            </a:p>
          </p:txBody>
        </p:sp>
      </p:grpSp>
      <p:sp>
        <p:nvSpPr>
          <p:cNvPr id="22567" name="Rectangle 3"/>
          <p:cNvSpPr>
            <a:spLocks noChangeArrowheads="1"/>
          </p:cNvSpPr>
          <p:nvPr/>
        </p:nvSpPr>
        <p:spPr bwMode="auto">
          <a:xfrm>
            <a:off x="373063" y="4246563"/>
            <a:ext cx="8401050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HFC: hybrid fiber coax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asymmetric: up to 30Mbps downstream transmission rate, 2 Mbps upstream transmission rate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network </a:t>
            </a:r>
            <a:r>
              <a:rPr lang="en-US">
                <a:latin typeface="Gill Sans MT" pitchFamily="34" charset="0"/>
              </a:rPr>
              <a:t>of cable, fiber attaches homes to ISP router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homes </a:t>
            </a: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share access network</a:t>
            </a:r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>
                <a:latin typeface="Gill Sans MT" pitchFamily="34" charset="0"/>
              </a:rPr>
              <a:t>to cable headend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unlike DSL, which has dedicated access to central office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endParaRPr lang="en-US" sz="2000">
              <a:latin typeface="Gill Sans MT" pitchFamily="34" charset="0"/>
            </a:endParaRPr>
          </a:p>
        </p:txBody>
      </p:sp>
      <p:sp>
        <p:nvSpPr>
          <p:cNvPr id="22568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Access net: cable network</a:t>
            </a:r>
          </a:p>
        </p:txBody>
      </p:sp>
      <p:pic>
        <p:nvPicPr>
          <p:cNvPr id="22569" name="Picture 180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9738" y="86836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70" name="Group 181"/>
          <p:cNvGrpSpPr>
            <a:grpSpLocks/>
          </p:cNvGrpSpPr>
          <p:nvPr/>
        </p:nvGrpSpPr>
        <p:grpSpPr bwMode="auto">
          <a:xfrm>
            <a:off x="560388" y="1928813"/>
            <a:ext cx="609600" cy="609600"/>
            <a:chOff x="-44" y="1473"/>
            <a:chExt cx="981" cy="1105"/>
          </a:xfrm>
        </p:grpSpPr>
        <p:pic>
          <p:nvPicPr>
            <p:cNvPr id="22572" name="Picture 182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73" name="Freeform 18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sp>
        <p:nvSpPr>
          <p:cNvPr id="225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CA901C5-0FFB-4560-89D0-3C971DC32F58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23555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Access net: home network</a:t>
            </a:r>
          </a:p>
        </p:txBody>
      </p:sp>
      <p:pic>
        <p:nvPicPr>
          <p:cNvPr id="23556" name="Picture 8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38" y="86836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AutoShape 99"/>
          <p:cNvSpPr>
            <a:spLocks noChangeArrowheads="1"/>
          </p:cNvSpPr>
          <p:nvPr/>
        </p:nvSpPr>
        <p:spPr bwMode="auto">
          <a:xfrm>
            <a:off x="754063" y="1158875"/>
            <a:ext cx="5649912" cy="768350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1289" name="Text Box 26"/>
          <p:cNvSpPr txBox="1">
            <a:spLocks noChangeArrowheads="1"/>
          </p:cNvSpPr>
          <p:nvPr/>
        </p:nvSpPr>
        <p:spPr bwMode="auto">
          <a:xfrm>
            <a:off x="5905500" y="3178175"/>
            <a:ext cx="28971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/>
              <a:t>to/from headend or central office</a:t>
            </a:r>
          </a:p>
        </p:txBody>
      </p:sp>
      <p:sp>
        <p:nvSpPr>
          <p:cNvPr id="23559" name="Rectangle 87"/>
          <p:cNvSpPr>
            <a:spLocks noChangeArrowheads="1"/>
          </p:cNvSpPr>
          <p:nvPr/>
        </p:nvSpPr>
        <p:spPr bwMode="auto">
          <a:xfrm>
            <a:off x="1189038" y="1912938"/>
            <a:ext cx="4781550" cy="26622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23560" name="Group 105"/>
          <p:cNvGrpSpPr>
            <a:grpSpLocks/>
          </p:cNvGrpSpPr>
          <p:nvPr/>
        </p:nvGrpSpPr>
        <p:grpSpPr bwMode="auto">
          <a:xfrm>
            <a:off x="4287838" y="3252788"/>
            <a:ext cx="3000375" cy="361950"/>
            <a:chOff x="2434" y="2109"/>
            <a:chExt cx="1890" cy="228"/>
          </a:xfrm>
        </p:grpSpPr>
        <p:grpSp>
          <p:nvGrpSpPr>
            <p:cNvPr id="23627" name="Group 91"/>
            <p:cNvGrpSpPr>
              <a:grpSpLocks/>
            </p:cNvGrpSpPr>
            <p:nvPr/>
          </p:nvGrpSpPr>
          <p:grpSpPr bwMode="auto">
            <a:xfrm>
              <a:off x="2722" y="2109"/>
              <a:ext cx="642" cy="228"/>
              <a:chOff x="322" y="890"/>
              <a:chExt cx="872" cy="339"/>
            </a:xfrm>
          </p:grpSpPr>
          <p:sp>
            <p:nvSpPr>
              <p:cNvPr id="23630" name="Rectangle 92"/>
              <p:cNvSpPr>
                <a:spLocks noChangeArrowheads="1"/>
              </p:cNvSpPr>
              <p:nvPr/>
            </p:nvSpPr>
            <p:spPr bwMode="auto">
              <a:xfrm>
                <a:off x="323" y="1004"/>
                <a:ext cx="871" cy="22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1" name="Rectangle 93"/>
              <p:cNvSpPr>
                <a:spLocks noChangeArrowheads="1"/>
              </p:cNvSpPr>
              <p:nvPr/>
            </p:nvSpPr>
            <p:spPr bwMode="auto">
              <a:xfrm>
                <a:off x="393" y="1073"/>
                <a:ext cx="57" cy="57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2" name="Rectangle 94"/>
              <p:cNvSpPr>
                <a:spLocks noChangeArrowheads="1"/>
              </p:cNvSpPr>
              <p:nvPr/>
            </p:nvSpPr>
            <p:spPr bwMode="auto">
              <a:xfrm>
                <a:off x="467" y="1073"/>
                <a:ext cx="56" cy="57"/>
              </a:xfrm>
              <a:prstGeom prst="rect">
                <a:avLst/>
              </a:prstGeom>
              <a:solidFill>
                <a:srgbClr val="33CC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3" name="Rectangle 95"/>
              <p:cNvSpPr>
                <a:spLocks noChangeArrowheads="1"/>
              </p:cNvSpPr>
              <p:nvPr/>
            </p:nvSpPr>
            <p:spPr bwMode="auto">
              <a:xfrm>
                <a:off x="541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4" name="Rectangle 96"/>
              <p:cNvSpPr>
                <a:spLocks noChangeArrowheads="1"/>
              </p:cNvSpPr>
              <p:nvPr/>
            </p:nvSpPr>
            <p:spPr bwMode="auto">
              <a:xfrm>
                <a:off x="615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5" name="AutoShape 97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3628" name="Line 102"/>
            <p:cNvSpPr>
              <a:spLocks noChangeShapeType="1"/>
            </p:cNvSpPr>
            <p:nvPr/>
          </p:nvSpPr>
          <p:spPr bwMode="auto">
            <a:xfrm flipH="1">
              <a:off x="3361" y="2258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629" name="Line 104"/>
            <p:cNvSpPr>
              <a:spLocks noChangeShapeType="1"/>
            </p:cNvSpPr>
            <p:nvPr/>
          </p:nvSpPr>
          <p:spPr bwMode="auto">
            <a:xfrm flipH="1">
              <a:off x="2434" y="226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3561" name="Group 107"/>
          <p:cNvGrpSpPr>
            <a:grpSpLocks/>
          </p:cNvGrpSpPr>
          <p:nvPr/>
        </p:nvGrpSpPr>
        <p:grpSpPr bwMode="auto">
          <a:xfrm>
            <a:off x="3273425" y="3227388"/>
            <a:ext cx="1065213" cy="455612"/>
            <a:chOff x="2356" y="1300"/>
            <a:chExt cx="555" cy="194"/>
          </a:xfrm>
        </p:grpSpPr>
        <p:sp>
          <p:nvSpPr>
            <p:cNvPr id="2361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362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362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3622" name="Group 11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3625" name="Freeform 11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626" name="Freeform 11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3623" name="Line 114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624" name="Line 115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3562" name="Line 116"/>
          <p:cNvSpPr>
            <a:spLocks noChangeShapeType="1"/>
          </p:cNvSpPr>
          <p:nvPr/>
        </p:nvSpPr>
        <p:spPr bwMode="auto">
          <a:xfrm flipH="1">
            <a:off x="2435225" y="3463925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3563" name="Group 119"/>
          <p:cNvGrpSpPr>
            <a:grpSpLocks/>
          </p:cNvGrpSpPr>
          <p:nvPr/>
        </p:nvGrpSpPr>
        <p:grpSpPr bwMode="auto">
          <a:xfrm>
            <a:off x="1814513" y="2884488"/>
            <a:ext cx="1068387" cy="820737"/>
            <a:chOff x="2967" y="478"/>
            <a:chExt cx="788" cy="625"/>
          </a:xfrm>
        </p:grpSpPr>
        <p:pic>
          <p:nvPicPr>
            <p:cNvPr id="23617" name="Picture 120" descr="access_point_stylized_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18" name="Picture 121" descr="antenna_radiation_styliz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564" name="Line 122"/>
          <p:cNvSpPr>
            <a:spLocks noChangeShapeType="1"/>
          </p:cNvSpPr>
          <p:nvPr/>
        </p:nvSpPr>
        <p:spPr bwMode="auto">
          <a:xfrm flipH="1" flipV="1">
            <a:off x="3756025" y="2767013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7" name="Group 138"/>
          <p:cNvGrpSpPr>
            <a:grpSpLocks/>
          </p:cNvGrpSpPr>
          <p:nvPr/>
        </p:nvGrpSpPr>
        <p:grpSpPr bwMode="auto">
          <a:xfrm>
            <a:off x="5326063" y="3703638"/>
            <a:ext cx="2527300" cy="1265237"/>
            <a:chOff x="3355" y="2333"/>
            <a:chExt cx="1592" cy="797"/>
          </a:xfrm>
        </p:grpSpPr>
        <p:sp>
          <p:nvSpPr>
            <p:cNvPr id="23615" name="Text Box 39"/>
            <p:cNvSpPr txBox="1">
              <a:spLocks noChangeArrowheads="1"/>
            </p:cNvSpPr>
            <p:nvPr/>
          </p:nvSpPr>
          <p:spPr bwMode="auto">
            <a:xfrm>
              <a:off x="3355" y="2934"/>
              <a:ext cx="159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800"/>
                <a:t>cable or DSL modem</a:t>
              </a:r>
            </a:p>
          </p:txBody>
        </p:sp>
        <p:sp>
          <p:nvSpPr>
            <p:cNvPr id="23616" name="Line 129"/>
            <p:cNvSpPr>
              <a:spLocks noChangeShapeType="1"/>
            </p:cNvSpPr>
            <p:nvPr/>
          </p:nvSpPr>
          <p:spPr bwMode="auto">
            <a:xfrm>
              <a:off x="3449" y="2333"/>
              <a:ext cx="0" cy="59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4060825" y="3695700"/>
            <a:ext cx="2593975" cy="1778000"/>
            <a:chOff x="2558" y="2328"/>
            <a:chExt cx="1634" cy="1120"/>
          </a:xfrm>
        </p:grpSpPr>
        <p:sp>
          <p:nvSpPr>
            <p:cNvPr id="23613" name="Text Box 39"/>
            <p:cNvSpPr txBox="1">
              <a:spLocks noChangeArrowheads="1"/>
            </p:cNvSpPr>
            <p:nvPr/>
          </p:nvSpPr>
          <p:spPr bwMode="auto">
            <a:xfrm>
              <a:off x="2558" y="3252"/>
              <a:ext cx="163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800"/>
                <a:t>router, firewall, NAT</a:t>
              </a:r>
            </a:p>
          </p:txBody>
        </p:sp>
        <p:sp>
          <p:nvSpPr>
            <p:cNvPr id="23614" name="Line 133"/>
            <p:cNvSpPr>
              <a:spLocks noChangeShapeType="1"/>
            </p:cNvSpPr>
            <p:nvPr/>
          </p:nvSpPr>
          <p:spPr bwMode="auto">
            <a:xfrm>
              <a:off x="2645" y="2328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9" name="Group 141"/>
          <p:cNvGrpSpPr>
            <a:grpSpLocks/>
          </p:cNvGrpSpPr>
          <p:nvPr/>
        </p:nvGrpSpPr>
        <p:grpSpPr bwMode="auto">
          <a:xfrm>
            <a:off x="3605213" y="4576763"/>
            <a:ext cx="2927350" cy="1392237"/>
            <a:chOff x="2062" y="2532"/>
            <a:chExt cx="1844" cy="1210"/>
          </a:xfrm>
        </p:grpSpPr>
        <p:sp>
          <p:nvSpPr>
            <p:cNvPr id="23611" name="Line 134"/>
            <p:cNvSpPr>
              <a:spLocks noChangeShapeType="1"/>
            </p:cNvSpPr>
            <p:nvPr/>
          </p:nvSpPr>
          <p:spPr bwMode="auto">
            <a:xfrm>
              <a:off x="2064" y="2532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612" name="Text Box 39"/>
            <p:cNvSpPr txBox="1">
              <a:spLocks noChangeArrowheads="1"/>
            </p:cNvSpPr>
            <p:nvPr/>
          </p:nvSpPr>
          <p:spPr bwMode="auto">
            <a:xfrm>
              <a:off x="2062" y="3471"/>
              <a:ext cx="184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800"/>
                <a:t>wired Ethernet (100 Mbps)</a:t>
              </a:r>
            </a:p>
          </p:txBody>
        </p: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423863" y="3725863"/>
            <a:ext cx="1966912" cy="2043112"/>
            <a:chOff x="267" y="2347"/>
            <a:chExt cx="1239" cy="1287"/>
          </a:xfrm>
        </p:grpSpPr>
        <p:sp>
          <p:nvSpPr>
            <p:cNvPr id="23609" name="Line 136"/>
            <p:cNvSpPr>
              <a:spLocks noChangeShapeType="1"/>
            </p:cNvSpPr>
            <p:nvPr/>
          </p:nvSpPr>
          <p:spPr bwMode="auto">
            <a:xfrm>
              <a:off x="1360" y="2347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610" name="Text Box 39"/>
            <p:cNvSpPr txBox="1">
              <a:spLocks noChangeArrowheads="1"/>
            </p:cNvSpPr>
            <p:nvPr/>
          </p:nvSpPr>
          <p:spPr bwMode="auto">
            <a:xfrm>
              <a:off x="267" y="3300"/>
              <a:ext cx="1239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lnSpc>
                  <a:spcPct val="80000"/>
                </a:lnSpc>
              </a:pPr>
              <a:r>
                <a:rPr lang="en-US" sz="1800"/>
                <a:t>wireless access </a:t>
              </a:r>
            </a:p>
            <a:p>
              <a:pPr algn="r" eaLnBrk="0" hangingPunct="0">
                <a:lnSpc>
                  <a:spcPct val="80000"/>
                </a:lnSpc>
              </a:pPr>
              <a:r>
                <a:rPr lang="en-US" sz="1800"/>
                <a:t>point (54 Mbps)</a:t>
              </a:r>
            </a:p>
          </p:txBody>
        </p:sp>
      </p:grpSp>
      <p:sp>
        <p:nvSpPr>
          <p:cNvPr id="11406" name="Text Box 142"/>
          <p:cNvSpPr txBox="1">
            <a:spLocks noChangeArrowheads="1"/>
          </p:cNvSpPr>
          <p:nvPr/>
        </p:nvSpPr>
        <p:spPr bwMode="auto">
          <a:xfrm>
            <a:off x="1038225" y="1303338"/>
            <a:ext cx="1103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/>
              <a:t>wireless</a:t>
            </a:r>
          </a:p>
          <a:p>
            <a:pPr algn="r" eaLnBrk="0" hangingPunct="0"/>
            <a:r>
              <a:rPr lang="en-US" sz="2000"/>
              <a:t>devices</a:t>
            </a:r>
          </a:p>
        </p:txBody>
      </p:sp>
      <p:grpSp>
        <p:nvGrpSpPr>
          <p:cNvPr id="23570" name="Group 143"/>
          <p:cNvGrpSpPr>
            <a:grpSpLocks/>
          </p:cNvGrpSpPr>
          <p:nvPr/>
        </p:nvGrpSpPr>
        <p:grpSpPr bwMode="auto">
          <a:xfrm>
            <a:off x="1384300" y="1954213"/>
            <a:ext cx="733425" cy="758825"/>
            <a:chOff x="2751" y="1851"/>
            <a:chExt cx="462" cy="478"/>
          </a:xfrm>
        </p:grpSpPr>
        <p:pic>
          <p:nvPicPr>
            <p:cNvPr id="23607" name="Picture 144" descr="iphone_stylized_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8" name="Picture 145" descr="antenna_radiation_styliz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571" name="Line 146"/>
          <p:cNvSpPr>
            <a:spLocks noChangeShapeType="1"/>
          </p:cNvSpPr>
          <p:nvPr/>
        </p:nvSpPr>
        <p:spPr bwMode="auto">
          <a:xfrm>
            <a:off x="3679825" y="3679825"/>
            <a:ext cx="1270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1411" name="Oval 147"/>
          <p:cNvSpPr>
            <a:spLocks noChangeArrowheads="1"/>
          </p:cNvSpPr>
          <p:nvPr/>
        </p:nvSpPr>
        <p:spPr bwMode="auto">
          <a:xfrm>
            <a:off x="1281113" y="2801938"/>
            <a:ext cx="3359150" cy="1050925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12" name="Group 150"/>
          <p:cNvGrpSpPr>
            <a:grpSpLocks/>
          </p:cNvGrpSpPr>
          <p:nvPr/>
        </p:nvGrpSpPr>
        <p:grpSpPr bwMode="auto">
          <a:xfrm>
            <a:off x="136525" y="3532188"/>
            <a:ext cx="1630363" cy="717550"/>
            <a:chOff x="86" y="2225"/>
            <a:chExt cx="1027" cy="452"/>
          </a:xfrm>
        </p:grpSpPr>
        <p:sp>
          <p:nvSpPr>
            <p:cNvPr id="23605" name="Text Box 148"/>
            <p:cNvSpPr txBox="1">
              <a:spLocks noChangeArrowheads="1"/>
            </p:cNvSpPr>
            <p:nvPr/>
          </p:nvSpPr>
          <p:spPr bwMode="auto">
            <a:xfrm>
              <a:off x="86" y="2357"/>
              <a:ext cx="1027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600"/>
                <a:t>often combined 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600"/>
                <a:t>in single box</a:t>
              </a:r>
            </a:p>
          </p:txBody>
        </p:sp>
        <p:sp>
          <p:nvSpPr>
            <p:cNvPr id="23606" name="Line 149"/>
            <p:cNvSpPr>
              <a:spLocks noChangeShapeType="1"/>
            </p:cNvSpPr>
            <p:nvPr/>
          </p:nvSpPr>
          <p:spPr bwMode="auto">
            <a:xfrm flipV="1">
              <a:off x="590" y="2225"/>
              <a:ext cx="238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3574" name="Group 151"/>
          <p:cNvGrpSpPr>
            <a:grpSpLocks/>
          </p:cNvGrpSpPr>
          <p:nvPr/>
        </p:nvGrpSpPr>
        <p:grpSpPr bwMode="auto">
          <a:xfrm>
            <a:off x="2379663" y="1566863"/>
            <a:ext cx="954087" cy="1027112"/>
            <a:chOff x="877" y="1008"/>
            <a:chExt cx="2747" cy="2591"/>
          </a:xfrm>
        </p:grpSpPr>
        <p:pic>
          <p:nvPicPr>
            <p:cNvPr id="23582" name="Picture 152" descr="antenna_stylize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3" name="Picture 153" descr="laptop_keyboard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4" name="Freeform 154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pic>
          <p:nvPicPr>
            <p:cNvPr id="23585" name="Picture 155" descr="scree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6" name="Freeform 156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587" name="Freeform 157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588" name="Freeform 158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589" name="Freeform 159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590" name="Freeform 160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591" name="Freeform 161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23592" name="Group 162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3599" name="Freeform 16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600" name="Freeform 16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601" name="Freeform 16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602" name="Freeform 16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603" name="Freeform 16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604" name="Freeform 16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3593" name="Freeform 169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594" name="Freeform 170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595" name="Freeform 171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596" name="Freeform 172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597" name="Freeform 173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598" name="Freeform 174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3575" name="Group 175"/>
          <p:cNvGrpSpPr>
            <a:grpSpLocks/>
          </p:cNvGrpSpPr>
          <p:nvPr/>
        </p:nvGrpSpPr>
        <p:grpSpPr bwMode="auto">
          <a:xfrm>
            <a:off x="3149600" y="2032000"/>
            <a:ext cx="1123950" cy="862013"/>
            <a:chOff x="-44" y="1473"/>
            <a:chExt cx="981" cy="1105"/>
          </a:xfrm>
        </p:grpSpPr>
        <p:pic>
          <p:nvPicPr>
            <p:cNvPr id="23580" name="Picture 176" descr="desktop_computer_stylized_medium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1" name="Freeform 17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grpSp>
        <p:nvGrpSpPr>
          <p:cNvPr id="23576" name="Group 178"/>
          <p:cNvGrpSpPr>
            <a:grpSpLocks/>
          </p:cNvGrpSpPr>
          <p:nvPr/>
        </p:nvGrpSpPr>
        <p:grpSpPr bwMode="auto">
          <a:xfrm>
            <a:off x="3090863" y="3838575"/>
            <a:ext cx="849312" cy="712788"/>
            <a:chOff x="-44" y="1473"/>
            <a:chExt cx="981" cy="1105"/>
          </a:xfrm>
        </p:grpSpPr>
        <p:pic>
          <p:nvPicPr>
            <p:cNvPr id="23578" name="Picture 179" descr="desktop_computer_stylized_medium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9" name="Freeform 18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sp>
        <p:nvSpPr>
          <p:cNvPr id="235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6E8ACC0-53DA-4524-B7B7-97A43746FC91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9" grpId="0"/>
      <p:bldP spid="11406" grpId="0"/>
      <p:bldP spid="114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24579" name="Title 50"/>
          <p:cNvSpPr>
            <a:spLocks noGrp="1"/>
          </p:cNvSpPr>
          <p:nvPr>
            <p:ph type="title" idx="4294967295"/>
          </p:nvPr>
        </p:nvSpPr>
        <p:spPr>
          <a:xfrm>
            <a:off x="290513" y="198438"/>
            <a:ext cx="8321675" cy="765175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Enterprise access networks (Ethernet)</a:t>
            </a:r>
          </a:p>
        </p:txBody>
      </p:sp>
      <p:sp>
        <p:nvSpPr>
          <p:cNvPr id="24580" name="Content Placeholder 52"/>
          <p:cNvSpPr>
            <a:spLocks noGrp="1"/>
          </p:cNvSpPr>
          <p:nvPr>
            <p:ph idx="4294967295"/>
          </p:nvPr>
        </p:nvSpPr>
        <p:spPr>
          <a:xfrm>
            <a:off x="455613" y="4783138"/>
            <a:ext cx="8043862" cy="1414462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ＭＳ Ｐゴシック" pitchFamily="34" charset="-128"/>
              </a:rPr>
              <a:t>typically used in companies, universities, etc</a:t>
            </a:r>
          </a:p>
          <a:p>
            <a:pPr marL="342900" lvl="1" indent="-342900" eaLnBrk="1" hangingPunct="1">
              <a:buSzPct val="65000"/>
              <a:buFont typeface="Wingdings" pitchFamily="2" charset="2"/>
              <a:buChar char="v"/>
            </a:pPr>
            <a:r>
              <a:rPr lang="en-US" smtClean="0"/>
              <a:t>10 Mbps, 100Mbps, 1Gbps, 10Gbps transmission rates</a:t>
            </a:r>
          </a:p>
          <a:p>
            <a:pPr marL="342900" lvl="1" indent="-342900" eaLnBrk="1" hangingPunct="1">
              <a:buSzPct val="65000"/>
              <a:buFont typeface="Wingdings" pitchFamily="2" charset="2"/>
              <a:buChar char="v"/>
            </a:pPr>
            <a:r>
              <a:rPr lang="en-US" smtClean="0"/>
              <a:t>today, end systems typically connect into Ethernet switch</a:t>
            </a:r>
          </a:p>
          <a:p>
            <a:pPr eaLnBrk="1" hangingPunct="1"/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24581" name="Line 2"/>
          <p:cNvSpPr>
            <a:spLocks noChangeShapeType="1"/>
          </p:cNvSpPr>
          <p:nvPr/>
        </p:nvSpPr>
        <p:spPr bwMode="auto">
          <a:xfrm>
            <a:off x="2217738" y="3186113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4582" name="Line 3"/>
          <p:cNvSpPr>
            <a:spLocks noChangeShapeType="1"/>
          </p:cNvSpPr>
          <p:nvPr/>
        </p:nvSpPr>
        <p:spPr bwMode="auto">
          <a:xfrm>
            <a:off x="2636838" y="3194050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4583" name="Line 4"/>
          <p:cNvSpPr>
            <a:spLocks noChangeShapeType="1"/>
          </p:cNvSpPr>
          <p:nvPr/>
        </p:nvSpPr>
        <p:spPr bwMode="auto">
          <a:xfrm flipH="1">
            <a:off x="1614488" y="3167063"/>
            <a:ext cx="696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4584" name="Group 51"/>
          <p:cNvGrpSpPr>
            <a:grpSpLocks/>
          </p:cNvGrpSpPr>
          <p:nvPr/>
        </p:nvGrpSpPr>
        <p:grpSpPr bwMode="auto">
          <a:xfrm>
            <a:off x="2016125" y="2873375"/>
            <a:ext cx="1052513" cy="355600"/>
            <a:chOff x="4410" y="1365"/>
            <a:chExt cx="663" cy="224"/>
          </a:xfrm>
        </p:grpSpPr>
        <p:sp>
          <p:nvSpPr>
            <p:cNvPr id="24772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73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74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75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418 h 63"/>
                <a:gd name="T2" fmla="*/ 81432 w 280"/>
                <a:gd name="T3" fmla="*/ 1380 h 63"/>
                <a:gd name="T4" fmla="*/ 480586 w 280"/>
                <a:gd name="T5" fmla="*/ 0 h 63"/>
                <a:gd name="T6" fmla="*/ 61357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4776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sp>
        <p:nvSpPr>
          <p:cNvPr id="24585" name="Line 59"/>
          <p:cNvSpPr>
            <a:spLocks noChangeShapeType="1"/>
          </p:cNvSpPr>
          <p:nvPr/>
        </p:nvSpPr>
        <p:spPr bwMode="auto">
          <a:xfrm flipH="1">
            <a:off x="1108075" y="2946400"/>
            <a:ext cx="1062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4586" name="Line 61"/>
          <p:cNvSpPr>
            <a:spLocks noChangeShapeType="1"/>
          </p:cNvSpPr>
          <p:nvPr/>
        </p:nvSpPr>
        <p:spPr bwMode="auto">
          <a:xfrm flipV="1">
            <a:off x="2389188" y="2328863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4587" name="Group 62"/>
          <p:cNvGrpSpPr>
            <a:grpSpLocks/>
          </p:cNvGrpSpPr>
          <p:nvPr/>
        </p:nvGrpSpPr>
        <p:grpSpPr bwMode="auto">
          <a:xfrm>
            <a:off x="2089150" y="1876425"/>
            <a:ext cx="873125" cy="627063"/>
            <a:chOff x="2967" y="478"/>
            <a:chExt cx="788" cy="625"/>
          </a:xfrm>
        </p:grpSpPr>
        <p:pic>
          <p:nvPicPr>
            <p:cNvPr id="24770" name="Picture 63" descr="access_point_stylized_smal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771" name="Picture 64" descr="antenna_radiation_styliz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588" name="Group 65"/>
          <p:cNvGrpSpPr>
            <a:grpSpLocks/>
          </p:cNvGrpSpPr>
          <p:nvPr/>
        </p:nvGrpSpPr>
        <p:grpSpPr bwMode="auto">
          <a:xfrm>
            <a:off x="2746375" y="1231900"/>
            <a:ext cx="622300" cy="706438"/>
            <a:chOff x="877" y="1008"/>
            <a:chExt cx="2747" cy="2591"/>
          </a:xfrm>
        </p:grpSpPr>
        <p:pic>
          <p:nvPicPr>
            <p:cNvPr id="24747" name="Picture 66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748" name="Picture 67" descr="laptop_keyboar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49" name="Freeform 6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pic>
          <p:nvPicPr>
            <p:cNvPr id="24750" name="Picture 69" descr="scre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51" name="Freeform 7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52" name="Freeform 7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53" name="Freeform 7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54" name="Freeform 7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55" name="Freeform 7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56" name="Freeform 7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24757" name="Group 7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4764" name="Freeform 7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65" name="Freeform 7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66" name="Freeform 7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67" name="Freeform 8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68" name="Freeform 8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69" name="Freeform 8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4758" name="Freeform 8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59" name="Freeform 8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60" name="Freeform 8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61" name="Freeform 8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62" name="Freeform 8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63" name="Freeform 8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4589" name="Group 89"/>
          <p:cNvGrpSpPr>
            <a:grpSpLocks/>
          </p:cNvGrpSpPr>
          <p:nvPr/>
        </p:nvGrpSpPr>
        <p:grpSpPr bwMode="auto">
          <a:xfrm>
            <a:off x="1216025" y="1511300"/>
            <a:ext cx="566738" cy="625475"/>
            <a:chOff x="877" y="1008"/>
            <a:chExt cx="2747" cy="2591"/>
          </a:xfrm>
        </p:grpSpPr>
        <p:pic>
          <p:nvPicPr>
            <p:cNvPr id="24724" name="Picture 90" descr="antenna_stylize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725" name="Picture 91" descr="laptop_keyboard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26" name="Freeform 92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pic>
          <p:nvPicPr>
            <p:cNvPr id="24727" name="Picture 93" descr="scree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28" name="Freeform 94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29" name="Freeform 95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30" name="Freeform 96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31" name="Freeform 97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32" name="Freeform 98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33" name="Freeform 99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24734" name="Group 100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4741" name="Freeform 10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42" name="Freeform 10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43" name="Freeform 10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44" name="Freeform 10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45" name="Freeform 10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46" name="Freeform 10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4735" name="Freeform 107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36" name="Freeform 108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37" name="Freeform 109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38" name="Freeform 110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39" name="Freeform 111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40" name="Freeform 112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4590" name="Group 113"/>
          <p:cNvGrpSpPr>
            <a:grpSpLocks/>
          </p:cNvGrpSpPr>
          <p:nvPr/>
        </p:nvGrpSpPr>
        <p:grpSpPr bwMode="auto">
          <a:xfrm>
            <a:off x="1963738" y="1203325"/>
            <a:ext cx="635000" cy="615950"/>
            <a:chOff x="877" y="1008"/>
            <a:chExt cx="2747" cy="2591"/>
          </a:xfrm>
        </p:grpSpPr>
        <p:pic>
          <p:nvPicPr>
            <p:cNvPr id="24701" name="Picture 114" descr="antenna_stylized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702" name="Picture 115" descr="laptop_keyboard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03" name="Freeform 116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pic>
          <p:nvPicPr>
            <p:cNvPr id="24704" name="Picture 117" descr="screen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05" name="Freeform 118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06" name="Freeform 119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07" name="Freeform 120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08" name="Freeform 121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09" name="Freeform 122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10" name="Freeform 123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24711" name="Group 124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4718" name="Freeform 125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19" name="Freeform 126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20" name="Freeform 127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21" name="Freeform 128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22" name="Freeform 129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23" name="Freeform 130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4712" name="Freeform 131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13" name="Freeform 132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14" name="Freeform 133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15" name="Freeform 134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16" name="Freeform 135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17" name="Freeform 136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4591" name="Group 296"/>
          <p:cNvGrpSpPr>
            <a:grpSpLocks/>
          </p:cNvGrpSpPr>
          <p:nvPr/>
        </p:nvGrpSpPr>
        <p:grpSpPr bwMode="auto">
          <a:xfrm>
            <a:off x="4429125" y="1851025"/>
            <a:ext cx="1166813" cy="479425"/>
            <a:chOff x="2356" y="1300"/>
            <a:chExt cx="555" cy="194"/>
          </a:xfrm>
        </p:grpSpPr>
        <p:sp>
          <p:nvSpPr>
            <p:cNvPr id="2469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469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469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4696" name="Group 30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4699" name="Freeform 30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00" name="Freeform 30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4697" name="Line 303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98" name="Line 304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4592" name="Line 305"/>
          <p:cNvSpPr>
            <a:spLocks noChangeShapeType="1"/>
          </p:cNvSpPr>
          <p:nvPr/>
        </p:nvSpPr>
        <p:spPr bwMode="auto">
          <a:xfrm flipV="1">
            <a:off x="2778125" y="2111375"/>
            <a:ext cx="1668463" cy="766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4593" name="Line 306"/>
          <p:cNvSpPr>
            <a:spLocks noChangeShapeType="1"/>
          </p:cNvSpPr>
          <p:nvPr/>
        </p:nvSpPr>
        <p:spPr bwMode="auto">
          <a:xfrm>
            <a:off x="4594225" y="3005138"/>
            <a:ext cx="0" cy="652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4594" name="Line 340"/>
          <p:cNvSpPr>
            <a:spLocks noChangeShapeType="1"/>
          </p:cNvSpPr>
          <p:nvPr/>
        </p:nvSpPr>
        <p:spPr bwMode="auto">
          <a:xfrm>
            <a:off x="4975225" y="2997200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4595" name="Group 230"/>
          <p:cNvGrpSpPr>
            <a:grpSpLocks/>
          </p:cNvGrpSpPr>
          <p:nvPr/>
        </p:nvGrpSpPr>
        <p:grpSpPr bwMode="auto">
          <a:xfrm>
            <a:off x="4432300" y="3616325"/>
            <a:ext cx="365125" cy="766763"/>
            <a:chOff x="4140" y="429"/>
            <a:chExt cx="1425" cy="2396"/>
          </a:xfrm>
        </p:grpSpPr>
        <p:sp>
          <p:nvSpPr>
            <p:cNvPr id="24661" name="Freeform 23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62" name="Rectangle 23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63" name="Freeform 23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64" name="Freeform 23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65" name="Rectangle 235"/>
            <p:cNvSpPr>
              <a:spLocks noChangeArrowheads="1"/>
            </p:cNvSpPr>
            <p:nvPr/>
          </p:nvSpPr>
          <p:spPr bwMode="auto">
            <a:xfrm>
              <a:off x="4214" y="69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66" name="Group 23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4691" name="AutoShape 23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2" name="AutoShape 23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4667" name="Rectangle 239"/>
            <p:cNvSpPr>
              <a:spLocks noChangeArrowheads="1"/>
            </p:cNvSpPr>
            <p:nvPr/>
          </p:nvSpPr>
          <p:spPr bwMode="auto">
            <a:xfrm>
              <a:off x="4227" y="1019"/>
              <a:ext cx="595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68" name="Group 24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4689" name="AutoShape 241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0" name="AutoShape 2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4669" name="Rectangle 243"/>
            <p:cNvSpPr>
              <a:spLocks noChangeArrowheads="1"/>
            </p:cNvSpPr>
            <p:nvPr/>
          </p:nvSpPr>
          <p:spPr bwMode="auto">
            <a:xfrm>
              <a:off x="4214" y="135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70" name="Rectangle 244"/>
            <p:cNvSpPr>
              <a:spLocks noChangeArrowheads="1"/>
            </p:cNvSpPr>
            <p:nvPr/>
          </p:nvSpPr>
          <p:spPr bwMode="auto">
            <a:xfrm>
              <a:off x="4227" y="1654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71" name="Group 24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687" name="AutoShape 246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8" name="AutoShape 247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4672" name="Freeform 24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24673" name="Group 24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685" name="AutoShape 25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6" name="AutoShape 251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4674" name="Rectangle 252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75" name="Freeform 25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76" name="Freeform 25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5 h 288"/>
                <a:gd name="T4" fmla="*/ 16 w 304"/>
                <a:gd name="T5" fmla="*/ 27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77" name="Oval 255"/>
            <p:cNvSpPr>
              <a:spLocks noChangeArrowheads="1"/>
            </p:cNvSpPr>
            <p:nvPr/>
          </p:nvSpPr>
          <p:spPr bwMode="auto">
            <a:xfrm>
              <a:off x="5515" y="2612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78" name="Freeform 25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79" name="AutoShape 25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80" name="AutoShape 258"/>
            <p:cNvSpPr>
              <a:spLocks noChangeArrowheads="1"/>
            </p:cNvSpPr>
            <p:nvPr/>
          </p:nvSpPr>
          <p:spPr bwMode="auto">
            <a:xfrm>
              <a:off x="4208" y="2711"/>
              <a:ext cx="1066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81" name="Oval 259"/>
            <p:cNvSpPr>
              <a:spLocks noChangeArrowheads="1"/>
            </p:cNvSpPr>
            <p:nvPr/>
          </p:nvSpPr>
          <p:spPr bwMode="auto">
            <a:xfrm>
              <a:off x="4307" y="2383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82" name="Oval 260"/>
            <p:cNvSpPr>
              <a:spLocks noChangeArrowheads="1"/>
            </p:cNvSpPr>
            <p:nvPr/>
          </p:nvSpPr>
          <p:spPr bwMode="auto">
            <a:xfrm>
              <a:off x="4487" y="2383"/>
              <a:ext cx="161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24683" name="Oval 261"/>
            <p:cNvSpPr>
              <a:spLocks noChangeArrowheads="1"/>
            </p:cNvSpPr>
            <p:nvPr/>
          </p:nvSpPr>
          <p:spPr bwMode="auto">
            <a:xfrm>
              <a:off x="4660" y="2379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84" name="Rectangle 262"/>
            <p:cNvSpPr>
              <a:spLocks noChangeArrowheads="1"/>
            </p:cNvSpPr>
            <p:nvPr/>
          </p:nvSpPr>
          <p:spPr bwMode="auto">
            <a:xfrm>
              <a:off x="5063" y="1833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4596" name="Line 342"/>
          <p:cNvSpPr>
            <a:spLocks noChangeShapeType="1"/>
          </p:cNvSpPr>
          <p:nvPr/>
        </p:nvSpPr>
        <p:spPr bwMode="auto">
          <a:xfrm>
            <a:off x="3017838" y="3208338"/>
            <a:ext cx="503237" cy="3317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4597" name="Text Box 343"/>
          <p:cNvSpPr txBox="1">
            <a:spLocks noChangeArrowheads="1"/>
          </p:cNvSpPr>
          <p:nvPr/>
        </p:nvSpPr>
        <p:spPr bwMode="auto">
          <a:xfrm>
            <a:off x="3051175" y="3538538"/>
            <a:ext cx="1212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/>
              <a:t>Ethernet 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2000"/>
              <a:t>switch</a:t>
            </a:r>
          </a:p>
        </p:txBody>
      </p:sp>
      <p:sp>
        <p:nvSpPr>
          <p:cNvPr id="24598" name="Line 344"/>
          <p:cNvSpPr>
            <a:spLocks noChangeShapeType="1"/>
          </p:cNvSpPr>
          <p:nvPr/>
        </p:nvSpPr>
        <p:spPr bwMode="auto">
          <a:xfrm>
            <a:off x="5307013" y="3954463"/>
            <a:ext cx="525462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4599" name="Text Box 345"/>
          <p:cNvSpPr txBox="1">
            <a:spLocks noChangeArrowheads="1"/>
          </p:cNvSpPr>
          <p:nvPr/>
        </p:nvSpPr>
        <p:spPr bwMode="auto">
          <a:xfrm>
            <a:off x="5667375" y="3552825"/>
            <a:ext cx="20621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/>
              <a:t>institutional mail,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2000"/>
              <a:t>web servers</a:t>
            </a:r>
          </a:p>
        </p:txBody>
      </p:sp>
      <p:sp>
        <p:nvSpPr>
          <p:cNvPr id="24600" name="Text Box 346"/>
          <p:cNvSpPr txBox="1">
            <a:spLocks noChangeArrowheads="1"/>
          </p:cNvSpPr>
          <p:nvPr/>
        </p:nvSpPr>
        <p:spPr bwMode="auto">
          <a:xfrm>
            <a:off x="6332538" y="2986088"/>
            <a:ext cx="21875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/>
              <a:t>institutional router</a:t>
            </a:r>
          </a:p>
        </p:txBody>
      </p:sp>
      <p:sp>
        <p:nvSpPr>
          <p:cNvPr id="24601" name="Line 347"/>
          <p:cNvSpPr>
            <a:spLocks noChangeShapeType="1"/>
          </p:cNvSpPr>
          <p:nvPr/>
        </p:nvSpPr>
        <p:spPr bwMode="auto">
          <a:xfrm>
            <a:off x="5505450" y="2368550"/>
            <a:ext cx="1006475" cy="6635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4602" name="Line 348"/>
          <p:cNvSpPr>
            <a:spLocks noChangeShapeType="1"/>
          </p:cNvSpPr>
          <p:nvPr/>
        </p:nvSpPr>
        <p:spPr bwMode="auto">
          <a:xfrm>
            <a:off x="5578475" y="2032000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4603" name="Line 349"/>
          <p:cNvSpPr>
            <a:spLocks noChangeShapeType="1"/>
          </p:cNvSpPr>
          <p:nvPr/>
        </p:nvSpPr>
        <p:spPr bwMode="auto">
          <a:xfrm>
            <a:off x="6608763" y="2028825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4604" name="Line 350"/>
          <p:cNvSpPr>
            <a:spLocks noChangeShapeType="1"/>
          </p:cNvSpPr>
          <p:nvPr/>
        </p:nvSpPr>
        <p:spPr bwMode="auto">
          <a:xfrm>
            <a:off x="5999163" y="2117725"/>
            <a:ext cx="503237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4605" name="Text Box 351"/>
          <p:cNvSpPr txBox="1">
            <a:spLocks noChangeArrowheads="1"/>
          </p:cNvSpPr>
          <p:nvPr/>
        </p:nvSpPr>
        <p:spPr bwMode="auto">
          <a:xfrm>
            <a:off x="6475413" y="2320925"/>
            <a:ext cx="22590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/>
              <a:t>institutional link to 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2000"/>
              <a:t>ISP (Internet)</a:t>
            </a:r>
          </a:p>
          <a:p>
            <a:pPr algn="ctr" eaLnBrk="0" hangingPunct="0">
              <a:lnSpc>
                <a:spcPct val="85000"/>
              </a:lnSpc>
            </a:pPr>
            <a:endParaRPr lang="en-US" sz="2000"/>
          </a:p>
        </p:txBody>
      </p:sp>
      <p:grpSp>
        <p:nvGrpSpPr>
          <p:cNvPr id="24606" name="Group 353"/>
          <p:cNvGrpSpPr>
            <a:grpSpLocks/>
          </p:cNvGrpSpPr>
          <p:nvPr/>
        </p:nvGrpSpPr>
        <p:grpSpPr bwMode="auto">
          <a:xfrm>
            <a:off x="4397375" y="2636838"/>
            <a:ext cx="1052513" cy="355600"/>
            <a:chOff x="4410" y="1365"/>
            <a:chExt cx="663" cy="224"/>
          </a:xfrm>
        </p:grpSpPr>
        <p:sp>
          <p:nvSpPr>
            <p:cNvPr id="24656" name="Rectangle 354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57" name="AutoShape 355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58" name="Freeform 356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59" name="Freeform 357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418 h 63"/>
                <a:gd name="T2" fmla="*/ 81432 w 280"/>
                <a:gd name="T3" fmla="*/ 1380 h 63"/>
                <a:gd name="T4" fmla="*/ 480586 w 280"/>
                <a:gd name="T5" fmla="*/ 0 h 63"/>
                <a:gd name="T6" fmla="*/ 61357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4660" name="Freeform 358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sp>
        <p:nvSpPr>
          <p:cNvPr id="24607" name="Line 359"/>
          <p:cNvSpPr>
            <a:spLocks noChangeShapeType="1"/>
          </p:cNvSpPr>
          <p:nvPr/>
        </p:nvSpPr>
        <p:spPr bwMode="auto">
          <a:xfrm>
            <a:off x="4983163" y="2332038"/>
            <a:ext cx="0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4608" name="Group 360"/>
          <p:cNvGrpSpPr>
            <a:grpSpLocks/>
          </p:cNvGrpSpPr>
          <p:nvPr/>
        </p:nvGrpSpPr>
        <p:grpSpPr bwMode="auto">
          <a:xfrm>
            <a:off x="4872038" y="3609975"/>
            <a:ext cx="365125" cy="766763"/>
            <a:chOff x="4140" y="429"/>
            <a:chExt cx="1425" cy="2396"/>
          </a:xfrm>
        </p:grpSpPr>
        <p:sp>
          <p:nvSpPr>
            <p:cNvPr id="24624" name="Freeform 3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25" name="Rectangle 3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26" name="Freeform 3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27" name="Freeform 3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28" name="Rectangle 365"/>
            <p:cNvSpPr>
              <a:spLocks noChangeArrowheads="1"/>
            </p:cNvSpPr>
            <p:nvPr/>
          </p:nvSpPr>
          <p:spPr bwMode="auto">
            <a:xfrm>
              <a:off x="4214" y="69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29" name="Group 3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4654" name="AutoShape 3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55" name="AutoShape 36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4630" name="Rectangle 369"/>
            <p:cNvSpPr>
              <a:spLocks noChangeArrowheads="1"/>
            </p:cNvSpPr>
            <p:nvPr/>
          </p:nvSpPr>
          <p:spPr bwMode="auto">
            <a:xfrm>
              <a:off x="4227" y="1019"/>
              <a:ext cx="595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31" name="Group 3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4652" name="AutoShape 371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53" name="AutoShape 37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4632" name="Rectangle 373"/>
            <p:cNvSpPr>
              <a:spLocks noChangeArrowheads="1"/>
            </p:cNvSpPr>
            <p:nvPr/>
          </p:nvSpPr>
          <p:spPr bwMode="auto">
            <a:xfrm>
              <a:off x="4214" y="135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33" name="Rectangle 374"/>
            <p:cNvSpPr>
              <a:spLocks noChangeArrowheads="1"/>
            </p:cNvSpPr>
            <p:nvPr/>
          </p:nvSpPr>
          <p:spPr bwMode="auto">
            <a:xfrm>
              <a:off x="4227" y="1654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34" name="Group 3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650" name="AutoShape 376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51" name="AutoShape 377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4635" name="Freeform 3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24636" name="Group 3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648" name="AutoShape 3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9" name="AutoShape 381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4637" name="Rectangle 382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38" name="Freeform 3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39" name="Freeform 3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5 h 288"/>
                <a:gd name="T4" fmla="*/ 16 w 304"/>
                <a:gd name="T5" fmla="*/ 27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40" name="Oval 385"/>
            <p:cNvSpPr>
              <a:spLocks noChangeArrowheads="1"/>
            </p:cNvSpPr>
            <p:nvPr/>
          </p:nvSpPr>
          <p:spPr bwMode="auto">
            <a:xfrm>
              <a:off x="5515" y="2612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41" name="Freeform 3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42" name="AutoShape 3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43" name="AutoShape 388"/>
            <p:cNvSpPr>
              <a:spLocks noChangeArrowheads="1"/>
            </p:cNvSpPr>
            <p:nvPr/>
          </p:nvSpPr>
          <p:spPr bwMode="auto">
            <a:xfrm>
              <a:off x="4208" y="2711"/>
              <a:ext cx="1066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44" name="Oval 389"/>
            <p:cNvSpPr>
              <a:spLocks noChangeArrowheads="1"/>
            </p:cNvSpPr>
            <p:nvPr/>
          </p:nvSpPr>
          <p:spPr bwMode="auto">
            <a:xfrm>
              <a:off x="4307" y="2383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45" name="Oval 390"/>
            <p:cNvSpPr>
              <a:spLocks noChangeArrowheads="1"/>
            </p:cNvSpPr>
            <p:nvPr/>
          </p:nvSpPr>
          <p:spPr bwMode="auto">
            <a:xfrm>
              <a:off x="4487" y="2383"/>
              <a:ext cx="161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24646" name="Oval 391"/>
            <p:cNvSpPr>
              <a:spLocks noChangeArrowheads="1"/>
            </p:cNvSpPr>
            <p:nvPr/>
          </p:nvSpPr>
          <p:spPr bwMode="auto">
            <a:xfrm>
              <a:off x="4660" y="2379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47" name="Rectangle 392"/>
            <p:cNvSpPr>
              <a:spLocks noChangeArrowheads="1"/>
            </p:cNvSpPr>
            <p:nvPr/>
          </p:nvSpPr>
          <p:spPr bwMode="auto">
            <a:xfrm>
              <a:off x="5063" y="1833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4609" name="Line 393"/>
          <p:cNvSpPr>
            <a:spLocks noChangeShapeType="1"/>
          </p:cNvSpPr>
          <p:nvPr/>
        </p:nvSpPr>
        <p:spPr bwMode="auto">
          <a:xfrm flipH="1">
            <a:off x="3638550" y="3051175"/>
            <a:ext cx="788988" cy="5032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pic>
        <p:nvPicPr>
          <p:cNvPr id="24610" name="Picture 394" descr="underline_base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7025" y="8223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611" name="Group 395"/>
          <p:cNvGrpSpPr>
            <a:grpSpLocks/>
          </p:cNvGrpSpPr>
          <p:nvPr/>
        </p:nvGrpSpPr>
        <p:grpSpPr bwMode="auto">
          <a:xfrm>
            <a:off x="606425" y="2566988"/>
            <a:ext cx="723900" cy="665162"/>
            <a:chOff x="-44" y="1473"/>
            <a:chExt cx="981" cy="1105"/>
          </a:xfrm>
        </p:grpSpPr>
        <p:pic>
          <p:nvPicPr>
            <p:cNvPr id="24622" name="Picture 396" descr="desktop_computer_stylized_medium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23" name="Freeform 39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grpSp>
        <p:nvGrpSpPr>
          <p:cNvPr id="24612" name="Group 398"/>
          <p:cNvGrpSpPr>
            <a:grpSpLocks/>
          </p:cNvGrpSpPr>
          <p:nvPr/>
        </p:nvGrpSpPr>
        <p:grpSpPr bwMode="auto">
          <a:xfrm>
            <a:off x="1000125" y="3016250"/>
            <a:ext cx="723900" cy="665163"/>
            <a:chOff x="-44" y="1473"/>
            <a:chExt cx="981" cy="1105"/>
          </a:xfrm>
        </p:grpSpPr>
        <p:pic>
          <p:nvPicPr>
            <p:cNvPr id="24620" name="Picture 399" descr="desktop_computer_stylized_medium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21" name="Freeform 40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grpSp>
        <p:nvGrpSpPr>
          <p:cNvPr id="24613" name="Group 401"/>
          <p:cNvGrpSpPr>
            <a:grpSpLocks/>
          </p:cNvGrpSpPr>
          <p:nvPr/>
        </p:nvGrpSpPr>
        <p:grpSpPr bwMode="auto">
          <a:xfrm>
            <a:off x="1611313" y="3592513"/>
            <a:ext cx="723900" cy="665162"/>
            <a:chOff x="-44" y="1473"/>
            <a:chExt cx="981" cy="1105"/>
          </a:xfrm>
        </p:grpSpPr>
        <p:pic>
          <p:nvPicPr>
            <p:cNvPr id="24618" name="Picture 402" descr="desktop_computer_stylized_medium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19" name="Freeform 40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grpSp>
        <p:nvGrpSpPr>
          <p:cNvPr id="24614" name="Group 404"/>
          <p:cNvGrpSpPr>
            <a:grpSpLocks/>
          </p:cNvGrpSpPr>
          <p:nvPr/>
        </p:nvGrpSpPr>
        <p:grpSpPr bwMode="auto">
          <a:xfrm>
            <a:off x="2184400" y="3606800"/>
            <a:ext cx="723900" cy="665163"/>
            <a:chOff x="-44" y="1473"/>
            <a:chExt cx="981" cy="1105"/>
          </a:xfrm>
        </p:grpSpPr>
        <p:pic>
          <p:nvPicPr>
            <p:cNvPr id="24616" name="Picture 405" descr="desktop_computer_stylized_medium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17" name="Freeform 4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sp>
        <p:nvSpPr>
          <p:cNvPr id="246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42E1B228-130A-4B8C-923F-07D4B634B80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688" y="169863"/>
            <a:ext cx="8382000" cy="98425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Wireless access networks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1938" y="1322388"/>
            <a:ext cx="8370887" cy="865187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shared </a:t>
            </a:r>
            <a:r>
              <a:rPr lang="en-US" sz="2400" i="1" smtClean="0">
                <a:ea typeface="ＭＳ Ｐゴシック" pitchFamily="34" charset="-128"/>
              </a:rPr>
              <a:t>wireless</a:t>
            </a:r>
            <a:r>
              <a:rPr lang="en-US" sz="2400" smtClean="0">
                <a:ea typeface="ＭＳ Ｐゴシック" pitchFamily="34" charset="-128"/>
              </a:rPr>
              <a:t> access network connects end system to router</a:t>
            </a:r>
          </a:p>
          <a:p>
            <a:pPr lvl="1" eaLnBrk="1" hangingPunct="1"/>
            <a:r>
              <a:rPr lang="en-US" sz="2000" smtClean="0"/>
              <a:t>via base station aka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access point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endParaRPr lang="en-US" sz="2000" smtClean="0"/>
          </a:p>
        </p:txBody>
      </p:sp>
      <p:pic>
        <p:nvPicPr>
          <p:cNvPr id="25605" name="Picture 7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700" y="890588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341313" y="2214563"/>
            <a:ext cx="4079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wireless LANs: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within building (100 ft)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802.11b/g (WiFi): 11, 54 Mbps transmission rate</a:t>
            </a:r>
          </a:p>
        </p:txBody>
      </p:sp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4640263" y="1819275"/>
            <a:ext cx="46196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wide-area wireless access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provided by telco (cellular) operator, 10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 km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between 1 and 10 Mbps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3G, 4G:  LTE</a:t>
            </a:r>
          </a:p>
        </p:txBody>
      </p:sp>
      <p:grpSp>
        <p:nvGrpSpPr>
          <p:cNvPr id="25608" name="Group 85"/>
          <p:cNvGrpSpPr>
            <a:grpSpLocks/>
          </p:cNvGrpSpPr>
          <p:nvPr/>
        </p:nvGrpSpPr>
        <p:grpSpPr bwMode="auto">
          <a:xfrm>
            <a:off x="958850" y="3536950"/>
            <a:ext cx="2487613" cy="1562100"/>
            <a:chOff x="2889" y="1631"/>
            <a:chExt cx="980" cy="743"/>
          </a:xfrm>
        </p:grpSpPr>
        <p:sp>
          <p:nvSpPr>
            <p:cNvPr id="25710" name="Rectangle 86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5711" name="AutoShape 87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CCFF"/>
                </a:solidFill>
              </a:endParaRPr>
            </a:p>
          </p:txBody>
        </p:sp>
      </p:grpSp>
      <p:sp>
        <p:nvSpPr>
          <p:cNvPr id="25609" name="Line 110"/>
          <p:cNvSpPr>
            <a:spLocks noChangeShapeType="1"/>
          </p:cNvSpPr>
          <p:nvPr/>
        </p:nvSpPr>
        <p:spPr bwMode="auto">
          <a:xfrm>
            <a:off x="2603500" y="4941888"/>
            <a:ext cx="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5610" name="Line 116"/>
          <p:cNvSpPr>
            <a:spLocks noChangeShapeType="1"/>
          </p:cNvSpPr>
          <p:nvPr/>
        </p:nvSpPr>
        <p:spPr bwMode="auto">
          <a:xfrm flipV="1">
            <a:off x="2003425" y="4806950"/>
            <a:ext cx="28733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5611" name="Group 228"/>
          <p:cNvGrpSpPr>
            <a:grpSpLocks/>
          </p:cNvGrpSpPr>
          <p:nvPr/>
        </p:nvGrpSpPr>
        <p:grpSpPr bwMode="auto">
          <a:xfrm>
            <a:off x="2279650" y="4649788"/>
            <a:ext cx="666750" cy="284162"/>
            <a:chOff x="4650" y="1129"/>
            <a:chExt cx="246" cy="95"/>
          </a:xfrm>
        </p:grpSpPr>
        <p:sp>
          <p:nvSpPr>
            <p:cNvPr id="2570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570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570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5705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5708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709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5706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707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5612" name="Group 246"/>
          <p:cNvGrpSpPr>
            <a:grpSpLocks/>
          </p:cNvGrpSpPr>
          <p:nvPr/>
        </p:nvGrpSpPr>
        <p:grpSpPr bwMode="auto">
          <a:xfrm>
            <a:off x="1527175" y="4416425"/>
            <a:ext cx="863600" cy="588963"/>
            <a:chOff x="2967" y="478"/>
            <a:chExt cx="788" cy="625"/>
          </a:xfrm>
        </p:grpSpPr>
        <p:pic>
          <p:nvPicPr>
            <p:cNvPr id="25700" name="Picture 247" descr="access_point_stylized_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01" name="Picture 248" descr="antenna_radiation_styliz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13" name="Group 390"/>
          <p:cNvGrpSpPr>
            <a:grpSpLocks/>
          </p:cNvGrpSpPr>
          <p:nvPr/>
        </p:nvGrpSpPr>
        <p:grpSpPr bwMode="auto">
          <a:xfrm>
            <a:off x="1441450" y="3648075"/>
            <a:ext cx="757238" cy="682625"/>
            <a:chOff x="877" y="1008"/>
            <a:chExt cx="2747" cy="2591"/>
          </a:xfrm>
        </p:grpSpPr>
        <p:pic>
          <p:nvPicPr>
            <p:cNvPr id="25677" name="Picture 391" descr="antenna_stylize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78" name="Picture 392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79" name="Freeform 39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pic>
          <p:nvPicPr>
            <p:cNvPr id="25680" name="Picture 394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81" name="Freeform 39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82" name="Freeform 39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83" name="Freeform 39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84" name="Freeform 39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85" name="Freeform 39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86" name="Freeform 40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25687" name="Group 40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5694" name="Freeform 40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95" name="Freeform 40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96" name="Freeform 40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97" name="Freeform 40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98" name="Freeform 40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99" name="Freeform 40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5688" name="Freeform 40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89" name="Freeform 40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90" name="Freeform 41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91" name="Freeform 41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92" name="Freeform 41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93" name="Freeform 41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5614" name="Group 445"/>
          <p:cNvGrpSpPr>
            <a:grpSpLocks/>
          </p:cNvGrpSpPr>
          <p:nvPr/>
        </p:nvGrpSpPr>
        <p:grpSpPr bwMode="auto">
          <a:xfrm>
            <a:off x="5146675" y="4071938"/>
            <a:ext cx="2709863" cy="1951037"/>
            <a:chOff x="3652" y="2846"/>
            <a:chExt cx="1253" cy="934"/>
          </a:xfrm>
        </p:grpSpPr>
        <p:sp>
          <p:nvSpPr>
            <p:cNvPr id="25618" name="Freeform 84"/>
            <p:cNvSpPr>
              <a:spLocks/>
            </p:cNvSpPr>
            <p:nvPr/>
          </p:nvSpPr>
          <p:spPr bwMode="auto">
            <a:xfrm>
              <a:off x="3652" y="2949"/>
              <a:ext cx="1094" cy="675"/>
            </a:xfrm>
            <a:custGeom>
              <a:avLst/>
              <a:gdLst>
                <a:gd name="T0" fmla="*/ 1314 w 1036"/>
                <a:gd name="T1" fmla="*/ 11 h 675"/>
                <a:gd name="T2" fmla="*/ 793 w 1036"/>
                <a:gd name="T3" fmla="*/ 53 h 675"/>
                <a:gd name="T4" fmla="*/ 419 w 1036"/>
                <a:gd name="T5" fmla="*/ 129 h 675"/>
                <a:gd name="T6" fmla="*/ 312 w 1036"/>
                <a:gd name="T7" fmla="*/ 229 h 675"/>
                <a:gd name="T8" fmla="*/ 43 w 1036"/>
                <a:gd name="T9" fmla="*/ 297 h 675"/>
                <a:gd name="T10" fmla="*/ 35 w 1036"/>
                <a:gd name="T11" fmla="*/ 459 h 675"/>
                <a:gd name="T12" fmla="*/ 267 w 1036"/>
                <a:gd name="T13" fmla="*/ 489 h 675"/>
                <a:gd name="T14" fmla="*/ 932 w 1036"/>
                <a:gd name="T15" fmla="*/ 489 h 675"/>
                <a:gd name="T16" fmla="*/ 1213 w 1036"/>
                <a:gd name="T17" fmla="*/ 555 h 675"/>
                <a:gd name="T18" fmla="*/ 1527 w 1036"/>
                <a:gd name="T19" fmla="*/ 657 h 675"/>
                <a:gd name="T20" fmla="*/ 1766 w 1036"/>
                <a:gd name="T21" fmla="*/ 661 h 675"/>
                <a:gd name="T22" fmla="*/ 1931 w 1036"/>
                <a:gd name="T23" fmla="*/ 603 h 675"/>
                <a:gd name="T24" fmla="*/ 2015 w 1036"/>
                <a:gd name="T25" fmla="*/ 445 h 675"/>
                <a:gd name="T26" fmla="*/ 2067 w 1036"/>
                <a:gd name="T27" fmla="*/ 291 h 675"/>
                <a:gd name="T28" fmla="*/ 2073 w 1036"/>
                <a:gd name="T29" fmla="*/ 107 h 675"/>
                <a:gd name="T30" fmla="*/ 1895 w 1036"/>
                <a:gd name="T31" fmla="*/ 17 h 675"/>
                <a:gd name="T32" fmla="*/ 1574 w 1036"/>
                <a:gd name="T33" fmla="*/ 3 h 675"/>
                <a:gd name="T34" fmla="*/ 1314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19" name="Line 93"/>
            <p:cNvSpPr>
              <a:spLocks noChangeShapeType="1"/>
            </p:cNvSpPr>
            <p:nvPr/>
          </p:nvSpPr>
          <p:spPr bwMode="auto">
            <a:xfrm>
              <a:off x="4337" y="3386"/>
              <a:ext cx="96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pic>
          <p:nvPicPr>
            <p:cNvPr id="25620" name="Picture 133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70" y="2956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621" name="Group 134"/>
            <p:cNvGrpSpPr>
              <a:grpSpLocks/>
            </p:cNvGrpSpPr>
            <p:nvPr/>
          </p:nvGrpSpPr>
          <p:grpSpPr bwMode="auto">
            <a:xfrm>
              <a:off x="3911" y="2846"/>
              <a:ext cx="262" cy="243"/>
              <a:chOff x="2751" y="1851"/>
              <a:chExt cx="462" cy="478"/>
            </a:xfrm>
          </p:grpSpPr>
          <p:pic>
            <p:nvPicPr>
              <p:cNvPr id="25675" name="Picture 13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76" name="Picture 136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5622" name="Group 252"/>
            <p:cNvGrpSpPr>
              <a:grpSpLocks/>
            </p:cNvGrpSpPr>
            <p:nvPr/>
          </p:nvGrpSpPr>
          <p:grpSpPr bwMode="auto">
            <a:xfrm>
              <a:off x="4193" y="3034"/>
              <a:ext cx="288" cy="398"/>
              <a:chOff x="742" y="2409"/>
              <a:chExt cx="576" cy="881"/>
            </a:xfrm>
          </p:grpSpPr>
          <p:grpSp>
            <p:nvGrpSpPr>
              <p:cNvPr id="25657" name="Group 25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566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6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6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6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6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6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6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6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6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6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7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7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7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7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2567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</p:grpSp>
          <p:pic>
            <p:nvPicPr>
              <p:cNvPr id="25658" name="Picture 269" descr="cell_tower_radiation copy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59" name="Oval 27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5" cy="6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5623" name="Group 342"/>
            <p:cNvGrpSpPr>
              <a:grpSpLocks/>
            </p:cNvGrpSpPr>
            <p:nvPr/>
          </p:nvGrpSpPr>
          <p:grpSpPr bwMode="auto">
            <a:xfrm>
              <a:off x="3715" y="3159"/>
              <a:ext cx="337" cy="257"/>
              <a:chOff x="877" y="1008"/>
              <a:chExt cx="2747" cy="2591"/>
            </a:xfrm>
          </p:grpSpPr>
          <p:pic>
            <p:nvPicPr>
              <p:cNvPr id="25634" name="Picture 343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35" name="Picture 344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36" name="Freeform 3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25637" name="Picture 346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38" name="Freeform 3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39" name="Freeform 3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40" name="Freeform 3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41" name="Freeform 3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42" name="Freeform 3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43" name="Freeform 3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25644" name="Group 3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5651" name="Freeform 3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5652" name="Freeform 3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5653" name="Freeform 3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5654" name="Freeform 3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5655" name="Freeform 3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5656" name="Freeform 3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5645" name="Freeform 3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46" name="Freeform 3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47" name="Freeform 3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48" name="Freeform 3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49" name="Freeform 3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50" name="Freeform 3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5624" name="Group 237"/>
            <p:cNvGrpSpPr>
              <a:grpSpLocks/>
            </p:cNvGrpSpPr>
            <p:nvPr/>
          </p:nvGrpSpPr>
          <p:grpSpPr bwMode="auto">
            <a:xfrm>
              <a:off x="4377" y="3439"/>
              <a:ext cx="246" cy="107"/>
              <a:chOff x="4650" y="1129"/>
              <a:chExt cx="246" cy="95"/>
            </a:xfrm>
          </p:grpSpPr>
          <p:sp>
            <p:nvSpPr>
              <p:cNvPr id="2562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562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562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5629" name="Group 24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5632" name="Freeform 2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5633" name="Freeform 2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5630" name="Line 24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31" name="Line 24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5625" name="Line 444"/>
            <p:cNvSpPr>
              <a:spLocks noChangeShapeType="1"/>
            </p:cNvSpPr>
            <p:nvPr/>
          </p:nvSpPr>
          <p:spPr bwMode="auto">
            <a:xfrm>
              <a:off x="4514" y="3542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5615" name="Text Box 446"/>
          <p:cNvSpPr txBox="1">
            <a:spLocks noChangeArrowheads="1"/>
          </p:cNvSpPr>
          <p:nvPr/>
        </p:nvSpPr>
        <p:spPr bwMode="auto">
          <a:xfrm>
            <a:off x="2044700" y="5186363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/>
              <a:t>to Internet</a:t>
            </a:r>
          </a:p>
        </p:txBody>
      </p:sp>
      <p:sp>
        <p:nvSpPr>
          <p:cNvPr id="25616" name="Text Box 447"/>
          <p:cNvSpPr txBox="1">
            <a:spLocks noChangeArrowheads="1"/>
          </p:cNvSpPr>
          <p:nvPr/>
        </p:nvSpPr>
        <p:spPr bwMode="auto">
          <a:xfrm>
            <a:off x="6711950" y="5884863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/>
              <a:t>to Internet</a:t>
            </a:r>
          </a:p>
        </p:txBody>
      </p:sp>
      <p:sp>
        <p:nvSpPr>
          <p:cNvPr id="256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2610FEE-9D40-4B0B-AE72-375117072902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781127CD-34E2-4B25-A6D5-91489A053FB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33375" y="2235200"/>
            <a:ext cx="5445125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CS335  </a:t>
            </a:r>
          </a:p>
          <a:p>
            <a:pPr>
              <a:lnSpc>
                <a:spcPct val="85000"/>
              </a:lnSpc>
            </a:pPr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Computer Networks </a:t>
            </a:r>
            <a:r>
              <a:rPr lang="en-US" sz="4800">
                <a:solidFill>
                  <a:srgbClr val="000099"/>
                </a:solidFill>
                <a:latin typeface="Gill Sans MT" pitchFamily="34" charset="0"/>
              </a:rPr>
              <a:t/>
            </a:r>
            <a:br>
              <a:rPr lang="en-US" sz="4800">
                <a:solidFill>
                  <a:srgbClr val="000099"/>
                </a:solidFill>
                <a:latin typeface="Gill Sans MT" pitchFamily="34" charset="0"/>
              </a:rPr>
            </a:br>
            <a:endParaRPr lang="en-US" sz="4800">
              <a:solidFill>
                <a:srgbClr val="000099"/>
              </a:solidFill>
              <a:latin typeface="Gill Sans MT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Introduction 1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</a:rPr>
              <a:t>Computer Networking: A Top Down Approach </a:t>
            </a:r>
            <a:r>
              <a:rPr lang="en-US" sz="2800">
                <a:solidFill>
                  <a:srgbClr val="008000"/>
                </a:solidFill>
                <a:latin typeface="Gill Sans MT" pitchFamily="34" charset="0"/>
              </a:rPr>
              <a:t/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March 2012</a:t>
            </a:r>
          </a:p>
        </p:txBody>
      </p:sp>
      <p:pic>
        <p:nvPicPr>
          <p:cNvPr id="10246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8" y="4787900"/>
            <a:ext cx="3294062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1" descr="6e_co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19"/>
          <p:cNvGrpSpPr>
            <a:grpSpLocks/>
          </p:cNvGrpSpPr>
          <p:nvPr/>
        </p:nvGrpSpPr>
        <p:grpSpPr bwMode="auto">
          <a:xfrm>
            <a:off x="5281613" y="2803525"/>
            <a:ext cx="409575" cy="565150"/>
            <a:chOff x="375561" y="297711"/>
            <a:chExt cx="1252683" cy="2142487"/>
          </a:xfrm>
        </p:grpSpPr>
        <p:sp>
          <p:nvSpPr>
            <p:cNvPr id="221" name="Freeform 220"/>
            <p:cNvSpPr/>
            <p:nvPr/>
          </p:nvSpPr>
          <p:spPr>
            <a:xfrm>
              <a:off x="375561" y="297711"/>
              <a:ext cx="971072" cy="2136471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75561" y="309747"/>
              <a:ext cx="1247826" cy="77033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6627" name="Title 50"/>
          <p:cNvSpPr>
            <a:spLocks noGrp="1"/>
          </p:cNvSpPr>
          <p:nvPr>
            <p:ph type="title" idx="4294967295"/>
          </p:nvPr>
        </p:nvSpPr>
        <p:spPr>
          <a:xfrm>
            <a:off x="290513" y="198438"/>
            <a:ext cx="8321675" cy="765175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Host: sends </a:t>
            </a:r>
            <a:r>
              <a:rPr lang="en-US" sz="4000" i="1" smtClean="0">
                <a:ea typeface="ＭＳ Ｐゴシック" pitchFamily="34" charset="-128"/>
              </a:rPr>
              <a:t>packets</a:t>
            </a:r>
            <a:r>
              <a:rPr lang="en-US" sz="4000" smtClean="0">
                <a:ea typeface="ＭＳ Ｐゴシック" pitchFamily="34" charset="-128"/>
              </a:rPr>
              <a:t> of data</a:t>
            </a:r>
          </a:p>
        </p:txBody>
      </p:sp>
      <p:sp>
        <p:nvSpPr>
          <p:cNvPr id="243750" name="Content Placeholder 52"/>
          <p:cNvSpPr>
            <a:spLocks noGrp="1"/>
          </p:cNvSpPr>
          <p:nvPr>
            <p:ph idx="4294967295"/>
          </p:nvPr>
        </p:nvSpPr>
        <p:spPr>
          <a:xfrm>
            <a:off x="428625" y="1296988"/>
            <a:ext cx="3775075" cy="34258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ea typeface="+mn-ea"/>
              </a:rPr>
              <a:t>host sending function: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takes application message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breaks into smaller chunks, known as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packets</a:t>
            </a:r>
            <a:r>
              <a:rPr lang="en-US" sz="2400" dirty="0" smtClean="0">
                <a:ea typeface="+mn-ea"/>
              </a:rPr>
              <a:t>, of length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L</a:t>
            </a:r>
            <a:r>
              <a:rPr lang="en-US" sz="2400" dirty="0" smtClean="0">
                <a:ea typeface="+mn-ea"/>
              </a:rPr>
              <a:t> bits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transmits packet into access network at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transmission rate R</a:t>
            </a:r>
          </a:p>
          <a:p>
            <a:pPr lvl="1" eaLnBrk="1" hangingPunct="1">
              <a:defRPr/>
            </a:pPr>
            <a:r>
              <a:rPr lang="en-US" dirty="0" smtClean="0"/>
              <a:t>link transmission rate, aka link </a:t>
            </a:r>
            <a:r>
              <a:rPr lang="en-US" i="1" dirty="0" smtClean="0">
                <a:solidFill>
                  <a:srgbClr val="C00000"/>
                </a:solidFill>
              </a:rPr>
              <a:t>capacity, aka link bandwidth</a:t>
            </a:r>
          </a:p>
        </p:txBody>
      </p:sp>
      <p:sp>
        <p:nvSpPr>
          <p:cNvPr id="26629" name="Line 305"/>
          <p:cNvSpPr>
            <a:spLocks noChangeShapeType="1"/>
          </p:cNvSpPr>
          <p:nvPr/>
        </p:nvSpPr>
        <p:spPr bwMode="auto">
          <a:xfrm>
            <a:off x="5705475" y="3727450"/>
            <a:ext cx="245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pic>
        <p:nvPicPr>
          <p:cNvPr id="26630" name="Picture 39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8223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31" name="Group 51"/>
          <p:cNvGrpSpPr>
            <a:grpSpLocks/>
          </p:cNvGrpSpPr>
          <p:nvPr/>
        </p:nvGrpSpPr>
        <p:grpSpPr bwMode="auto">
          <a:xfrm>
            <a:off x="7883525" y="3427413"/>
            <a:ext cx="1052513" cy="355600"/>
            <a:chOff x="4410" y="1365"/>
            <a:chExt cx="663" cy="224"/>
          </a:xfrm>
        </p:grpSpPr>
        <p:sp>
          <p:nvSpPr>
            <p:cNvPr id="26656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7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8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659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418 h 63"/>
                <a:gd name="T2" fmla="*/ 81432 w 280"/>
                <a:gd name="T3" fmla="*/ 1380 h 63"/>
                <a:gd name="T4" fmla="*/ 480586 w 280"/>
                <a:gd name="T5" fmla="*/ 0 h 63"/>
                <a:gd name="T6" fmla="*/ 61357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6660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/>
            </a:p>
          </p:txBody>
        </p:sp>
      </p:grpSp>
      <p:sp>
        <p:nvSpPr>
          <p:cNvPr id="26632" name="TextBox 1"/>
          <p:cNvSpPr txBox="1">
            <a:spLocks noChangeArrowheads="1"/>
          </p:cNvSpPr>
          <p:nvPr/>
        </p:nvSpPr>
        <p:spPr bwMode="auto">
          <a:xfrm>
            <a:off x="5756275" y="3759200"/>
            <a:ext cx="2646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/>
              <a:t>R: </a:t>
            </a:r>
            <a:r>
              <a:rPr lang="en-US" sz="1800"/>
              <a:t>link transmission rate</a:t>
            </a:r>
          </a:p>
        </p:txBody>
      </p:sp>
      <p:grpSp>
        <p:nvGrpSpPr>
          <p:cNvPr id="26633" name="Group 201"/>
          <p:cNvGrpSpPr>
            <a:grpSpLocks/>
          </p:cNvGrpSpPr>
          <p:nvPr/>
        </p:nvGrpSpPr>
        <p:grpSpPr bwMode="auto">
          <a:xfrm>
            <a:off x="5033963" y="2809875"/>
            <a:ext cx="409575" cy="565150"/>
            <a:chOff x="375561" y="297711"/>
            <a:chExt cx="1252683" cy="2138362"/>
          </a:xfrm>
        </p:grpSpPr>
        <p:sp>
          <p:nvSpPr>
            <p:cNvPr id="203" name="Freeform 202"/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6634" name="TextBox 205"/>
          <p:cNvSpPr txBox="1">
            <a:spLocks noChangeArrowheads="1"/>
          </p:cNvSpPr>
          <p:nvPr/>
        </p:nvSpPr>
        <p:spPr bwMode="auto">
          <a:xfrm>
            <a:off x="4791075" y="3986213"/>
            <a:ext cx="668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host</a:t>
            </a:r>
          </a:p>
        </p:txBody>
      </p:sp>
      <p:grpSp>
        <p:nvGrpSpPr>
          <p:cNvPr id="26635" name="Group 206"/>
          <p:cNvGrpSpPr>
            <a:grpSpLocks/>
          </p:cNvGrpSpPr>
          <p:nvPr/>
        </p:nvGrpSpPr>
        <p:grpSpPr bwMode="auto">
          <a:xfrm>
            <a:off x="4559300" y="3535363"/>
            <a:ext cx="1295400" cy="506412"/>
            <a:chOff x="1816230" y="6118900"/>
            <a:chExt cx="1843339" cy="739100"/>
          </a:xfrm>
        </p:grpSpPr>
        <p:pic>
          <p:nvPicPr>
            <p:cNvPr id="26651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6230" y="6142069"/>
              <a:ext cx="1843339" cy="715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9" name="Rectangle 208"/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26636" name="Group 209"/>
          <p:cNvGrpSpPr>
            <a:grpSpLocks/>
          </p:cNvGrpSpPr>
          <p:nvPr/>
        </p:nvGrpSpPr>
        <p:grpSpPr bwMode="auto">
          <a:xfrm>
            <a:off x="4699000" y="1919288"/>
            <a:ext cx="1409700" cy="877887"/>
            <a:chOff x="2387973" y="4309243"/>
            <a:chExt cx="1771787" cy="1282262"/>
          </a:xfrm>
        </p:grpSpPr>
        <p:pic>
          <p:nvPicPr>
            <p:cNvPr id="26649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83508" y="4309243"/>
              <a:ext cx="1284945" cy="128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2" name="Rectangle 211"/>
            <p:cNvSpPr/>
            <p:nvPr/>
          </p:nvSpPr>
          <p:spPr>
            <a:xfrm rot="11601822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6637" name="TextBox 215"/>
          <p:cNvSpPr txBox="1">
            <a:spLocks noChangeArrowheads="1"/>
          </p:cNvSpPr>
          <p:nvPr/>
        </p:nvSpPr>
        <p:spPr bwMode="auto">
          <a:xfrm>
            <a:off x="5448300" y="3341688"/>
            <a:ext cx="2889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1</a:t>
            </a:r>
          </a:p>
        </p:txBody>
      </p:sp>
      <p:sp>
        <p:nvSpPr>
          <p:cNvPr id="26638" name="TextBox 216"/>
          <p:cNvSpPr txBox="1">
            <a:spLocks noChangeArrowheads="1"/>
          </p:cNvSpPr>
          <p:nvPr/>
        </p:nvSpPr>
        <p:spPr bwMode="auto">
          <a:xfrm>
            <a:off x="5207000" y="3349625"/>
            <a:ext cx="2889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2</a:t>
            </a:r>
          </a:p>
        </p:txBody>
      </p:sp>
      <p:cxnSp>
        <p:nvCxnSpPr>
          <p:cNvPr id="26639" name="Straight Connector 3"/>
          <p:cNvCxnSpPr>
            <a:cxnSpLocks noChangeShapeType="1"/>
          </p:cNvCxnSpPr>
          <p:nvPr/>
        </p:nvCxnSpPr>
        <p:spPr bwMode="auto">
          <a:xfrm flipV="1">
            <a:off x="5697538" y="2363788"/>
            <a:ext cx="122555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0" name="TextBox 234"/>
          <p:cNvSpPr txBox="1">
            <a:spLocks noChangeArrowheads="1"/>
          </p:cNvSpPr>
          <p:nvPr/>
        </p:nvSpPr>
        <p:spPr bwMode="auto">
          <a:xfrm>
            <a:off x="6861175" y="2014538"/>
            <a:ext cx="15319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two packets, </a:t>
            </a:r>
          </a:p>
          <a:p>
            <a:pPr eaLnBrk="0" hangingPunct="0"/>
            <a:r>
              <a:rPr lang="en-US" sz="1800" i="1"/>
              <a:t>L</a:t>
            </a:r>
            <a:r>
              <a:rPr lang="en-US" sz="1800"/>
              <a:t> bits each</a:t>
            </a:r>
          </a:p>
        </p:txBody>
      </p:sp>
      <p:sp>
        <p:nvSpPr>
          <p:cNvPr id="26641" name="TextBox 235"/>
          <p:cNvSpPr txBox="1">
            <a:spLocks noChangeArrowheads="1"/>
          </p:cNvSpPr>
          <p:nvPr/>
        </p:nvSpPr>
        <p:spPr bwMode="auto">
          <a:xfrm>
            <a:off x="1550988" y="5456238"/>
            <a:ext cx="14795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ts val="1800"/>
              </a:lnSpc>
            </a:pPr>
            <a:r>
              <a:rPr lang="en-US" sz="1800"/>
              <a:t>packet</a:t>
            </a:r>
          </a:p>
          <a:p>
            <a:pPr algn="r" eaLnBrk="0" hangingPunct="0">
              <a:lnSpc>
                <a:spcPts val="1800"/>
              </a:lnSpc>
            </a:pPr>
            <a:r>
              <a:rPr lang="en-US" sz="1800"/>
              <a:t>transmission</a:t>
            </a:r>
          </a:p>
          <a:p>
            <a:pPr algn="r" eaLnBrk="0" hangingPunct="0">
              <a:lnSpc>
                <a:spcPts val="1800"/>
              </a:lnSpc>
            </a:pPr>
            <a:r>
              <a:rPr lang="en-US" sz="1800"/>
              <a:t>delay</a:t>
            </a:r>
          </a:p>
        </p:txBody>
      </p:sp>
      <p:sp>
        <p:nvSpPr>
          <p:cNvPr id="26642" name="TextBox 237"/>
          <p:cNvSpPr txBox="1">
            <a:spLocks noChangeArrowheads="1"/>
          </p:cNvSpPr>
          <p:nvPr/>
        </p:nvSpPr>
        <p:spPr bwMode="auto">
          <a:xfrm>
            <a:off x="3660775" y="5453063"/>
            <a:ext cx="171132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800"/>
              <a:t>time needed to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1800"/>
              <a:t>transmit </a:t>
            </a:r>
            <a:r>
              <a:rPr lang="en-US" sz="1800" i="1"/>
              <a:t>L</a:t>
            </a:r>
            <a:r>
              <a:rPr lang="en-US" sz="1800"/>
              <a:t>-bit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1800"/>
              <a:t>packet into link</a:t>
            </a:r>
          </a:p>
        </p:txBody>
      </p:sp>
      <p:sp>
        <p:nvSpPr>
          <p:cNvPr id="26643" name="TextBox 4"/>
          <p:cNvSpPr txBox="1">
            <a:spLocks noChangeArrowheads="1"/>
          </p:cNvSpPr>
          <p:nvPr/>
        </p:nvSpPr>
        <p:spPr bwMode="auto">
          <a:xfrm>
            <a:off x="6167438" y="5400675"/>
            <a:ext cx="17414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L</a:t>
            </a:r>
            <a:r>
              <a:rPr lang="en-US"/>
              <a:t> (bits)</a:t>
            </a:r>
          </a:p>
          <a:p>
            <a:pPr eaLnBrk="0" hangingPunct="0"/>
            <a:r>
              <a:rPr lang="en-US" i="1"/>
              <a:t>R</a:t>
            </a:r>
            <a:r>
              <a:rPr lang="en-US"/>
              <a:t> (bits/sec)</a:t>
            </a:r>
          </a:p>
        </p:txBody>
      </p:sp>
      <p:cxnSp>
        <p:nvCxnSpPr>
          <p:cNvPr id="26644" name="Straight Connector 9"/>
          <p:cNvCxnSpPr>
            <a:cxnSpLocks noChangeShapeType="1"/>
          </p:cNvCxnSpPr>
          <p:nvPr/>
        </p:nvCxnSpPr>
        <p:spPr bwMode="auto">
          <a:xfrm>
            <a:off x="6254750" y="5819775"/>
            <a:ext cx="1284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5" name="TextBox 10"/>
          <p:cNvSpPr txBox="1">
            <a:spLocks noChangeArrowheads="1"/>
          </p:cNvSpPr>
          <p:nvPr/>
        </p:nvSpPr>
        <p:spPr bwMode="auto">
          <a:xfrm>
            <a:off x="3228975" y="5586413"/>
            <a:ext cx="36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=</a:t>
            </a:r>
          </a:p>
        </p:txBody>
      </p:sp>
      <p:sp>
        <p:nvSpPr>
          <p:cNvPr id="26646" name="TextBox 245"/>
          <p:cNvSpPr txBox="1">
            <a:spLocks noChangeArrowheads="1"/>
          </p:cNvSpPr>
          <p:nvPr/>
        </p:nvSpPr>
        <p:spPr bwMode="auto">
          <a:xfrm>
            <a:off x="5570538" y="5602288"/>
            <a:ext cx="36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=</a:t>
            </a:r>
          </a:p>
        </p:txBody>
      </p:sp>
      <p:sp>
        <p:nvSpPr>
          <p:cNvPr id="26647" name="Rectangle 11"/>
          <p:cNvSpPr>
            <a:spLocks noChangeArrowheads="1"/>
          </p:cNvSpPr>
          <p:nvPr/>
        </p:nvSpPr>
        <p:spPr bwMode="auto">
          <a:xfrm>
            <a:off x="1109663" y="5322888"/>
            <a:ext cx="7275512" cy="1001712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66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9CA2C63-564F-4545-9F4E-BFBF9743F8B4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27651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3" y="920750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7363" y="296863"/>
            <a:ext cx="7772400" cy="879475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Physical media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482725"/>
            <a:ext cx="4322763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bit:</a:t>
            </a:r>
            <a:r>
              <a:rPr lang="en-US" sz="24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propagates between</a:t>
            </a:r>
            <a:br>
              <a:rPr lang="en-US" sz="2400" smtClean="0">
                <a:ea typeface="ＭＳ Ｐゴシック" pitchFamily="34" charset="-128"/>
              </a:rPr>
            </a:br>
            <a:r>
              <a:rPr lang="en-US" sz="2400" smtClean="0">
                <a:ea typeface="ＭＳ Ｐゴシック" pitchFamily="34" charset="-128"/>
              </a:rPr>
              <a:t>transmitter/receiver pairs</a:t>
            </a:r>
            <a:endParaRPr lang="en-US" sz="240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physical link:</a:t>
            </a:r>
            <a:r>
              <a:rPr lang="en-US" sz="2400" smtClean="0">
                <a:ea typeface="ＭＳ Ｐゴシック" pitchFamily="34" charset="-128"/>
              </a:rPr>
              <a:t> what lies between transmitter &amp; receiver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guided media: </a:t>
            </a:r>
          </a:p>
          <a:p>
            <a:pPr lvl="1" eaLnBrk="1" hangingPunct="1"/>
            <a:r>
              <a:rPr lang="en-US" smtClean="0"/>
              <a:t>signals propagate in solid media: copper, fiber, coax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unguided media: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smtClean="0"/>
              <a:t>signals propagate freely, e.g., radio</a:t>
            </a:r>
          </a:p>
        </p:txBody>
      </p:sp>
      <p:sp>
        <p:nvSpPr>
          <p:cNvPr id="2765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51413" y="2111375"/>
            <a:ext cx="3810000" cy="3346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twisted pair (TP</a:t>
            </a:r>
            <a:r>
              <a:rPr lang="en-US" sz="2400" i="1" smtClean="0">
                <a:solidFill>
                  <a:srgbClr val="FF0000"/>
                </a:solidFill>
                <a:ea typeface="ＭＳ Ｐゴシック" pitchFamily="34" charset="-128"/>
              </a:rPr>
              <a:t>)</a:t>
            </a:r>
            <a:endParaRPr lang="en-US" sz="2400" i="1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two insulated copper wires</a:t>
            </a:r>
          </a:p>
          <a:p>
            <a:pPr lvl="1" eaLnBrk="1" hangingPunct="1">
              <a:buSzPct val="75000"/>
            </a:pPr>
            <a:r>
              <a:rPr lang="en-US" sz="2000" smtClean="0"/>
              <a:t>Category 5: 100 Mbps, 1 Gpbs Ethernet</a:t>
            </a:r>
          </a:p>
          <a:p>
            <a:pPr lvl="1" eaLnBrk="1" hangingPunct="1">
              <a:buSzPct val="75000"/>
            </a:pPr>
            <a:r>
              <a:rPr lang="en-US" sz="2000" smtClean="0"/>
              <a:t>Category 6: 10Gbps</a:t>
            </a:r>
          </a:p>
        </p:txBody>
      </p:sp>
      <p:pic>
        <p:nvPicPr>
          <p:cNvPr id="2765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913" y="4187825"/>
            <a:ext cx="2276475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77DAF10F-1303-4B88-9FC6-EE6AC0D8EBC6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28675" name="Picture 6" descr="f-pi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2950" y="4899025"/>
            <a:ext cx="237172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12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550" y="857250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688" y="228600"/>
            <a:ext cx="8382000" cy="8794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Physical media: coax, fiber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962400" cy="4327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coaxial cable:</a:t>
            </a:r>
            <a:endParaRPr lang="en-US" sz="2400" i="1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two concentric copper conductors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bidirectional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broadband:</a:t>
            </a:r>
          </a:p>
          <a:p>
            <a:pPr lvl="1" eaLnBrk="1" hangingPunct="1"/>
            <a:r>
              <a:rPr lang="en-US" sz="2000" smtClean="0"/>
              <a:t> multiple channels on cable</a:t>
            </a:r>
          </a:p>
          <a:p>
            <a:pPr lvl="1" eaLnBrk="1" hangingPunct="1"/>
            <a:r>
              <a:rPr lang="en-US" sz="2000" smtClean="0"/>
              <a:t> HFC</a:t>
            </a:r>
          </a:p>
        </p:txBody>
      </p:sp>
      <p:pic>
        <p:nvPicPr>
          <p:cNvPr id="28679" name="Picture 4" descr="coa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8525" y="3863975"/>
            <a:ext cx="25019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Rectangle 5"/>
          <p:cNvSpPr>
            <a:spLocks noChangeArrowheads="1"/>
          </p:cNvSpPr>
          <p:nvPr/>
        </p:nvSpPr>
        <p:spPr bwMode="auto">
          <a:xfrm>
            <a:off x="4667250" y="1317625"/>
            <a:ext cx="4230688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fiber optic cable:</a:t>
            </a:r>
            <a:endParaRPr lang="en-US" i="1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glass fiber carrying light pulses, each pulse a bit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high-speed operation:</a:t>
            </a: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high-speed point-to-point transmission (e.g., 10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s-100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 Gpbs transmission rate)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low error rate: </a:t>
            </a: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repeaters spaced far apart </a:t>
            </a: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immune to electromagnetic noise</a:t>
            </a:r>
          </a:p>
        </p:txBody>
      </p:sp>
      <p:sp>
        <p:nvSpPr>
          <p:cNvPr id="286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1C828D1-096A-45C8-8E8E-1A8150DE0917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en-US" altLang="ko-KR" sz="1400"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177800"/>
            <a:ext cx="7772400" cy="8382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The Nobel Prize in Physics 2009</a:t>
            </a:r>
          </a:p>
        </p:txBody>
      </p:sp>
      <p:pic>
        <p:nvPicPr>
          <p:cNvPr id="29700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600200"/>
            <a:ext cx="3068638" cy="4395788"/>
          </a:xfrm>
        </p:spPr>
      </p:pic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057650" y="1320800"/>
            <a:ext cx="463232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itchFamily="34" charset="0"/>
                <a:hlinkClick r:id="rId3"/>
              </a:rPr>
              <a:t>Sir Charles Kuen Kao </a:t>
            </a:r>
            <a:r>
              <a:rPr lang="zh-CN" altLang="en-US" b="1">
                <a:latin typeface="Tahoma" pitchFamily="34" charset="0"/>
                <a:ea typeface="宋体" pitchFamily="2" charset="-122"/>
                <a:hlinkClick r:id="rId3"/>
              </a:rPr>
              <a:t>高锟</a:t>
            </a:r>
            <a:r>
              <a:rPr lang="zh-CN" altLang="en-US" b="1">
                <a:latin typeface="Tahoma" pitchFamily="34" charset="0"/>
                <a:ea typeface="宋体" pitchFamily="2" charset="-122"/>
              </a:rPr>
              <a:t> </a:t>
            </a:r>
            <a:r>
              <a:rPr lang="en-US">
                <a:latin typeface="Tahoma" pitchFamily="34" charset="0"/>
              </a:rPr>
              <a:t>for groundbreaking achievements concerning the transmission of light in fibers for optical communication </a:t>
            </a:r>
          </a:p>
          <a:p>
            <a:pPr>
              <a:spcBef>
                <a:spcPct val="50000"/>
              </a:spcBef>
            </a:pPr>
            <a:r>
              <a:rPr lang="en-CA">
                <a:latin typeface="Tahoma" pitchFamily="34" charset="0"/>
              </a:rPr>
              <a:t>½ of the prize </a:t>
            </a:r>
          </a:p>
          <a:p>
            <a:pPr>
              <a:spcBef>
                <a:spcPct val="50000"/>
              </a:spcBef>
            </a:pPr>
            <a:r>
              <a:rPr lang="en-CA">
                <a:latin typeface="Tahoma" pitchFamily="34" charset="0"/>
              </a:rPr>
              <a:t>shared with </a:t>
            </a:r>
            <a:r>
              <a:rPr lang="en-US" u="sng">
                <a:latin typeface="Tahoma" pitchFamily="34" charset="0"/>
              </a:rPr>
              <a:t>Willard S. Boyle</a:t>
            </a:r>
            <a:r>
              <a:rPr lang="en-US" b="1">
                <a:latin typeface="Tahoma" pitchFamily="34" charset="0"/>
              </a:rPr>
              <a:t> </a:t>
            </a:r>
            <a:r>
              <a:rPr lang="en-US">
                <a:latin typeface="Tahoma" pitchFamily="34" charset="0"/>
              </a:rPr>
              <a:t>and</a:t>
            </a:r>
            <a:r>
              <a:rPr lang="en-US" b="1">
                <a:latin typeface="Tahoma" pitchFamily="34" charset="0"/>
              </a:rPr>
              <a:t> </a:t>
            </a:r>
            <a:r>
              <a:rPr lang="en-US" u="sng">
                <a:latin typeface="Tahoma" pitchFamily="34" charset="0"/>
              </a:rPr>
              <a:t>George E. Smith</a:t>
            </a:r>
            <a:r>
              <a:rPr lang="en-US" b="1">
                <a:latin typeface="Tahoma" pitchFamily="34" charset="0"/>
              </a:rPr>
              <a:t> </a:t>
            </a:r>
            <a:r>
              <a:rPr lang="en-US" sz="2000">
                <a:latin typeface="Tahoma" pitchFamily="34" charset="0"/>
              </a:rPr>
              <a:t>for the invention of an imaging semiconductor circuit – the CCD sensor</a:t>
            </a:r>
            <a:r>
              <a:rPr lang="en-US" sz="2800">
                <a:latin typeface="Tahoma" pitchFamily="34" charset="0"/>
              </a:rPr>
              <a:t> </a:t>
            </a:r>
          </a:p>
        </p:txBody>
      </p:sp>
      <p:sp>
        <p:nvSpPr>
          <p:cNvPr id="297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297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D9E6BF7-A575-4025-9643-9491BB13465A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29704" name="Picture 9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338" y="850900"/>
            <a:ext cx="6303962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30723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800100"/>
            <a:ext cx="4113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2863"/>
            <a:ext cx="83820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Physical media: radio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962400" cy="4876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signal carried in electromagnetic spectrum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no physical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wire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bidirectional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propagation environment effects:</a:t>
            </a:r>
          </a:p>
          <a:p>
            <a:pPr lvl="1" eaLnBrk="1" hangingPunct="1"/>
            <a:r>
              <a:rPr lang="en-US" smtClean="0"/>
              <a:t>reflection </a:t>
            </a:r>
          </a:p>
          <a:p>
            <a:pPr lvl="1" eaLnBrk="1" hangingPunct="1"/>
            <a:r>
              <a:rPr lang="en-US" smtClean="0"/>
              <a:t>obstruction by objects</a:t>
            </a:r>
          </a:p>
          <a:p>
            <a:pPr lvl="1" eaLnBrk="1" hangingPunct="1"/>
            <a:r>
              <a:rPr lang="en-US" smtClean="0"/>
              <a:t>interference</a:t>
            </a: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4686300" y="1238250"/>
            <a:ext cx="44577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radio link types:</a:t>
            </a:r>
            <a:endParaRPr lang="en-US" i="1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terrestrial  microwave</a:t>
            </a: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e.g. up to 45 Mbps channels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LAN</a:t>
            </a:r>
            <a:r>
              <a:rPr lang="en-US">
                <a:latin typeface="Gill Sans MT" pitchFamily="34" charset="0"/>
              </a:rPr>
              <a:t> (e.g., WiFi)</a:t>
            </a: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11Mbps, 54 Mbps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wide-area</a:t>
            </a:r>
            <a:r>
              <a:rPr lang="en-US">
                <a:latin typeface="Gill Sans MT" pitchFamily="34" charset="0"/>
              </a:rPr>
              <a:t> (e.g., cellular)</a:t>
            </a: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3G cellular: ~ few Mbps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satellite</a:t>
            </a: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Kbps to 45Mbps channel (or multiple smaller channels)</a:t>
            </a: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270 msec end-end delay</a:t>
            </a: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geosynchronous versus low altitude</a:t>
            </a:r>
          </a:p>
        </p:txBody>
      </p:sp>
      <p:sp>
        <p:nvSpPr>
          <p:cNvPr id="307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B75E3AC-6BEE-4E1C-ADFE-4E6F41FCC1F3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7800"/>
            <a:ext cx="9144000" cy="9525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CA" sz="3200" smtClean="0">
                <a:ea typeface="ＭＳ Ｐゴシック" pitchFamily="34" charset="-128"/>
              </a:rPr>
              <a:t>Satellite in Geosynchronous Orbit above the Equator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eaLnBrk="1" hangingPunct="1"/>
            <a:endParaRPr lang="en-CA" smtClean="0">
              <a:ea typeface="ＭＳ Ｐゴシック" pitchFamily="34" charset="-128"/>
            </a:endParaRPr>
          </a:p>
        </p:txBody>
      </p:sp>
      <p:pic>
        <p:nvPicPr>
          <p:cNvPr id="31748" name="Picture 4" descr="6814f2xx16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450" y="1473200"/>
            <a:ext cx="7426325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5827713" y="5448300"/>
            <a:ext cx="29432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CA" sz="2000"/>
              <a:t>Three satellites will cover the whole world</a:t>
            </a:r>
            <a:endParaRPr lang="en-US" sz="2000"/>
          </a:p>
        </p:txBody>
      </p:sp>
      <p:pic>
        <p:nvPicPr>
          <p:cNvPr id="31750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0400"/>
            <a:ext cx="89789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317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779E873C-A604-4B11-B55C-4B033B241CF6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78900" cy="6604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CA" sz="3200" smtClean="0">
                <a:ea typeface="ＭＳ Ｐゴシック" pitchFamily="34" charset="-128"/>
              </a:rPr>
              <a:t>Signal Relay via </a:t>
            </a:r>
            <a:r>
              <a:rPr lang="en-US" sz="3200" smtClean="0">
                <a:ea typeface="ＭＳ Ｐゴシック" pitchFamily="34" charset="-128"/>
              </a:rPr>
              <a:t>Low Earth Orbit (</a:t>
            </a:r>
            <a:r>
              <a:rPr lang="en-CA" sz="3200" smtClean="0">
                <a:ea typeface="ＭＳ Ｐゴシック" pitchFamily="34" charset="-128"/>
              </a:rPr>
              <a:t>LEO) Satellites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eaLnBrk="1" hangingPunct="1"/>
            <a:endParaRPr lang="en-CA" smtClean="0">
              <a:ea typeface="ＭＳ Ｐゴシック" pitchFamily="34" charset="-128"/>
            </a:endParaRPr>
          </a:p>
        </p:txBody>
      </p:sp>
      <p:pic>
        <p:nvPicPr>
          <p:cNvPr id="32772" name="Picture 4" descr="6814f2xx21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313" y="1544638"/>
            <a:ext cx="5143500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5913438" y="2006600"/>
            <a:ext cx="2544762" cy="366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CA" sz="3200"/>
              <a:t>77 LEO satellites to form a global network</a:t>
            </a:r>
          </a:p>
          <a:p>
            <a:pPr eaLnBrk="0" hangingPunct="0">
              <a:spcBef>
                <a:spcPct val="50000"/>
              </a:spcBef>
            </a:pPr>
            <a:r>
              <a:rPr lang="en-CA" sz="3200"/>
              <a:t>Iridium </a:t>
            </a:r>
            <a:r>
              <a:rPr lang="en-CA"/>
              <a:t>(</a:t>
            </a:r>
            <a:r>
              <a:rPr lang="en-CA" sz="1800"/>
              <a:t>77</a:t>
            </a:r>
            <a:r>
              <a:rPr lang="en-CA" baseline="30000"/>
              <a:t>th</a:t>
            </a:r>
            <a:r>
              <a:rPr lang="en-CA"/>
              <a:t> element in the periodic table) </a:t>
            </a:r>
            <a:endParaRPr lang="en-US"/>
          </a:p>
        </p:txBody>
      </p:sp>
      <p:pic>
        <p:nvPicPr>
          <p:cNvPr id="32774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74700"/>
            <a:ext cx="81788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327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3A2F1562-34DB-4645-AA86-E694758C8C87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introduction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our goal:</a:t>
            </a:r>
            <a:r>
              <a:rPr lang="en-US" smtClean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get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feel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and terminology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more depth, detail </a:t>
            </a:r>
            <a:r>
              <a:rPr lang="en-US" i="1" smtClean="0">
                <a:ea typeface="ＭＳ Ｐゴシック" pitchFamily="34" charset="-128"/>
              </a:rPr>
              <a:t>later</a:t>
            </a:r>
            <a:r>
              <a:rPr lang="en-US" smtClean="0">
                <a:ea typeface="ＭＳ Ｐゴシック" pitchFamily="34" charset="-128"/>
              </a:rPr>
              <a:t> in course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approach: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sz="2800" smtClean="0"/>
              <a:t>use Internet as example</a:t>
            </a:r>
          </a:p>
          <a:p>
            <a:pPr lvl="1"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14800" y="1371600"/>
            <a:ext cx="5029200" cy="52451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overview</a:t>
            </a: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: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the Internet?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a protocol?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network edge; hosts, access net, physical media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network core: packet/circuit switching, Internet structure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performance: loss, delay, throughput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security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protocol layers, service models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history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11270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25" y="103028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7254EC9-B42E-49A7-AD97-8E6D273DB730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2291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1.1 what </a:t>
            </a:r>
            <a:r>
              <a:rPr lang="en-US" sz="2800" i="1" smtClean="0">
                <a:solidFill>
                  <a:srgbClr val="CC0000"/>
                </a:solidFill>
              </a:rPr>
              <a:t>is</a:t>
            </a:r>
            <a:r>
              <a:rPr lang="en-US" sz="2800" smtClean="0">
                <a:solidFill>
                  <a:srgbClr val="CC0000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1.2</a:t>
            </a:r>
            <a:r>
              <a:rPr lang="en-US" sz="2800" smtClean="0"/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1.3 </a:t>
            </a:r>
            <a:r>
              <a:rPr lang="en-US" sz="2800" smtClean="0"/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smtClean="0">
                <a:latin typeface="Gill Sans MT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1.4 </a:t>
            </a:r>
            <a:r>
              <a:rPr lang="en-US" sz="2800" smtClean="0"/>
              <a:t>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1.5</a:t>
            </a:r>
            <a:r>
              <a:rPr lang="en-US" sz="2800" smtClean="0"/>
              <a:t>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1.6</a:t>
            </a:r>
            <a:r>
              <a:rPr lang="en-US" sz="2800" smtClean="0"/>
              <a:t>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1.7</a:t>
            </a:r>
            <a:r>
              <a:rPr lang="en-US" sz="2800" smtClean="0"/>
              <a:t> history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842B0F0-D26C-41B0-8B5E-6EACC6F05DFD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190500"/>
            <a:ext cx="8382000" cy="93662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What</a:t>
            </a:r>
            <a:r>
              <a:rPr lang="ja-JP" altLang="en-US" sz="3600" smtClean="0">
                <a:ea typeface="ＭＳ Ｐゴシック" pitchFamily="34" charset="-128"/>
              </a:rPr>
              <a:t>’</a:t>
            </a:r>
            <a:r>
              <a:rPr lang="en-US" altLang="ja-JP" sz="3600" smtClean="0">
                <a:ea typeface="ＭＳ Ｐゴシック" pitchFamily="34" charset="-128"/>
              </a:rPr>
              <a:t>s the Internet: </a:t>
            </a:r>
            <a:r>
              <a:rPr lang="ja-JP" altLang="en-US" sz="3600" smtClean="0">
                <a:ea typeface="ＭＳ Ｐゴシック" pitchFamily="34" charset="-128"/>
              </a:rPr>
              <a:t>“</a:t>
            </a:r>
            <a:r>
              <a:rPr lang="en-US" altLang="ja-JP" sz="3600" smtClean="0">
                <a:ea typeface="ＭＳ Ｐゴシック" pitchFamily="34" charset="-128"/>
              </a:rPr>
              <a:t>nuts and bolts</a:t>
            </a:r>
            <a:r>
              <a:rPr lang="ja-JP" altLang="en-US" sz="3600" smtClean="0">
                <a:ea typeface="ＭＳ Ｐゴシック" pitchFamily="34" charset="-128"/>
              </a:rPr>
              <a:t>”</a:t>
            </a:r>
            <a:r>
              <a:rPr lang="en-US" altLang="ja-JP" sz="3600" smtClean="0">
                <a:ea typeface="ＭＳ Ｐゴシック" pitchFamily="34" charset="-128"/>
              </a:rPr>
              <a:t> view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57350" y="1436688"/>
            <a:ext cx="3779838" cy="1271587"/>
          </a:xfrm>
        </p:spPr>
        <p:txBody>
          <a:bodyPr/>
          <a:lstStyle/>
          <a:p>
            <a:pPr marL="231775" indent="-231775" eaLnBrk="1" hangingPunct="1">
              <a:spcBef>
                <a:spcPct val="15000"/>
              </a:spcBef>
              <a:buSzPct val="75000"/>
            </a:pPr>
            <a:r>
              <a:rPr lang="en-US" sz="2400" smtClean="0">
                <a:ea typeface="ＭＳ Ｐゴシック" pitchFamily="34" charset="-128"/>
              </a:rPr>
              <a:t>millions of connected computing devices: </a:t>
            </a:r>
          </a:p>
          <a:p>
            <a:pPr marL="631825" lvl="1" indent="-231775" eaLnBrk="1" hangingPunct="1">
              <a:spcBef>
                <a:spcPct val="15000"/>
              </a:spcBef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hosts </a:t>
            </a:r>
            <a:r>
              <a:rPr lang="en-US" i="1" smtClean="0">
                <a:ea typeface="ＭＳ Ｐゴシック" pitchFamily="34" charset="-128"/>
              </a:rPr>
              <a:t>=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 end systems</a:t>
            </a:r>
            <a:r>
              <a:rPr lang="en-US" i="1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pPr marL="631825" lvl="1" indent="-231775" eaLnBrk="1" hangingPunct="1">
              <a:buSzPct val="75000"/>
            </a:pPr>
            <a:r>
              <a:rPr lang="en-US" smtClean="0"/>
              <a:t>running </a:t>
            </a:r>
            <a:r>
              <a:rPr lang="en-US" i="1" smtClean="0">
                <a:solidFill>
                  <a:srgbClr val="CC0000"/>
                </a:solidFill>
              </a:rPr>
              <a:t>network apps</a:t>
            </a:r>
            <a:endParaRPr lang="en-US" smtClean="0">
              <a:solidFill>
                <a:srgbClr val="CC0000"/>
              </a:solidFill>
            </a:endParaRPr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695450" y="3152775"/>
            <a:ext cx="3368675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communication links</a:t>
            </a:r>
            <a:endParaRPr lang="en-US">
              <a:solidFill>
                <a:srgbClr val="CC0000"/>
              </a:solidFill>
              <a:latin typeface="Gill Sans MT" pitchFamily="34" charset="0"/>
            </a:endParaRPr>
          </a:p>
          <a:p>
            <a:pPr marL="747713" lvl="1" indent="-285750" eaLnBrk="0" hangingPunct="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fiber, copper, radio, satellite</a:t>
            </a:r>
          </a:p>
          <a:p>
            <a:pPr marL="747713" lvl="1" indent="-285750" eaLnBrk="0" hangingPunct="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transmission rate: </a:t>
            </a: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bandwidth</a:t>
            </a:r>
            <a:endParaRPr lang="en-US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811338" y="5307013"/>
            <a:ext cx="3779837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Packet switches:</a:t>
            </a:r>
            <a:r>
              <a:rPr lang="en-US">
                <a:latin typeface="Gill Sans MT" pitchFamily="34" charset="0"/>
              </a:rPr>
              <a:t> forward packets (chunks of data)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§"/>
            </a:pPr>
            <a:r>
              <a:rPr lang="en-US" i="1">
                <a:solidFill>
                  <a:srgbClr val="C00000"/>
                </a:solidFill>
                <a:latin typeface="Gill Sans MT" pitchFamily="34" charset="0"/>
              </a:rPr>
              <a:t>routers</a:t>
            </a:r>
            <a:r>
              <a:rPr lang="en-US">
                <a:latin typeface="Gill Sans MT" pitchFamily="34" charset="0"/>
              </a:rPr>
              <a:t> and </a:t>
            </a:r>
            <a:r>
              <a:rPr lang="en-US" i="1">
                <a:solidFill>
                  <a:srgbClr val="C00000"/>
                </a:solidFill>
                <a:latin typeface="Gill Sans MT" pitchFamily="34" charset="0"/>
              </a:rPr>
              <a:t>switches</a:t>
            </a:r>
          </a:p>
          <a:p>
            <a:pPr marL="231775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endParaRPr lang="en-US">
              <a:latin typeface="Gill Sans MT" pitchFamily="34" charset="0"/>
            </a:endParaRPr>
          </a:p>
        </p:txBody>
      </p:sp>
      <p:grpSp>
        <p:nvGrpSpPr>
          <p:cNvPr id="2" name="Group 842"/>
          <p:cNvGrpSpPr>
            <a:grpSpLocks/>
          </p:cNvGrpSpPr>
          <p:nvPr/>
        </p:nvGrpSpPr>
        <p:grpSpPr bwMode="auto">
          <a:xfrm>
            <a:off x="338138" y="3454400"/>
            <a:ext cx="1573212" cy="1060450"/>
            <a:chOff x="98" y="2320"/>
            <a:chExt cx="991" cy="668"/>
          </a:xfrm>
        </p:grpSpPr>
        <p:sp>
          <p:nvSpPr>
            <p:cNvPr id="13757" name="Text Box 666"/>
            <p:cNvSpPr txBox="1">
              <a:spLocks noChangeArrowheads="1"/>
            </p:cNvSpPr>
            <p:nvPr/>
          </p:nvSpPr>
          <p:spPr bwMode="auto">
            <a:xfrm>
              <a:off x="564" y="2728"/>
              <a:ext cx="383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</a:pPr>
              <a:r>
                <a:rPr lang="en-US" sz="1400"/>
                <a:t>wired</a:t>
              </a:r>
            </a:p>
            <a:p>
              <a:pPr eaLnBrk="0" hangingPunct="0">
                <a:lnSpc>
                  <a:spcPct val="75000"/>
                </a:lnSpc>
              </a:pPr>
              <a:r>
                <a:rPr lang="en-US" sz="1400"/>
                <a:t>links</a:t>
              </a:r>
            </a:p>
          </p:txBody>
        </p:sp>
        <p:sp>
          <p:nvSpPr>
            <p:cNvPr id="13758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52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</a:pPr>
              <a:r>
                <a:rPr lang="en-US" sz="1400"/>
                <a:t>wireless</a:t>
              </a:r>
            </a:p>
            <a:p>
              <a:pPr eaLnBrk="0" hangingPunct="0">
                <a:lnSpc>
                  <a:spcPct val="75000"/>
                </a:lnSpc>
              </a:pPr>
              <a:r>
                <a:rPr lang="en-US" sz="1400"/>
                <a:t>links</a:t>
              </a:r>
            </a:p>
          </p:txBody>
        </p:sp>
        <p:grpSp>
          <p:nvGrpSpPr>
            <p:cNvPr id="13759" name="Group 819"/>
            <p:cNvGrpSpPr>
              <a:grpSpLocks/>
            </p:cNvGrpSpPr>
            <p:nvPr/>
          </p:nvGrpSpPr>
          <p:grpSpPr bwMode="auto"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13764" name="Group 820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1376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6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6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7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7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7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7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7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7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7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7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7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7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8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78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</p:grpSp>
          <p:pic>
            <p:nvPicPr>
              <p:cNvPr id="13765" name="Picture 836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766" name="Oval 837"/>
              <p:cNvSpPr>
                <a:spLocks noChangeArrowheads="1"/>
              </p:cNvSpPr>
              <p:nvPr/>
            </p:nvSpPr>
            <p:spPr bwMode="auto"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3760" name="Group 838"/>
            <p:cNvGrpSpPr>
              <a:grpSpLocks/>
            </p:cNvGrpSpPr>
            <p:nvPr/>
          </p:nvGrpSpPr>
          <p:grpSpPr bwMode="auto"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id="13762" name="Picture 839" descr="access_point_stylized_smal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763" name="Picture 840" descr="antenna_radiation_stylize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761" name="Line 841"/>
            <p:cNvSpPr>
              <a:spLocks noChangeShapeType="1"/>
            </p:cNvSpPr>
            <p:nvPr/>
          </p:nvSpPr>
          <p:spPr bwMode="auto">
            <a:xfrm>
              <a:off x="288" y="2830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6" name="Group 852"/>
          <p:cNvGrpSpPr>
            <a:grpSpLocks/>
          </p:cNvGrpSpPr>
          <p:nvPr/>
        </p:nvGrpSpPr>
        <p:grpSpPr bwMode="auto">
          <a:xfrm>
            <a:off x="633413" y="5457825"/>
            <a:ext cx="646112" cy="477838"/>
            <a:chOff x="293" y="3440"/>
            <a:chExt cx="407" cy="301"/>
          </a:xfrm>
        </p:grpSpPr>
        <p:sp>
          <p:nvSpPr>
            <p:cNvPr id="13747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4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router</a:t>
              </a:r>
            </a:p>
          </p:txBody>
        </p:sp>
        <p:grpSp>
          <p:nvGrpSpPr>
            <p:cNvPr id="13748" name="Group 843"/>
            <p:cNvGrpSpPr>
              <a:grpSpLocks/>
            </p:cNvGrpSpPr>
            <p:nvPr/>
          </p:nvGrpSpPr>
          <p:grpSpPr bwMode="auto"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1374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75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75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752" name="Group 84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755" name="Freeform 8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756" name="Freeform 8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753" name="Line 85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754" name="Line 85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  <p:pic>
        <p:nvPicPr>
          <p:cNvPr id="13321" name="Picture 853" descr="underline_bas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0200" y="846138"/>
            <a:ext cx="8228013" cy="14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22" name="Group 1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13392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393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394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13395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13745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746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13396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397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398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399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00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01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02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03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04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05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06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07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08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09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10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11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12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13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14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15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16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17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18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19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20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21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22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23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24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13425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13743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744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3426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13741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742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3427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13739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740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3428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13737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738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pic>
          <p:nvPicPr>
            <p:cNvPr id="13429" name="Picture 603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430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13735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736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431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1372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72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72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730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733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734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731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732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432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1371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72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72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722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725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726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723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724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433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1371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71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71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714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717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718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715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716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434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1370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70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70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706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709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710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707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708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3435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13436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1369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9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9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98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701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702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699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700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437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1368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8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8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90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93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694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691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92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438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1367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8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8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82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85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686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683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84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3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1367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7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7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74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77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678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675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76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440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1366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6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6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66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69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670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667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68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441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1365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5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5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58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61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662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659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60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442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1364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4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4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50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53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654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651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52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443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1363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4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4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42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45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646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643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44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444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13637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638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445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13635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636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446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13617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1362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2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2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2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2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2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2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2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2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2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3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3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3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3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363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</p:grpSp>
          <p:pic>
            <p:nvPicPr>
              <p:cNvPr id="1361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619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13447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mobile network</a:t>
              </a:r>
            </a:p>
          </p:txBody>
        </p:sp>
        <p:sp>
          <p:nvSpPr>
            <p:cNvPr id="13448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global ISP</a:t>
              </a:r>
            </a:p>
          </p:txBody>
        </p:sp>
        <p:sp>
          <p:nvSpPr>
            <p:cNvPr id="13449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regional ISP</a:t>
              </a:r>
            </a:p>
          </p:txBody>
        </p:sp>
        <p:sp>
          <p:nvSpPr>
            <p:cNvPr id="13450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13451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13452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13585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86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587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88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89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3590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615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616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3591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3592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613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614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3593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594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3595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611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612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3596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3597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609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610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3598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599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00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5 h 288"/>
                  <a:gd name="T4" fmla="*/ 16 w 304"/>
                  <a:gd name="T5" fmla="*/ 27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01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602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03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604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605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606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3607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608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3453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13553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54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555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56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57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3558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583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584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3559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3560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581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582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3561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562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3563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579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580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3564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3565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577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578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3566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567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68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5 h 288"/>
                  <a:gd name="T4" fmla="*/ 16 w 304"/>
                  <a:gd name="T5" fmla="*/ 27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69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570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71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572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573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574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75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576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3454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13530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531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532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3533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534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35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36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37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38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39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3540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547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48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49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50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51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52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541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42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43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44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45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46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455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13507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508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509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3510" name="Picture 1068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511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12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13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14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15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16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3517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524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25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26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27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28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29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518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19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20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21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22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23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456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13484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485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86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3487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88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89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90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91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92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93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3494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501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02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03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04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05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06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495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96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97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98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99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00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457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13482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83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3458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13459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460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61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3462" name="Picture 1146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63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64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65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66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67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68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3469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476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477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478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479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480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481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470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71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72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73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74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75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  <p:grpSp>
        <p:nvGrpSpPr>
          <p:cNvPr id="13439" name="Group 1201"/>
          <p:cNvGrpSpPr>
            <a:grpSpLocks/>
          </p:cNvGrpSpPr>
          <p:nvPr/>
        </p:nvGrpSpPr>
        <p:grpSpPr bwMode="auto">
          <a:xfrm>
            <a:off x="333375" y="1322388"/>
            <a:ext cx="1555750" cy="1622425"/>
            <a:chOff x="210" y="833"/>
            <a:chExt cx="980" cy="1022"/>
          </a:xfrm>
        </p:grpSpPr>
        <p:sp>
          <p:nvSpPr>
            <p:cNvPr id="13325" name="Text Box 667"/>
            <p:cNvSpPr txBox="1">
              <a:spLocks noChangeArrowheads="1"/>
            </p:cNvSpPr>
            <p:nvPr/>
          </p:nvSpPr>
          <p:spPr bwMode="auto">
            <a:xfrm>
              <a:off x="479" y="1667"/>
              <a:ext cx="71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</a:pPr>
              <a:r>
                <a:rPr lang="en-US" sz="1400"/>
                <a:t>smartphone</a:t>
              </a:r>
            </a:p>
          </p:txBody>
        </p:sp>
        <p:sp>
          <p:nvSpPr>
            <p:cNvPr id="13326" name="Text Box 663"/>
            <p:cNvSpPr txBox="1">
              <a:spLocks noChangeArrowheads="1"/>
            </p:cNvSpPr>
            <p:nvPr/>
          </p:nvSpPr>
          <p:spPr bwMode="auto">
            <a:xfrm>
              <a:off x="487" y="872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PC</a:t>
              </a:r>
            </a:p>
          </p:txBody>
        </p:sp>
        <p:sp>
          <p:nvSpPr>
            <p:cNvPr id="13327" name="Text Box 664"/>
            <p:cNvSpPr txBox="1">
              <a:spLocks noChangeArrowheads="1"/>
            </p:cNvSpPr>
            <p:nvPr/>
          </p:nvSpPr>
          <p:spPr bwMode="auto">
            <a:xfrm>
              <a:off x="488" y="1096"/>
              <a:ext cx="4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server</a:t>
              </a:r>
            </a:p>
          </p:txBody>
        </p:sp>
        <p:sp>
          <p:nvSpPr>
            <p:cNvPr id="13328" name="Text Box 665"/>
            <p:cNvSpPr txBox="1">
              <a:spLocks noChangeArrowheads="1"/>
            </p:cNvSpPr>
            <p:nvPr/>
          </p:nvSpPr>
          <p:spPr bwMode="auto">
            <a:xfrm>
              <a:off x="493" y="1390"/>
              <a:ext cx="52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</a:pPr>
              <a:r>
                <a:rPr lang="en-US" sz="1400"/>
                <a:t>wireless</a:t>
              </a:r>
            </a:p>
            <a:p>
              <a:pPr eaLnBrk="0" hangingPunct="0">
                <a:lnSpc>
                  <a:spcPct val="75000"/>
                </a:lnSpc>
              </a:pPr>
              <a:r>
                <a:rPr lang="en-US" sz="1400"/>
                <a:t>laptop</a:t>
              </a:r>
            </a:p>
          </p:txBody>
        </p:sp>
        <p:grpSp>
          <p:nvGrpSpPr>
            <p:cNvPr id="13329" name="Group 805"/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13390" name="Picture 8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91" name="Freeform 8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3330" name="Group 808"/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13388" name="Picture 809" descr="iphone_stylized_small"/>
              <p:cNvPicPr>
                <a:picLocks noChangeAspect="1" noChangeArrowheads="1"/>
              </p:cNvPicPr>
              <p:nvPr/>
            </p:nvPicPr>
            <p:blipFill>
              <a:blip r:embed="rId23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89" name="Picture 810" descr="antenna_radiation_stylized"/>
              <p:cNvPicPr>
                <a:picLocks noChangeAspect="1" noChangeArrowheads="1"/>
              </p:cNvPicPr>
              <p:nvPr/>
            </p:nvPicPr>
            <p:blipFill>
              <a:blip r:embed="rId24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331" name="Group 1088"/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13365" name="Picture 1089" descr="antenna_stylized"/>
              <p:cNvPicPr>
                <a:picLocks noChangeAspect="1" noChangeArrowheads="1"/>
              </p:cNvPicPr>
              <p:nvPr/>
            </p:nvPicPr>
            <p:blipFill>
              <a:blip r:embed="rId2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66" name="Picture 1090" descr="laptop_keyboard"/>
              <p:cNvPicPr>
                <a:picLocks noChangeAspect="1" noChangeArrowheads="1"/>
              </p:cNvPicPr>
              <p:nvPr/>
            </p:nvPicPr>
            <p:blipFill>
              <a:blip r:embed="rId2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67" name="Freeform 109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3368" name="Picture 1092" descr="screen"/>
              <p:cNvPicPr>
                <a:picLocks noChangeAspect="1" noChangeArrowheads="1"/>
              </p:cNvPicPr>
              <p:nvPr/>
            </p:nvPicPr>
            <p:blipFill>
              <a:blip r:embed="rId2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69" name="Freeform 109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70" name="Freeform 109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71" name="Freeform 109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72" name="Freeform 109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73" name="Freeform 109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74" name="Freeform 109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3375" name="Group 109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382" name="Freeform 110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383" name="Freeform 110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384" name="Freeform 110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385" name="Freeform 110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386" name="Freeform 110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387" name="Freeform 110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3376" name="Freeform 110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77" name="Freeform 110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78" name="Freeform 110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79" name="Freeform 110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80" name="Freeform 111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81" name="Freeform 111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332" name="Group 1168"/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13333" name="Freeform 116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34" name="Rectangle 1170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35" name="Freeform 117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36" name="Freeform 117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37" name="Rectangle 1173"/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3338" name="Group 117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363" name="AutoShape 117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364" name="AutoShape 1176"/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3339" name="Rectangle 1177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3340" name="Group 117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361" name="AutoShape 1179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362" name="AutoShape 1180"/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3341" name="Rectangle 1181"/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42" name="Rectangle 1182"/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3343" name="Group 118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359" name="AutoShape 1184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360" name="AutoShape 1185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3344" name="Freeform 118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3345" name="Group 118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357" name="AutoShape 1188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358" name="AutoShape 1189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3346" name="Rectangle 1190"/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47" name="Freeform 119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48" name="Freeform 119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5 h 288"/>
                  <a:gd name="T4" fmla="*/ 16 w 304"/>
                  <a:gd name="T5" fmla="*/ 27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49" name="Oval 1193"/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50" name="Freeform 119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51" name="AutoShape 1195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52" name="AutoShape 1196"/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53" name="Oval 1197"/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54" name="Oval 1198"/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55" name="Oval 1199"/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56" name="Rectangle 1200"/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13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1FD96CC-3039-4C4C-AB67-A766FEA30C9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028" name="Picture 19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50" y="974725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220663"/>
            <a:ext cx="7772400" cy="1006475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Fun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internet appliances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030" name="Picture 3" descr="toas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52750" y="1676400"/>
            <a:ext cx="249555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4" descr="whisp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6788" y="1425575"/>
            <a:ext cx="189547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895350" y="2789238"/>
            <a:ext cx="2162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IP picture frame</a:t>
            </a:r>
          </a:p>
          <a:p>
            <a:pPr eaLnBrk="0" hangingPunct="0"/>
            <a:r>
              <a:rPr lang="en-US" sz="1600"/>
              <a:t>http://www.ceiva.com/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940300" y="2205038"/>
            <a:ext cx="22463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Web-enabled toaster +</a:t>
            </a:r>
          </a:p>
          <a:p>
            <a:pPr eaLnBrk="0" hangingPunct="0"/>
            <a:r>
              <a:rPr lang="en-US" sz="1600"/>
              <a:t>weather forecaster</a:t>
            </a:r>
          </a:p>
        </p:txBody>
      </p:sp>
      <p:pic>
        <p:nvPicPr>
          <p:cNvPr id="1034" name="Picture 9" descr="cisc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8950" y="4387850"/>
            <a:ext cx="2395538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5911850" y="6016625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Internet phones</a:t>
            </a: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919163" y="3581400"/>
          <a:ext cx="8032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8" imgW="1434415" imgH="3873016" progId="">
                  <p:embed/>
                </p:oleObj>
              </mc:Choice>
              <mc:Fallback>
                <p:oleObj r:id="rId8" imgW="1434415" imgH="3873016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581400"/>
                        <a:ext cx="803275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8"/>
          <p:cNvSpPr txBox="1">
            <a:spLocks noChangeArrowheads="1"/>
          </p:cNvSpPr>
          <p:nvPr/>
        </p:nvSpPr>
        <p:spPr bwMode="auto">
          <a:xfrm>
            <a:off x="981075" y="5789613"/>
            <a:ext cx="1179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Internet </a:t>
            </a:r>
          </a:p>
          <a:p>
            <a:pPr eaLnBrk="0" hangingPunct="0"/>
            <a:r>
              <a:rPr lang="en-US" sz="1600"/>
              <a:t>refrigerator</a:t>
            </a:r>
          </a:p>
        </p:txBody>
      </p:sp>
      <p:pic>
        <p:nvPicPr>
          <p:cNvPr id="1037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68588" y="4584700"/>
            <a:ext cx="1552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Text Box 8"/>
          <p:cNvSpPr txBox="1">
            <a:spLocks noChangeArrowheads="1"/>
          </p:cNvSpPr>
          <p:nvPr/>
        </p:nvSpPr>
        <p:spPr bwMode="auto">
          <a:xfrm>
            <a:off x="2824163" y="5202238"/>
            <a:ext cx="24876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Slingbox: watch,</a:t>
            </a:r>
          </a:p>
          <a:p>
            <a:pPr eaLnBrk="0" hangingPunct="0"/>
            <a:r>
              <a:rPr lang="en-US" sz="1600"/>
              <a:t>control cable TV remotely</a:t>
            </a:r>
          </a:p>
        </p:txBody>
      </p:sp>
      <p:sp>
        <p:nvSpPr>
          <p:cNvPr id="10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469638C-E155-4FD9-B9A8-74391715AFEE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1040" name="Picture 2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07138" y="2970213"/>
            <a:ext cx="695325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0"/>
          <p:cNvSpPr txBox="1">
            <a:spLocks noChangeArrowheads="1"/>
          </p:cNvSpPr>
          <p:nvPr/>
        </p:nvSpPr>
        <p:spPr bwMode="auto">
          <a:xfrm>
            <a:off x="6638925" y="4121150"/>
            <a:ext cx="19415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Tweet-a-watt: </a:t>
            </a:r>
          </a:p>
          <a:p>
            <a:pPr eaLnBrk="0" hangingPunct="0"/>
            <a:r>
              <a:rPr lang="en-US" sz="1600"/>
              <a:t>monitor energy use</a:t>
            </a:r>
          </a:p>
        </p:txBody>
      </p:sp>
      <p:pic>
        <p:nvPicPr>
          <p:cNvPr id="1042" name="Picture 12" descr="http://i.dailymail.co.uk/i/pix/2012/12/17/article-2249303-168D06C4000005DC-575_634x424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07150" y="381000"/>
            <a:ext cx="2736850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" name="Text Box 10"/>
          <p:cNvSpPr txBox="1">
            <a:spLocks noChangeArrowheads="1"/>
          </p:cNvSpPr>
          <p:nvPr/>
        </p:nvSpPr>
        <p:spPr bwMode="auto">
          <a:xfrm>
            <a:off x="7761288" y="2254250"/>
            <a:ext cx="1047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Smart TV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3938" y="6467475"/>
            <a:ext cx="1098550" cy="288925"/>
          </a:xfrm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6088" y="1516063"/>
            <a:ext cx="476885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Internet: </a:t>
            </a:r>
            <a:r>
              <a:rPr lang="ja-JP" altLang="en-US" sz="2400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z="2400" smtClean="0">
                <a:solidFill>
                  <a:srgbClr val="CC0000"/>
                </a:solidFill>
                <a:ea typeface="ＭＳ Ｐゴシック" pitchFamily="34" charset="-128"/>
              </a:rPr>
              <a:t>network of networks</a:t>
            </a:r>
            <a:r>
              <a:rPr lang="ja-JP" altLang="en-US" sz="2400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endParaRPr lang="en-US" altLang="ja-JP" sz="240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en-US" sz="2000" smtClean="0"/>
              <a:t>Interconnected ISPs</a:t>
            </a:r>
          </a:p>
          <a:p>
            <a:pPr eaLnBrk="1" hangingPunct="1">
              <a:buSzPct val="75000"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protocols</a:t>
            </a:r>
            <a:r>
              <a:rPr lang="en-US" sz="24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control sending, receiving of msgs</a:t>
            </a:r>
          </a:p>
          <a:p>
            <a:pPr lvl="1" eaLnBrk="1" hangingPunct="1"/>
            <a:r>
              <a:rPr lang="en-US" sz="2000" smtClean="0"/>
              <a:t>e.g., TCP, IP, HTTP, Skype,  802.11</a:t>
            </a:r>
            <a:endParaRPr lang="en-US" smtClean="0"/>
          </a:p>
          <a:p>
            <a:pPr eaLnBrk="1" hangingPunct="1">
              <a:buSzPct val="75000"/>
            </a:pPr>
            <a:r>
              <a:rPr lang="en-US" sz="2400" i="1" smtClean="0">
                <a:solidFill>
                  <a:srgbClr val="C00000"/>
                </a:solidFill>
                <a:ea typeface="ＭＳ Ｐゴシック" pitchFamily="34" charset="-128"/>
              </a:rPr>
              <a:t>Internet  standards</a:t>
            </a:r>
          </a:p>
          <a:p>
            <a:pPr lvl="1" eaLnBrk="1" hangingPunct="1"/>
            <a:r>
              <a:rPr lang="en-US" sz="2000" smtClean="0"/>
              <a:t>RFC: Request for comments</a:t>
            </a:r>
          </a:p>
          <a:p>
            <a:pPr lvl="1" eaLnBrk="1" hangingPunct="1"/>
            <a:r>
              <a:rPr lang="en-US" sz="2000" smtClean="0"/>
              <a:t>IETF: Internet Engineering Task Force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212725" y="190500"/>
            <a:ext cx="83820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What</a:t>
            </a:r>
            <a:r>
              <a:rPr lang="ja-JP" altLang="en-US" sz="3200">
                <a:solidFill>
                  <a:srgbClr val="000099"/>
                </a:solidFill>
                <a:latin typeface="Gill Sans MT" pitchFamily="34" charset="0"/>
              </a:rPr>
              <a:t>’</a:t>
            </a:r>
            <a:r>
              <a:rPr lang="en-US" altLang="ja-JP" sz="3600">
                <a:solidFill>
                  <a:srgbClr val="000099"/>
                </a:solidFill>
                <a:latin typeface="Gill Sans MT" pitchFamily="34" charset="0"/>
              </a:rPr>
              <a:t>s the Internet: </a:t>
            </a:r>
            <a:r>
              <a:rPr lang="ja-JP" altLang="en-US" sz="3600">
                <a:solidFill>
                  <a:srgbClr val="000099"/>
                </a:solidFill>
                <a:latin typeface="Gill Sans MT" pitchFamily="34" charset="0"/>
              </a:rPr>
              <a:t>“</a:t>
            </a:r>
            <a:r>
              <a:rPr lang="en-US" altLang="ja-JP" sz="3600">
                <a:solidFill>
                  <a:srgbClr val="000099"/>
                </a:solidFill>
                <a:latin typeface="Gill Sans MT" pitchFamily="34" charset="0"/>
              </a:rPr>
              <a:t>nuts and bolts</a:t>
            </a:r>
            <a:r>
              <a:rPr lang="ja-JP" altLang="en-US" sz="3600">
                <a:solidFill>
                  <a:srgbClr val="000099"/>
                </a:solidFill>
                <a:latin typeface="Gill Sans MT" pitchFamily="34" charset="0"/>
              </a:rPr>
              <a:t>”</a:t>
            </a:r>
            <a:r>
              <a:rPr lang="en-US" altLang="ja-JP" sz="3600">
                <a:solidFill>
                  <a:srgbClr val="000099"/>
                </a:solidFill>
                <a:latin typeface="Gill Sans MT" pitchFamily="34" charset="0"/>
              </a:rPr>
              <a:t> view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4341" name="Picture 330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846138"/>
            <a:ext cx="8228013" cy="14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42" name="Group 366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14344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45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46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14347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14697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698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14348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49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50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51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52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53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54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55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6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7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8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59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0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1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2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3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4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5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6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7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8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9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70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71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72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73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74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75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76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14377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14695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96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4378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14693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94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4379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14691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92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4380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14689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90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pic>
          <p:nvPicPr>
            <p:cNvPr id="14381" name="Picture 603" descr="car_icon_small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382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14687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88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383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1467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82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85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686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683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84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384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1467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7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7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74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77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678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675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76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385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1466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6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6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66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69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670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667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68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386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1465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5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5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58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61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662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659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60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4387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14388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1464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4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4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50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53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654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651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52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389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1463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4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4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42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45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646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643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44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390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1463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3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3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34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37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638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635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36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391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1462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2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2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26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29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630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627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28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392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1461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1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1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18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21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622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619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20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393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1460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0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0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10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13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614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611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12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394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1459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0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0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02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05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606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603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04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395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1459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59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59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594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597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598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595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96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396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14589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90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397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14587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88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398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1456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1457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7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7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7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7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7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7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7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8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8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8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8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458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</p:grpSp>
          <p:pic>
            <p:nvPicPr>
              <p:cNvPr id="1457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57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14399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mobile network</a:t>
              </a:r>
            </a:p>
          </p:txBody>
        </p:sp>
        <p:sp>
          <p:nvSpPr>
            <p:cNvPr id="14400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global ISP</a:t>
              </a:r>
            </a:p>
          </p:txBody>
        </p:sp>
        <p:sp>
          <p:nvSpPr>
            <p:cNvPr id="14401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regional ISP</a:t>
              </a:r>
            </a:p>
          </p:txBody>
        </p:sp>
        <p:sp>
          <p:nvSpPr>
            <p:cNvPr id="14402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14403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14404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145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45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5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45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45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45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45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45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45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5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45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45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45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5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45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45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5 h 288"/>
                  <a:gd name="T4" fmla="*/ 16 w 304"/>
                  <a:gd name="T5" fmla="*/ 27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4405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14505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06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07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08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09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4510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535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4536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4511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4512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33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4534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4513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14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4515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531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4532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4516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4517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529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4530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4518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19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20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5 h 288"/>
                  <a:gd name="T4" fmla="*/ 16 w 304"/>
                  <a:gd name="T5" fmla="*/ 27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21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22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23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24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25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26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27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528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4406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14482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83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84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4485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86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87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88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89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90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91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4492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499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500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501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502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503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504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493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94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95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96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97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98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407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14459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60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61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4462" name="Picture 1068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63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64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65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66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67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68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4469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476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77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78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79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80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81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470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71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72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73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74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75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408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14436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37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38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4439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40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41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42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43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44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45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4446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453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54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55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56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57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58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447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48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49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50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51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52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4409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14434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35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4410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14411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12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13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4414" name="Picture 1146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15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16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17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18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19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20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4421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428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29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30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31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32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33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4422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23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24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25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26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27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143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F75552B0-12BB-4A97-85E3-75DF6D650544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69863"/>
            <a:ext cx="8382000" cy="846137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What</a:t>
            </a:r>
            <a:r>
              <a:rPr lang="ja-JP" altLang="en-US" sz="3600" smtClean="0">
                <a:ea typeface="ＭＳ Ｐゴシック" pitchFamily="34" charset="-128"/>
              </a:rPr>
              <a:t>’</a:t>
            </a:r>
            <a:r>
              <a:rPr lang="en-US" altLang="ja-JP" sz="3600" smtClean="0">
                <a:ea typeface="ＭＳ Ｐゴシック" pitchFamily="34" charset="-128"/>
              </a:rPr>
              <a:t>s the Internet: a service view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4650" y="1655763"/>
            <a:ext cx="4435475" cy="41052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Infrastructure that provides services to applications:</a:t>
            </a:r>
            <a:endParaRPr lang="en-US" sz="2400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/>
              <a:t>Web, VoIP, email, games, e-commerce, social nets, …</a:t>
            </a:r>
          </a:p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provides programming interface to apps</a:t>
            </a:r>
          </a:p>
          <a:p>
            <a:pPr lvl="1" eaLnBrk="1" hangingPunct="1"/>
            <a:r>
              <a:rPr lang="en-US" smtClean="0"/>
              <a:t>hooks that allow sending and receiving  app programs to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connect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to Internet</a:t>
            </a:r>
          </a:p>
          <a:p>
            <a:pPr lvl="1" eaLnBrk="1" hangingPunct="1"/>
            <a:r>
              <a:rPr lang="en-US" smtClean="0"/>
              <a:t>provides service options, analogous to postal service</a:t>
            </a:r>
          </a:p>
        </p:txBody>
      </p:sp>
      <p:pic>
        <p:nvPicPr>
          <p:cNvPr id="15364" name="Picture 64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088" y="782638"/>
            <a:ext cx="6548437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5" name="Group 725"/>
          <p:cNvGrpSpPr>
            <a:grpSpLocks/>
          </p:cNvGrpSpPr>
          <p:nvPr/>
        </p:nvGrpSpPr>
        <p:grpSpPr bwMode="auto">
          <a:xfrm>
            <a:off x="5167313" y="1395413"/>
            <a:ext cx="3551237" cy="4743450"/>
            <a:chOff x="5202238" y="1384300"/>
            <a:chExt cx="3551237" cy="4743450"/>
          </a:xfrm>
        </p:grpSpPr>
        <p:sp>
          <p:nvSpPr>
            <p:cNvPr id="15368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69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70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15371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15721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722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15372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73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74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75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76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77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78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79" name="Line 428"/>
            <p:cNvSpPr>
              <a:spLocks noChangeShapeType="1"/>
            </p:cNvSpPr>
            <p:nvPr/>
          </p:nvSpPr>
          <p:spPr bwMode="auto">
            <a:xfrm rot="-5400000">
              <a:off x="7845425" y="5159375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380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2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381" name="Line 430"/>
            <p:cNvSpPr>
              <a:spLocks noChangeShapeType="1"/>
            </p:cNvSpPr>
            <p:nvPr/>
          </p:nvSpPr>
          <p:spPr bwMode="auto">
            <a:xfrm rot="-5400000">
              <a:off x="8177213" y="5116512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382" name="Line 431"/>
            <p:cNvSpPr>
              <a:spLocks noChangeShapeType="1"/>
            </p:cNvSpPr>
            <p:nvPr/>
          </p:nvSpPr>
          <p:spPr bwMode="auto">
            <a:xfrm>
              <a:off x="7358063" y="4697412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3" name="Line 432"/>
            <p:cNvSpPr>
              <a:spLocks noChangeShapeType="1"/>
            </p:cNvSpPr>
            <p:nvPr/>
          </p:nvSpPr>
          <p:spPr bwMode="auto">
            <a:xfrm flipV="1">
              <a:off x="6737350" y="4684712"/>
              <a:ext cx="322263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4" name="Line 433"/>
            <p:cNvSpPr>
              <a:spLocks noChangeShapeType="1"/>
            </p:cNvSpPr>
            <p:nvPr/>
          </p:nvSpPr>
          <p:spPr bwMode="auto">
            <a:xfrm flipV="1">
              <a:off x="6780213" y="4976812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5" name="Line 435"/>
            <p:cNvSpPr>
              <a:spLocks noChangeShapeType="1"/>
            </p:cNvSpPr>
            <p:nvPr/>
          </p:nvSpPr>
          <p:spPr bwMode="auto">
            <a:xfrm>
              <a:off x="6100763" y="4773612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6" name="Line 436"/>
            <p:cNvSpPr>
              <a:spLocks noChangeShapeType="1"/>
            </p:cNvSpPr>
            <p:nvPr/>
          </p:nvSpPr>
          <p:spPr bwMode="auto">
            <a:xfrm flipV="1">
              <a:off x="5842000" y="4983162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7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8" name="Line 440"/>
            <p:cNvSpPr>
              <a:spLocks noChangeShapeType="1"/>
            </p:cNvSpPr>
            <p:nvPr/>
          </p:nvSpPr>
          <p:spPr bwMode="auto">
            <a:xfrm flipH="1" flipV="1">
              <a:off x="6588125" y="5097462"/>
              <a:ext cx="74613" cy="173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9" name="Line 441"/>
            <p:cNvSpPr>
              <a:spLocks noChangeShapeType="1"/>
            </p:cNvSpPr>
            <p:nvPr/>
          </p:nvSpPr>
          <p:spPr bwMode="auto">
            <a:xfrm>
              <a:off x="6743700" y="5053012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0" name="Line 443"/>
            <p:cNvSpPr>
              <a:spLocks noChangeShapeType="1"/>
            </p:cNvSpPr>
            <p:nvPr/>
          </p:nvSpPr>
          <p:spPr bwMode="auto">
            <a:xfrm>
              <a:off x="6281738" y="3522662"/>
              <a:ext cx="0" cy="13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1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2" name="Line 445"/>
            <p:cNvSpPr>
              <a:spLocks noChangeShapeType="1"/>
            </p:cNvSpPr>
            <p:nvPr/>
          </p:nvSpPr>
          <p:spPr bwMode="auto">
            <a:xfrm>
              <a:off x="7405688" y="2665412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3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4" name="Line 447"/>
            <p:cNvSpPr>
              <a:spLocks noChangeShapeType="1"/>
            </p:cNvSpPr>
            <p:nvPr/>
          </p:nvSpPr>
          <p:spPr bwMode="auto">
            <a:xfrm>
              <a:off x="7942263" y="2560637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5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6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7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8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9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00" name="Line 541"/>
            <p:cNvSpPr>
              <a:spLocks noChangeShapeType="1"/>
            </p:cNvSpPr>
            <p:nvPr/>
          </p:nvSpPr>
          <p:spPr bwMode="auto">
            <a:xfrm flipV="1">
              <a:off x="7272338" y="4075112"/>
              <a:ext cx="227012" cy="436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15401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15719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720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5402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15717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718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5403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15715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716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5404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15713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714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pic>
          <p:nvPicPr>
            <p:cNvPr id="15405" name="Picture 603" descr="car_icon_small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406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15711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712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407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1570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70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70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5706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5709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710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707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708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08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1569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9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9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5698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5701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702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699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700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09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1568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8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8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5690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5693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694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691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692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10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1567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8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8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5682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5685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686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683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684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5411" name="Line 693"/>
            <p:cNvSpPr>
              <a:spLocks noChangeShapeType="1"/>
            </p:cNvSpPr>
            <p:nvPr/>
          </p:nvSpPr>
          <p:spPr bwMode="auto">
            <a:xfrm>
              <a:off x="8345488" y="2855912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15412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1567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7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7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5674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5677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678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675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676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13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1566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6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6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5666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5669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670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667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668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14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1565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5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5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5658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5661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662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659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660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15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1564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4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4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5650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5653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654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651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652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16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1563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4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4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5642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5645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646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643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644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17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1563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3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3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5634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5637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638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635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636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18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1562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2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2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5626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5629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630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627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628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19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1561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1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61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5618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5621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622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619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620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20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15613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614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421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15611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612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422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1559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1559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59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59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5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60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60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60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60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60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60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60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60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60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60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1561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</p:grpSp>
          <p:pic>
            <p:nvPicPr>
              <p:cNvPr id="1559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59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15423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mobile network</a:t>
              </a:r>
            </a:p>
          </p:txBody>
        </p:sp>
        <p:sp>
          <p:nvSpPr>
            <p:cNvPr id="15424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global ISP</a:t>
              </a:r>
            </a:p>
          </p:txBody>
        </p:sp>
        <p:sp>
          <p:nvSpPr>
            <p:cNvPr id="15425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regional ISP</a:t>
              </a:r>
            </a:p>
          </p:txBody>
        </p:sp>
        <p:sp>
          <p:nvSpPr>
            <p:cNvPr id="15426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15427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15428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15561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62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63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64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65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5566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91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5592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5567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5568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589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5590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5569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70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5571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5587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5588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5572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5573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5585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5586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5574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75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76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5 h 288"/>
                  <a:gd name="T4" fmla="*/ 16 w 304"/>
                  <a:gd name="T5" fmla="*/ 27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77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78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79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80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81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82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583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84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5429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15529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30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31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32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33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5534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59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5560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5535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5536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557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5558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5537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38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5539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5555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5556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5540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5541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5553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5554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5542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43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44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5 h 288"/>
                  <a:gd name="T4" fmla="*/ 16 w 304"/>
                  <a:gd name="T5" fmla="*/ 27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45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46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47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48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49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50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551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552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5430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15506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507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508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5509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510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11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12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13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14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15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5516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5523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524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525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526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527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528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517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18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19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20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21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22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31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15483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484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485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5486" name="Picture 1068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487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88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89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90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91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92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5493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5500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501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502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503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504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505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494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95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96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97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98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99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32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15460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461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462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5463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464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65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66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67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68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69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5470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5477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78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79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80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81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82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471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72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73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74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75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76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433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15458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459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15434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15435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436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437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pic>
            <p:nvPicPr>
              <p:cNvPr id="15438" name="Picture 1146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439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40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41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42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43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44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5445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5452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53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54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55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56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57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446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47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48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49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50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51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153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3938" y="6467475"/>
            <a:ext cx="1098550" cy="288925"/>
          </a:xfrm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53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A7FAAE8E-E9CD-459B-B37A-8938D5108100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6387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8794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7363" y="206375"/>
            <a:ext cx="5657850" cy="8683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a protocol?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100" y="1371600"/>
            <a:ext cx="35814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human protocols:</a:t>
            </a:r>
          </a:p>
          <a:p>
            <a:pPr eaLnBrk="1" hangingPunct="1">
              <a:buSzPct val="75000"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the time?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I have a question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introductions</a:t>
            </a:r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… specific msgs sent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… specific actions taken when msgs received, or other events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371600"/>
            <a:ext cx="3810000" cy="2590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network protocols: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machines rather than humans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all communication activity in Internet governed by protocols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4343400" y="3962400"/>
            <a:ext cx="426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protocols</a:t>
            </a:r>
            <a:r>
              <a:rPr lang="en-US" sz="2800" i="1">
                <a:latin typeface="Gill Sans MT" pitchFamily="34" charset="0"/>
              </a:rPr>
              <a:t> define 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format</a:t>
            </a:r>
            <a:r>
              <a:rPr lang="en-US" sz="2800" i="1">
                <a:latin typeface="Gill Sans MT" pitchFamily="34" charset="0"/>
              </a:rPr>
              <a:t>, 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order</a:t>
            </a:r>
            <a:r>
              <a:rPr lang="en-US" sz="2800" i="1">
                <a:latin typeface="Gill Sans MT" pitchFamily="34" charset="0"/>
              </a:rPr>
              <a:t> of 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msgs sent and received</a:t>
            </a:r>
            <a:r>
              <a:rPr lang="en-US" sz="2800" i="1">
                <a:latin typeface="Gill Sans MT" pitchFamily="34" charset="0"/>
              </a:rPr>
              <a:t> among network entities, and 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actions taken</a:t>
            </a:r>
            <a:r>
              <a:rPr lang="en-US" sz="2800" i="1">
                <a:latin typeface="Gill Sans MT" pitchFamily="34" charset="0"/>
              </a:rPr>
              <a:t> on msg transmission, receipt</a:t>
            </a:r>
            <a:r>
              <a:rPr lang="en-US" i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4335463" y="3962400"/>
            <a:ext cx="4503737" cy="23622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63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D0995FA-C18A-4640-84EE-4CAED28FA22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24232</TotalTime>
  <Words>1449</Words>
  <Application>Microsoft Macintosh PowerPoint</Application>
  <PresentationFormat>On-screen Show (4:3)</PresentationFormat>
  <Paragraphs>443</Paragraphs>
  <Slides>26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Comic Sans MS</vt:lpstr>
      <vt:lpstr>Gill Sans MT</vt:lpstr>
      <vt:lpstr>ＭＳ Ｐゴシック</vt:lpstr>
      <vt:lpstr>Tahoma</vt:lpstr>
      <vt:lpstr>Times New Roman</vt:lpstr>
      <vt:lpstr>Wingdings</vt:lpstr>
      <vt:lpstr>굴림</vt:lpstr>
      <vt:lpstr>宋体</vt:lpstr>
      <vt:lpstr>12_Default Design</vt:lpstr>
      <vt:lpstr>Clip</vt:lpstr>
      <vt:lpstr>CS 335   Computer Networks </vt:lpstr>
      <vt:lpstr>PowerPoint Presentation</vt:lpstr>
      <vt:lpstr>Chapter 1: introduction</vt:lpstr>
      <vt:lpstr>Chapter 1: roadmap</vt:lpstr>
      <vt:lpstr>What’s the Internet: “nuts and bolts” view</vt:lpstr>
      <vt:lpstr>“Fun” internet appliances</vt:lpstr>
      <vt:lpstr>PowerPoint Presentation</vt:lpstr>
      <vt:lpstr>What’s the Internet: a service view</vt:lpstr>
      <vt:lpstr>What’s a protocol?</vt:lpstr>
      <vt:lpstr>PowerPoint Presentation</vt:lpstr>
      <vt:lpstr>Chapter 1: roadmap</vt:lpstr>
      <vt:lpstr>A closer look at network structure:</vt:lpstr>
      <vt:lpstr>Access networks and physical media</vt:lpstr>
      <vt:lpstr>Access net: digital subscriber line (DSL)</vt:lpstr>
      <vt:lpstr>PowerPoint Presentation</vt:lpstr>
      <vt:lpstr>PowerPoint Presentation</vt:lpstr>
      <vt:lpstr>PowerPoint Presentation</vt:lpstr>
      <vt:lpstr>Enterprise access networks (Ethernet)</vt:lpstr>
      <vt:lpstr>Wireless access networks</vt:lpstr>
      <vt:lpstr>Host: sends packets of data</vt:lpstr>
      <vt:lpstr>Physical media</vt:lpstr>
      <vt:lpstr>Physical media: coax, fiber</vt:lpstr>
      <vt:lpstr>The Nobel Prize in Physics 2009</vt:lpstr>
      <vt:lpstr>Physical media: radio</vt:lpstr>
      <vt:lpstr>Satellite in Geosynchronous Orbit above the Equator</vt:lpstr>
      <vt:lpstr>Signal Relay via Low Earth Orbit (LEO) Satellites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Microsoft Office User</cp:lastModifiedBy>
  <cp:revision>288</cp:revision>
  <dcterms:created xsi:type="dcterms:W3CDTF">1999-10-08T19:08:27Z</dcterms:created>
  <dcterms:modified xsi:type="dcterms:W3CDTF">2018-01-03T03:29:30Z</dcterms:modified>
</cp:coreProperties>
</file>