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  <p:sldMasterId id="2147483706" r:id="rId2"/>
  </p:sldMasterIdLst>
  <p:notesMasterIdLst>
    <p:notesMasterId r:id="rId38"/>
  </p:notesMasterIdLst>
  <p:handoutMasterIdLst>
    <p:handoutMasterId r:id="rId39"/>
  </p:handoutMasterIdLst>
  <p:sldIdLst>
    <p:sldId id="446" r:id="rId3"/>
    <p:sldId id="426" r:id="rId4"/>
    <p:sldId id="266" r:id="rId5"/>
    <p:sldId id="438" r:id="rId6"/>
    <p:sldId id="441" r:id="rId7"/>
    <p:sldId id="439" r:id="rId8"/>
    <p:sldId id="458" r:id="rId9"/>
    <p:sldId id="306" r:id="rId10"/>
    <p:sldId id="460" r:id="rId11"/>
    <p:sldId id="271" r:id="rId12"/>
    <p:sldId id="272" r:id="rId13"/>
    <p:sldId id="459" r:id="rId14"/>
    <p:sldId id="324" r:id="rId15"/>
    <p:sldId id="452" r:id="rId16"/>
    <p:sldId id="451" r:id="rId17"/>
    <p:sldId id="453" r:id="rId18"/>
    <p:sldId id="454" r:id="rId19"/>
    <p:sldId id="455" r:id="rId20"/>
    <p:sldId id="456" r:id="rId21"/>
    <p:sldId id="447" r:id="rId22"/>
    <p:sldId id="329" r:id="rId23"/>
    <p:sldId id="427" r:id="rId24"/>
    <p:sldId id="442" r:id="rId25"/>
    <p:sldId id="443" r:id="rId26"/>
    <p:sldId id="444" r:id="rId27"/>
    <p:sldId id="337" r:id="rId28"/>
    <p:sldId id="338" r:id="rId29"/>
    <p:sldId id="285" r:id="rId30"/>
    <p:sldId id="331" r:id="rId31"/>
    <p:sldId id="309" r:id="rId32"/>
    <p:sldId id="445" r:id="rId33"/>
    <p:sldId id="391" r:id="rId34"/>
    <p:sldId id="392" r:id="rId35"/>
    <p:sldId id="393" r:id="rId36"/>
    <p:sldId id="462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00"/>
    <a:srgbClr val="336600"/>
    <a:srgbClr val="000099"/>
    <a:srgbClr val="33CCFF"/>
    <a:srgbClr val="0099CC"/>
    <a:srgbClr val="FF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324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F05BF95-B94C-45AA-91A4-50E0277BB2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09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ACD47E2C-FB45-4F38-8444-C62509F6BD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9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A316D51D-BCBC-4E25-95DC-6D6D0109537F}" type="slidenum">
              <a:rPr lang="en-US" sz="1300">
                <a:latin typeface="Times New Roman" pitchFamily="18" charset="0"/>
              </a:rPr>
              <a:pPr algn="r" defTabSz="966788"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6F76EE-0662-4D2D-8557-6C93FBAC0499}" type="slidenum">
              <a:rPr lang="en-US"/>
              <a:pPr/>
              <a:t>12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DBA3E0-784D-4CA4-94E5-F93F631CF8D9}" type="slidenum">
              <a:rPr lang="en-US"/>
              <a:pPr/>
              <a:t>13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972B45-3C58-450B-96A3-1FFA36F72A2C}" type="slidenum">
              <a:rPr lang="en-US"/>
              <a:pPr/>
              <a:t>14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9E3826-F382-4C10-94FF-96ECA2F1381D}" type="slidenum">
              <a:rPr lang="en-US"/>
              <a:pPr/>
              <a:t>15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6B92AC-09AC-4343-93C9-10C71C04FA2D}" type="slidenum">
              <a:rPr lang="en-US"/>
              <a:pPr/>
              <a:t>16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60F3F9-B1D3-40A2-B765-84AA09D1F438}" type="slidenum">
              <a:rPr lang="en-US"/>
              <a:pPr/>
              <a:t>17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B4E51F-2E7A-41AC-A435-D0B47509CAF6}" type="slidenum">
              <a:rPr lang="en-US"/>
              <a:pPr/>
              <a:t>18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8765CD-64FB-4026-B76E-C3E0E5F18237}" type="slidenum">
              <a:rPr lang="en-US"/>
              <a:pPr/>
              <a:t>19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8DE977-1FC4-4D6E-BD53-37754A09C34E}" type="slidenum">
              <a:rPr lang="en-US"/>
              <a:pPr/>
              <a:t>20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DB147C-9F4F-4000-826A-F9CEE31820AC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5D2E75-5745-4000-A5AD-90DAF8D46C3F}" type="slidenum">
              <a:rPr lang="en-US"/>
              <a:pPr/>
              <a:t>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3BF6FA32-1FD1-4443-9841-26162FCA46CD}" type="slidenum">
              <a:rPr lang="en-US" sz="1300">
                <a:latin typeface="Times New Roman" pitchFamily="18" charset="0"/>
              </a:rPr>
              <a:pPr algn="r" defTabSz="966788"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016EA7-3FEB-435F-B3AE-A0D0E12E5720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36F9BC-3299-476E-8C0D-99A793D0EC9B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5DA087E2-0D11-4F96-975B-C120245FBD3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 defTabSz="966788"/>
              <a:t>25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3ABB27-BAC9-4432-BF47-6966E6BDE165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32A9FB-6145-4145-8CB2-0040CFCCA8D7}" type="slidenum">
              <a:rPr lang="en-US"/>
              <a:pPr/>
              <a:t>27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EB20B7-F194-461B-84CD-A4C14C6BF467}" type="slidenum">
              <a:rPr lang="en-US"/>
              <a:pPr/>
              <a:t>28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5211B0-BCCB-4D7E-AB20-51A74A400589}" type="slidenum">
              <a:rPr lang="en-US"/>
              <a:pPr/>
              <a:t>29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6C2BBA-337E-4A10-A7F4-51465B383E41}" type="slidenum">
              <a:rPr lang="en-US"/>
              <a:pPr/>
              <a:t>30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A574EE-2299-47FB-A4B0-5338AD95D146}" type="slidenum">
              <a:rPr lang="en-US"/>
              <a:pPr/>
              <a:t>31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375BD0-34D7-478A-927A-2418ACFF4029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7D311C13-A52E-4BF9-93E2-AAD038108CA6}" type="slidenum">
              <a:rPr lang="en-US" sz="1300">
                <a:latin typeface="Times New Roman" pitchFamily="18" charset="0"/>
              </a:rPr>
              <a:pPr algn="r" defTabSz="966788"/>
              <a:t>35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7CCBC4-C9E9-433B-A713-4951A33F697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933879-9746-49A2-8DFB-A20A37BFF748}" type="slidenum">
              <a:rPr lang="en-US"/>
              <a:pPr/>
              <a:t>7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EADBC0-9130-493D-88BC-674E643AA014}" type="slidenum">
              <a:rPr lang="en-US"/>
              <a:pPr/>
              <a:t>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Two simple multiple access control techniques.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Each mobile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share of the bandwidth is divided into portions for the uplink and the downlink. Also, possibly, out of band signaling.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As we will see, used in AMPS, GSM, IS-54/136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68F74-50BB-4E96-81E9-C989A20CE562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BC3434-9CFE-4787-BC02-A3434A15CB70}" type="slidenum">
              <a:rPr lang="en-US"/>
              <a:pPr/>
              <a:t>10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A6B8BF-DF16-43AF-B5D7-480517997C80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62B65-A63F-4282-8CD6-DE6B1813F5CA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FE9F8D54-5EAE-43EE-AEC2-26B4F9C779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3F7C51-ECF6-41EE-B036-C26C2C34CE84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2531356-C229-4CF5-A7C3-ED2B827A90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64BCE-5B8A-45DA-B28C-72E968E021B1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F5CED91-CC45-47E9-A2BF-F6464A49A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A8F35D-A947-4059-89F9-9FCA1775DD9D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  <a:fld id="{33A8F3F9-1432-4B0B-B7B2-770A0AB41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A371AD9A-FB60-4E54-89F7-72A5636A9A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B1019182-F1F8-4798-9403-BD9B8F1C4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C5BFB360-A412-40B3-A66F-F6F2EBB84C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7CFE0B8B-D13E-4504-8452-A1BEA13F1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04EDFCC2-8039-4501-8F56-F8ADB3950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788CEAED-3634-4594-9C4C-5DD07DF6C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8B40D21-621E-456B-931F-0C81CB3583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4104A-51A5-4BEB-924E-86ACE8E0AB83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94A4A564-AEEC-4ED6-A924-7B3C571BE0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F9C321DF-EE75-418A-8BBA-85EB6BAA70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C597809E-826B-4A57-BA2E-EAFF12F379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7DEEDE8F-3E60-41B6-B1E0-392D597DA6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A735A5A1-6912-4EC1-9E12-40A9CFA518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B8590B64-A7AD-496F-92F8-C77391E1E4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772D8-9AE6-43B5-8073-2DFFA7F55043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16F1B003-84E1-404D-8337-E41A1366D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61EE9-B565-4E22-966A-F5269A3F987A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A3E698DA-0CA7-457B-BCF7-5C82DB53FE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42862-F6E3-4511-AEA8-C379A8294093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2B329D5A-E58C-4476-9EDF-0949CB45ED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CC8CD-A424-4AF2-8681-A027910CE924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757AEEE-CD90-44A9-8D44-1F772215D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333E4-37D3-41E8-807B-3DA77BD87601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43DDEC0-223C-4D90-8A1C-F37A165C54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929C0-73E7-4670-8297-722AF1A1B058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A21BB769-5FC8-4B10-BC13-7981204695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EFF1B-CA64-4427-9ECC-34D0608D99C7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FE972FFE-679C-4456-96F2-08A2764294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C842BE54-1761-4602-AD8D-5B79346028A5}" type="datetime1">
              <a:rPr lang="en-US"/>
              <a:pPr/>
              <a:t>18-01-04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/>
              <a:t>2-</a:t>
            </a:r>
            <a:fld id="{DBA1BCA9-DE5E-4D0B-BFCF-9674AFB105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4004" r:id="rId7"/>
    <p:sldLayoutId id="2147484005" r:id="rId8"/>
    <p:sldLayoutId id="2147483991" r:id="rId9"/>
    <p:sldLayoutId id="2147484006" r:id="rId10"/>
    <p:sldLayoutId id="2147484007" r:id="rId11"/>
    <p:sldLayoutId id="2147484008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r>
              <a:rPr lang="en-US"/>
              <a:t>4-</a:t>
            </a:r>
            <a:fld id="{284632E3-44DF-4E75-AB3B-3B73805AA2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wmf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wmf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jpe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emf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3A683FC-9C1D-4BEA-81FA-561D611C5970}" type="slidenum">
              <a:rPr lang="en-US"/>
              <a:pPr/>
              <a:t>1</a:t>
            </a:fld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33375" y="2235201"/>
            <a:ext cx="5445125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CS335 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Computer Networks 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endParaRPr lang="en-US" sz="4800" dirty="0" smtClean="0">
              <a:solidFill>
                <a:srgbClr val="000099"/>
              </a:solidFill>
              <a:latin typeface="Gill Sans M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Introduction 2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" y="4787900"/>
            <a:ext cx="3362301" cy="24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81922" name="Picture 3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" y="7524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23" name="Group 49"/>
          <p:cNvGrpSpPr>
            <a:grpSpLocks/>
          </p:cNvGrpSpPr>
          <p:nvPr/>
        </p:nvGrpSpPr>
        <p:grpSpPr bwMode="auto">
          <a:xfrm>
            <a:off x="6438900" y="2770188"/>
            <a:ext cx="1155700" cy="620712"/>
            <a:chOff x="3600" y="219"/>
            <a:chExt cx="360" cy="175"/>
          </a:xfrm>
        </p:grpSpPr>
        <p:sp>
          <p:nvSpPr>
            <p:cNvPr id="81946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81947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8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9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81950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81951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56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7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8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52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53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4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5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5438" y="177800"/>
            <a:ext cx="8001000" cy="76835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Packet switching versus circuit switching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981200"/>
            <a:ext cx="3810000" cy="4648200"/>
          </a:xfrm>
        </p:spPr>
        <p:txBody>
          <a:bodyPr/>
          <a:lstStyle/>
          <a:p>
            <a:pPr marL="231775" indent="-231775" eaLnBrk="1" hangingPunct="1">
              <a:buSzPct val="75000"/>
              <a:buFont typeface="Wingdings" pitchFamily="2" charset="2"/>
              <a:buNone/>
              <a:tabLst>
                <a:tab pos="566738" algn="l"/>
              </a:tabLst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example:</a:t>
            </a:r>
          </a:p>
          <a:p>
            <a:pPr marL="231775" indent="-231775" eaLnBrk="1" hangingPunct="1">
              <a:buSzTx/>
              <a:buFont typeface="Wingdings" pitchFamily="2" charset="2"/>
              <a:buChar char="§"/>
              <a:tabLst>
                <a:tab pos="566738" algn="l"/>
              </a:tabLst>
            </a:pPr>
            <a:r>
              <a:rPr lang="en-US" sz="2400" smtClean="0">
                <a:ea typeface="ＭＳ Ｐゴシック" pitchFamily="34" charset="-128"/>
              </a:rPr>
              <a:t>1 Mb/s link</a:t>
            </a:r>
          </a:p>
          <a:p>
            <a:pPr marL="231775" indent="-231775" eaLnBrk="1" hangingPunct="1">
              <a:buSzTx/>
              <a:buFont typeface="Wingdings" pitchFamily="2" charset="2"/>
              <a:buChar char="§"/>
              <a:tabLst>
                <a:tab pos="566738" algn="l"/>
              </a:tabLst>
            </a:pPr>
            <a:r>
              <a:rPr lang="en-US" sz="2400" smtClean="0">
                <a:ea typeface="ＭＳ Ｐゴシック" pitchFamily="34" charset="-128"/>
              </a:rPr>
              <a:t>each user: </a:t>
            </a:r>
          </a:p>
          <a:p>
            <a:pPr marL="566738" lvl="1" indent="-219075" eaLnBrk="1" hangingPunct="1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sz="2000" smtClean="0"/>
              <a:t>100 kb/s when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active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ja-JP" sz="2000" smtClean="0">
              <a:ea typeface="ＭＳ Ｐゴシック" pitchFamily="34" charset="-128"/>
            </a:endParaRPr>
          </a:p>
          <a:p>
            <a:pPr marL="566738" lvl="1" indent="-219075" eaLnBrk="1" hangingPunct="1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sz="2000" smtClean="0"/>
              <a:t>active 10% of time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endParaRPr lang="en-US" sz="2000" smtClean="0"/>
          </a:p>
          <a:p>
            <a:pPr marL="231775" indent="-231775" eaLnBrk="1" hangingPunct="1">
              <a:buSzPct val="75000"/>
              <a:tabLst>
                <a:tab pos="566738" algn="l"/>
              </a:tabLst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circuit-switching: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r>
              <a:rPr lang="en-US" sz="2000" smtClean="0"/>
              <a:t>10 users</a:t>
            </a:r>
          </a:p>
          <a:p>
            <a:pPr marL="231775" indent="-231775" eaLnBrk="1" hangingPunct="1">
              <a:buSzPct val="75000"/>
              <a:tabLst>
                <a:tab pos="566738" algn="l"/>
              </a:tabLst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packet switching: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r>
              <a:rPr lang="en-US" sz="2000" smtClean="0"/>
              <a:t>with 35 users, probability &gt; 10 active at same time is less than .0004 *</a:t>
            </a:r>
          </a:p>
          <a:p>
            <a:pPr marL="231775" indent="-231775" eaLnBrk="1" hangingPunct="1">
              <a:tabLst>
                <a:tab pos="566738" algn="l"/>
              </a:tabLst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8192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8300" y="1122363"/>
            <a:ext cx="8715375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packet switching allows more users to use network!</a:t>
            </a:r>
          </a:p>
        </p:txBody>
      </p:sp>
      <p:sp>
        <p:nvSpPr>
          <p:cNvPr id="81927" name="Line 15"/>
          <p:cNvSpPr>
            <a:spLocks noChangeShapeType="1"/>
          </p:cNvSpPr>
          <p:nvPr/>
        </p:nvSpPr>
        <p:spPr bwMode="auto">
          <a:xfrm>
            <a:off x="5380038" y="2562225"/>
            <a:ext cx="838200" cy="457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16"/>
          <p:cNvSpPr>
            <a:spLocks noChangeShapeType="1"/>
          </p:cNvSpPr>
          <p:nvPr/>
        </p:nvSpPr>
        <p:spPr bwMode="auto">
          <a:xfrm>
            <a:off x="6218238" y="3019425"/>
            <a:ext cx="20383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17"/>
          <p:cNvSpPr>
            <a:spLocks noChangeShapeType="1"/>
          </p:cNvSpPr>
          <p:nvPr/>
        </p:nvSpPr>
        <p:spPr bwMode="auto">
          <a:xfrm>
            <a:off x="6218238" y="3171825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8"/>
          <p:cNvSpPr>
            <a:spLocks noChangeShapeType="1"/>
          </p:cNvSpPr>
          <p:nvPr/>
        </p:nvSpPr>
        <p:spPr bwMode="auto">
          <a:xfrm flipV="1">
            <a:off x="5456238" y="3171825"/>
            <a:ext cx="762000" cy="609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Text Box 19"/>
          <p:cNvSpPr txBox="1">
            <a:spLocks noChangeArrowheads="1"/>
          </p:cNvSpPr>
          <p:nvPr/>
        </p:nvSpPr>
        <p:spPr bwMode="auto">
          <a:xfrm>
            <a:off x="5145088" y="2740025"/>
            <a:ext cx="730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i="1">
                <a:solidFill>
                  <a:srgbClr val="000099"/>
                </a:solidFill>
                <a:latin typeface="Gill Sans MT" pitchFamily="34" charset="0"/>
              </a:rPr>
              <a:t>N</a:t>
            </a:r>
            <a:r>
              <a:rPr lang="en-US" sz="2000">
                <a:solidFill>
                  <a:srgbClr val="000099"/>
                </a:solidFill>
                <a:latin typeface="Gill Sans MT" pitchFamily="34" charset="0"/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rgbClr val="000099"/>
                </a:solidFill>
                <a:latin typeface="Gill Sans MT" pitchFamily="34" charset="0"/>
              </a:rPr>
              <a:t>users</a:t>
            </a:r>
          </a:p>
        </p:txBody>
      </p:sp>
      <p:sp>
        <p:nvSpPr>
          <p:cNvPr id="81932" name="Text Box 20"/>
          <p:cNvSpPr txBox="1">
            <a:spLocks noChangeArrowheads="1"/>
          </p:cNvSpPr>
          <p:nvPr/>
        </p:nvSpPr>
        <p:spPr bwMode="auto">
          <a:xfrm>
            <a:off x="7542213" y="3303588"/>
            <a:ext cx="146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 Mbps link</a:t>
            </a:r>
          </a:p>
        </p:txBody>
      </p:sp>
      <p:sp>
        <p:nvSpPr>
          <p:cNvPr id="81933" name="Line 47"/>
          <p:cNvSpPr>
            <a:spLocks noChangeShapeType="1"/>
          </p:cNvSpPr>
          <p:nvPr/>
        </p:nvSpPr>
        <p:spPr bwMode="auto">
          <a:xfrm>
            <a:off x="7586663" y="3086100"/>
            <a:ext cx="1409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Text Box 34"/>
          <p:cNvSpPr txBox="1">
            <a:spLocks noChangeArrowheads="1"/>
          </p:cNvSpPr>
          <p:nvPr/>
        </p:nvSpPr>
        <p:spPr bwMode="auto">
          <a:xfrm rot="5273514">
            <a:off x="4791869" y="2780507"/>
            <a:ext cx="73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…..</a:t>
            </a:r>
          </a:p>
        </p:txBody>
      </p:sp>
      <p:grpSp>
        <p:nvGrpSpPr>
          <p:cNvPr id="81936" name="Group 37"/>
          <p:cNvGrpSpPr>
            <a:grpSpLocks/>
          </p:cNvGrpSpPr>
          <p:nvPr/>
        </p:nvGrpSpPr>
        <p:grpSpPr bwMode="auto">
          <a:xfrm>
            <a:off x="4646613" y="2066925"/>
            <a:ext cx="779462" cy="679450"/>
            <a:chOff x="-44" y="1473"/>
            <a:chExt cx="981" cy="1105"/>
          </a:xfrm>
        </p:grpSpPr>
        <p:pic>
          <p:nvPicPr>
            <p:cNvPr id="81942" name="Picture 3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43" name="Freeform 3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37" name="Group 40"/>
          <p:cNvGrpSpPr>
            <a:grpSpLocks/>
          </p:cNvGrpSpPr>
          <p:nvPr/>
        </p:nvGrpSpPr>
        <p:grpSpPr bwMode="auto">
          <a:xfrm>
            <a:off x="4651375" y="3392488"/>
            <a:ext cx="779463" cy="679450"/>
            <a:chOff x="-44" y="1473"/>
            <a:chExt cx="981" cy="1105"/>
          </a:xfrm>
        </p:grpSpPr>
        <p:pic>
          <p:nvPicPr>
            <p:cNvPr id="81940" name="Picture 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41" name="Freeform 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1-</a:t>
            </a:r>
            <a:fld id="{20399B74-D350-4EC9-8DB1-DF95332B66F7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81939" name="TextBox 1"/>
          <p:cNvSpPr txBox="1">
            <a:spLocks noChangeArrowheads="1"/>
          </p:cNvSpPr>
          <p:nvPr/>
        </p:nvSpPr>
        <p:spPr bwMode="auto">
          <a:xfrm>
            <a:off x="647700" y="6462713"/>
            <a:ext cx="51546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online interactive exercises for more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1800" y="1720850"/>
            <a:ext cx="8196263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great for </a:t>
            </a:r>
            <a:r>
              <a:rPr lang="en-US" sz="2400" dirty="0" err="1" smtClean="0">
                <a:ea typeface="ＭＳ Ｐゴシック" pitchFamily="34" charset="-128"/>
              </a:rPr>
              <a:t>bursty</a:t>
            </a:r>
            <a:r>
              <a:rPr lang="en-US" sz="2400" dirty="0" smtClean="0">
                <a:ea typeface="ＭＳ Ｐゴシック" pitchFamily="34" charset="-128"/>
              </a:rPr>
              <a:t> data</a:t>
            </a:r>
          </a:p>
          <a:p>
            <a:pPr lvl="1" eaLnBrk="1" hangingPunct="1"/>
            <a:r>
              <a:rPr lang="en-US" dirty="0" smtClean="0"/>
              <a:t>resource sharing</a:t>
            </a:r>
          </a:p>
          <a:p>
            <a:pPr lvl="1" eaLnBrk="1" hangingPunct="1"/>
            <a:r>
              <a:rPr lang="en-US" dirty="0" smtClean="0"/>
              <a:t>simpler, no call setup</a:t>
            </a:r>
            <a:endParaRPr lang="en-US" sz="2000" dirty="0" smtClean="0"/>
          </a:p>
          <a:p>
            <a:pPr eaLnBrk="1" hangingPunct="1">
              <a:buSzPct val="75000"/>
            </a:pP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excessive congestion possible:</a:t>
            </a:r>
            <a:r>
              <a:rPr lang="en-US" sz="2400" dirty="0" smtClean="0">
                <a:ea typeface="ＭＳ Ｐゴシック" pitchFamily="34" charset="-128"/>
              </a:rPr>
              <a:t> packet delay and loss</a:t>
            </a:r>
          </a:p>
          <a:p>
            <a:pPr lvl="1" eaLnBrk="1" hangingPunct="1"/>
            <a:r>
              <a:rPr lang="en-US" dirty="0" smtClean="0"/>
              <a:t>protocols needed for </a:t>
            </a:r>
            <a:r>
              <a:rPr lang="en-US" u="sng" dirty="0" smtClean="0"/>
              <a:t>reliable data tran</a:t>
            </a:r>
            <a:r>
              <a:rPr lang="en-US" dirty="0" smtClean="0"/>
              <a:t>sfer, congestion control</a:t>
            </a:r>
            <a:endParaRPr lang="en-US" sz="2000" dirty="0" smtClean="0"/>
          </a:p>
          <a:p>
            <a:pPr eaLnBrk="1" hangingPunct="1">
              <a:buSzPct val="75000"/>
            </a:pPr>
            <a:r>
              <a:rPr 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 How to provide circuit-like behavior?</a:t>
            </a:r>
          </a:p>
          <a:p>
            <a:pPr lvl="1" eaLnBrk="1" hangingPunct="1"/>
            <a:r>
              <a:rPr lang="en-US" dirty="0" smtClean="0"/>
              <a:t>bandwidth guarantees needed for audio/video apps</a:t>
            </a:r>
          </a:p>
          <a:p>
            <a:pPr lvl="1" eaLnBrk="1" hangingPunct="1"/>
            <a:r>
              <a:rPr lang="en-US" dirty="0" smtClean="0"/>
              <a:t>still an unsolved problem (chapter 7 multimedia)</a:t>
            </a:r>
            <a:endParaRPr lang="en-US" sz="2000" dirty="0" smtClean="0"/>
          </a:p>
        </p:txBody>
      </p:sp>
      <p:sp>
        <p:nvSpPr>
          <p:cNvPr id="8397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4638" y="1196975"/>
            <a:ext cx="76200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is packet switching a 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mtClean="0">
                <a:solidFill>
                  <a:srgbClr val="CC0000"/>
                </a:solidFill>
                <a:ea typeface="ＭＳ Ｐゴシック" pitchFamily="34" charset="-128"/>
              </a:rPr>
              <a:t>slam dunk winner?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83972" name="Text Box 20"/>
          <p:cNvSpPr txBox="1">
            <a:spLocks noChangeArrowheads="1"/>
          </p:cNvSpPr>
          <p:nvPr/>
        </p:nvSpPr>
        <p:spPr bwMode="auto">
          <a:xfrm>
            <a:off x="352425" y="5472113"/>
            <a:ext cx="82343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rgbClr val="CC0000"/>
                </a:solidFill>
                <a:latin typeface="Gill Sans MT" pitchFamily="34" charset="0"/>
              </a:rPr>
              <a:t>Note</a:t>
            </a:r>
            <a:r>
              <a:rPr lang="en-US" i="1" dirty="0" smtClean="0">
                <a:solidFill>
                  <a:srgbClr val="CC0000"/>
                </a:solidFill>
                <a:latin typeface="Gill Sans MT" pitchFamily="34" charset="0"/>
              </a:rPr>
              <a:t>:</a:t>
            </a:r>
            <a:r>
              <a:rPr lang="en-US" dirty="0" smtClean="0">
                <a:latin typeface="Gill Sans MT" pitchFamily="34" charset="0"/>
              </a:rPr>
              <a:t>  </a:t>
            </a:r>
            <a:r>
              <a:rPr lang="en-US" dirty="0">
                <a:latin typeface="Gill Sans MT" pitchFamily="34" charset="0"/>
              </a:rPr>
              <a:t>human analogies of reserved resources (circuit switching) </a:t>
            </a:r>
            <a:r>
              <a:rPr lang="en-US" dirty="0" smtClean="0">
                <a:latin typeface="Gill Sans MT" pitchFamily="34" charset="0"/>
              </a:rPr>
              <a:t>vs. </a:t>
            </a:r>
            <a:r>
              <a:rPr lang="en-US" dirty="0">
                <a:latin typeface="Gill Sans MT" pitchFamily="34" charset="0"/>
              </a:rPr>
              <a:t>on-demand allocation (packet-switching</a:t>
            </a:r>
            <a:r>
              <a:rPr lang="en-US" dirty="0" smtClean="0">
                <a:latin typeface="Gill Sans MT" pitchFamily="34" charset="0"/>
              </a:rPr>
              <a:t>)</a:t>
            </a:r>
            <a:endParaRPr lang="en-US" dirty="0">
              <a:latin typeface="Gill Sans MT" pitchFamily="34" charset="0"/>
            </a:endParaRPr>
          </a:p>
        </p:txBody>
      </p:sp>
      <p:pic>
        <p:nvPicPr>
          <p:cNvPr id="83973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" y="7524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Rectangle 2"/>
          <p:cNvSpPr>
            <a:spLocks noChangeArrowheads="1"/>
          </p:cNvSpPr>
          <p:nvPr/>
        </p:nvSpPr>
        <p:spPr bwMode="auto">
          <a:xfrm>
            <a:off x="325438" y="177800"/>
            <a:ext cx="8001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 dirty="0">
                <a:solidFill>
                  <a:srgbClr val="000099"/>
                </a:solidFill>
                <a:latin typeface="Gill Sans MT" pitchFamily="34" charset="0"/>
              </a:rPr>
              <a:t>Packet switching versus circuit switching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839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CB800CE-117E-4517-8F73-5152DCF4CF3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86018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 txBox="1">
            <a:spLocks noChangeArrowheads="1"/>
          </p:cNvSpPr>
          <p:nvPr/>
        </p:nvSpPr>
        <p:spPr bwMode="auto">
          <a:xfrm>
            <a:off x="481013" y="1263650"/>
            <a:ext cx="819626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3200" dirty="0">
                <a:latin typeface="Gill Sans MT" pitchFamily="34" charset="0"/>
              </a:rPr>
              <a:t>End systems connect to Internet via </a:t>
            </a:r>
            <a:r>
              <a:rPr lang="en-US" sz="3200" dirty="0">
                <a:solidFill>
                  <a:srgbClr val="C00000"/>
                </a:solidFill>
                <a:latin typeface="Gill Sans MT" pitchFamily="34" charset="0"/>
              </a:rPr>
              <a:t>access ISPs </a:t>
            </a:r>
            <a:r>
              <a:rPr lang="en-US" sz="3200" dirty="0">
                <a:latin typeface="Gill Sans MT" pitchFamily="34" charset="0"/>
              </a:rPr>
              <a:t>(Internet Service Providers)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3200" dirty="0">
                <a:latin typeface="Gill Sans MT" pitchFamily="34" charset="0"/>
              </a:rPr>
              <a:t>Residential, company and university ISPs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3200" dirty="0">
                <a:latin typeface="Gill Sans MT" pitchFamily="34" charset="0"/>
              </a:rPr>
              <a:t>Access ISPs in turn must be interconnected.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3200" dirty="0">
                <a:latin typeface="Gill Sans MT" pitchFamily="34" charset="0"/>
              </a:rPr>
              <a:t>So that any two hosts can send packets to each other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3200" dirty="0">
                <a:latin typeface="Gill Sans MT" pitchFamily="34" charset="0"/>
              </a:rPr>
              <a:t>Resulting network of networks is very complex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3200" dirty="0">
                <a:latin typeface="Gill Sans MT" pitchFamily="34" charset="0"/>
              </a:rPr>
              <a:t>Evolution was driven by </a:t>
            </a:r>
            <a:r>
              <a:rPr lang="en-US" sz="3200" dirty="0">
                <a:solidFill>
                  <a:srgbClr val="C00000"/>
                </a:solidFill>
                <a:latin typeface="Gill Sans MT" pitchFamily="34" charset="0"/>
              </a:rPr>
              <a:t>economics</a:t>
            </a:r>
            <a:r>
              <a:rPr lang="en-US" sz="3200" dirty="0">
                <a:latin typeface="Gill Sans MT" pitchFamily="34" charset="0"/>
              </a:rPr>
              <a:t> and </a:t>
            </a:r>
            <a:r>
              <a:rPr lang="en-US" sz="3200" dirty="0">
                <a:solidFill>
                  <a:srgbClr val="C00000"/>
                </a:solidFill>
                <a:latin typeface="Gill Sans MT" pitchFamily="34" charset="0"/>
              </a:rPr>
              <a:t>national </a:t>
            </a:r>
            <a:r>
              <a:rPr lang="en-US" sz="3200" dirty="0" smtClean="0">
                <a:solidFill>
                  <a:srgbClr val="C00000"/>
                </a:solidFill>
                <a:latin typeface="Gill Sans MT" pitchFamily="34" charset="0"/>
              </a:rPr>
              <a:t>policies</a:t>
            </a:r>
            <a:endParaRPr lang="en-US" sz="3200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/>
              <a:t>1-</a:t>
            </a:r>
            <a:fld id="{BCB800CE-117E-4517-8F73-5152DCF4CF3E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075" y="1073150"/>
            <a:ext cx="8204200" cy="906463"/>
          </a:xfrm>
        </p:spPr>
        <p:txBody>
          <a:bodyPr/>
          <a:lstStyle/>
          <a:p>
            <a:pPr marL="0" indent="0" eaLnBrk="1" hangingPunct="1">
              <a:buSzPct val="75000"/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Question: </a:t>
            </a:r>
            <a:r>
              <a:rPr lang="en-US" sz="2400" smtClean="0">
                <a:ea typeface="ＭＳ Ｐゴシック" pitchFamily="34" charset="-128"/>
              </a:rPr>
              <a:t>given </a:t>
            </a:r>
            <a:r>
              <a:rPr lang="en-US" sz="2400" i="1" smtClean="0">
                <a:ea typeface="ＭＳ Ｐゴシック" pitchFamily="34" charset="-128"/>
              </a:rPr>
              <a:t>millions</a:t>
            </a:r>
            <a:r>
              <a:rPr lang="en-US" sz="2400" smtClean="0">
                <a:ea typeface="ＭＳ Ｐゴシック" pitchFamily="34" charset="-128"/>
              </a:rPr>
              <a:t> of access ISPs, how to connect them together?</a:t>
            </a:r>
          </a:p>
          <a:p>
            <a:pPr marL="0" indent="0" eaLnBrk="1" hangingPunct="1">
              <a:buSzPct val="75000"/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88067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8068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88069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881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22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0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8811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20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1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8811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8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2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881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6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3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881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4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4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881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2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5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881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0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6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881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8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7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881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6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8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881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4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9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8810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2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0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8809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0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1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8809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8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2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8809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6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3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880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4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4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8809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2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88085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6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7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8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9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90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6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/>
              <a:t>1-</a:t>
            </a:r>
            <a:fld id="{BCB800CE-117E-4517-8F73-5152DCF4CF3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075" y="1073150"/>
            <a:ext cx="8204200" cy="673100"/>
          </a:xfrm>
        </p:spPr>
        <p:txBody>
          <a:bodyPr/>
          <a:lstStyle/>
          <a:p>
            <a:pPr marL="0" indent="0" eaLnBrk="1" hangingPunct="1">
              <a:buSzPct val="75000"/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Option: </a:t>
            </a:r>
            <a:r>
              <a:rPr lang="en-US" sz="2400" i="1" smtClean="0">
                <a:ea typeface="ＭＳ Ｐゴシック" pitchFamily="34" charset="-128"/>
              </a:rPr>
              <a:t>connect each access ISP to every other access ISP? </a:t>
            </a:r>
          </a:p>
          <a:p>
            <a:pPr marL="0" indent="0" eaLnBrk="1" hangingPunct="1">
              <a:buSzPct val="75000"/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90115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0116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0171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02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4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2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02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2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3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021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0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4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021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8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5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02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6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6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02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4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7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02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2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8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02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0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9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02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8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0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02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6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1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02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4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2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020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2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3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019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0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4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019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8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5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019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6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6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01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4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0187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88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89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90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91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92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908050" y="2281238"/>
            <a:ext cx="7361238" cy="3768725"/>
            <a:chOff x="888125" y="2295063"/>
            <a:chExt cx="7361771" cy="3769689"/>
          </a:xfrm>
        </p:grpSpPr>
        <p:cxnSp>
          <p:nvCxnSpPr>
            <p:cNvPr id="90151" name="Straight Connector 7"/>
            <p:cNvCxnSpPr>
              <a:cxnSpLocks noChangeShapeType="1"/>
              <a:stCxn id="90217" idx="0"/>
            </p:cNvCxnSpPr>
            <p:nvPr/>
          </p:nvCxnSpPr>
          <p:spPr bwMode="auto">
            <a:xfrm flipV="1">
              <a:off x="1661409" y="2570969"/>
              <a:ext cx="577293" cy="280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2" name="Straight Connector 188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509155" y="3032403"/>
              <a:ext cx="171469" cy="2327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3" name="Straight Connector 190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185287" y="3451504"/>
              <a:ext cx="495337" cy="1908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4" name="Straight Connector 192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181567" y="4298698"/>
              <a:ext cx="499057" cy="1060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5" name="Straight Connector 195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386886" y="4980292"/>
              <a:ext cx="293738" cy="379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6" name="Straight Connector 197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61409" y="5373637"/>
              <a:ext cx="1526432" cy="5930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7" name="Straight Connector 199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80624" y="5359527"/>
              <a:ext cx="2723702" cy="703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8" name="Straight Connector 201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80624" y="5359527"/>
              <a:ext cx="3605885" cy="6190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9" name="Straight Connector 203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5184745"/>
              <a:ext cx="6569272" cy="174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0" name="Straight Connector 204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80624" y="5359527"/>
              <a:ext cx="5742435" cy="486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1" name="Straight Connector 207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4311835"/>
              <a:ext cx="6338019" cy="1047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2" name="Straight Connector 209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3273553"/>
              <a:ext cx="5749312" cy="2085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3" name="Straight Connector 211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2784308"/>
              <a:ext cx="4942318" cy="2575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4" name="Straight Connector 213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2295063"/>
              <a:ext cx="2971398" cy="3064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5" name="Straight Connector 215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2295321"/>
              <a:ext cx="2025496" cy="3064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0166" name="TextBox 24"/>
            <p:cNvSpPr txBox="1">
              <a:spLocks noChangeArrowheads="1"/>
            </p:cNvSpPr>
            <p:nvPr/>
          </p:nvSpPr>
          <p:spPr bwMode="auto">
            <a:xfrm rot="5710989">
              <a:off x="859913" y="4114468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…</a:t>
              </a:r>
            </a:p>
          </p:txBody>
        </p:sp>
        <p:sp>
          <p:nvSpPr>
            <p:cNvPr id="90167" name="TextBox 218"/>
            <p:cNvSpPr txBox="1">
              <a:spLocks noChangeArrowheads="1"/>
            </p:cNvSpPr>
            <p:nvPr/>
          </p:nvSpPr>
          <p:spPr bwMode="auto">
            <a:xfrm rot="7515077">
              <a:off x="4511491" y="5728762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…</a:t>
              </a:r>
            </a:p>
          </p:txBody>
        </p:sp>
        <p:sp>
          <p:nvSpPr>
            <p:cNvPr id="90168" name="TextBox 219"/>
            <p:cNvSpPr txBox="1">
              <a:spLocks noChangeArrowheads="1"/>
            </p:cNvSpPr>
            <p:nvPr/>
          </p:nvSpPr>
          <p:spPr bwMode="auto">
            <a:xfrm rot="3940343">
              <a:off x="6392354" y="384621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90169" name="TextBox 220"/>
            <p:cNvSpPr txBox="1">
              <a:spLocks noChangeArrowheads="1"/>
            </p:cNvSpPr>
            <p:nvPr/>
          </p:nvSpPr>
          <p:spPr bwMode="auto">
            <a:xfrm rot="2048420">
              <a:off x="4482993" y="2684685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90170" name="TextBox 221"/>
            <p:cNvSpPr txBox="1">
              <a:spLocks noChangeArrowheads="1"/>
            </p:cNvSpPr>
            <p:nvPr/>
          </p:nvSpPr>
          <p:spPr bwMode="auto">
            <a:xfrm rot="-316136">
              <a:off x="2189980" y="268738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20" name="Group 223"/>
          <p:cNvGrpSpPr>
            <a:grpSpLocks/>
          </p:cNvGrpSpPr>
          <p:nvPr/>
        </p:nvGrpSpPr>
        <p:grpSpPr bwMode="auto">
          <a:xfrm>
            <a:off x="1158875" y="2305050"/>
            <a:ext cx="7094538" cy="3695700"/>
            <a:chOff x="862570" y="2361120"/>
            <a:chExt cx="7094553" cy="3695520"/>
          </a:xfrm>
        </p:grpSpPr>
        <p:cxnSp>
          <p:nvCxnSpPr>
            <p:cNvPr id="90136" name="Straight Connector 224"/>
            <p:cNvCxnSpPr>
              <a:cxnSpLocks noChangeShapeType="1"/>
            </p:cNvCxnSpPr>
            <p:nvPr/>
          </p:nvCxnSpPr>
          <p:spPr bwMode="auto">
            <a:xfrm flipH="1">
              <a:off x="1446332" y="2897188"/>
              <a:ext cx="4736982" cy="2535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7" name="Straight Connector 225"/>
            <p:cNvCxnSpPr>
              <a:cxnSpLocks noChangeShapeType="1"/>
            </p:cNvCxnSpPr>
            <p:nvPr/>
          </p:nvCxnSpPr>
          <p:spPr bwMode="auto">
            <a:xfrm flipH="1">
              <a:off x="2972043" y="2885760"/>
              <a:ext cx="3213953" cy="304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8" name="Straight Connector 226"/>
            <p:cNvCxnSpPr>
              <a:cxnSpLocks noChangeShapeType="1"/>
            </p:cNvCxnSpPr>
            <p:nvPr/>
          </p:nvCxnSpPr>
          <p:spPr bwMode="auto">
            <a:xfrm flipH="1">
              <a:off x="4328465" y="2877120"/>
              <a:ext cx="1866171" cy="3179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9" name="Straight Connector 227"/>
            <p:cNvCxnSpPr>
              <a:cxnSpLocks noChangeShapeType="1"/>
            </p:cNvCxnSpPr>
            <p:nvPr/>
          </p:nvCxnSpPr>
          <p:spPr bwMode="auto">
            <a:xfrm flipH="1">
              <a:off x="5270184" y="2877120"/>
              <a:ext cx="915812" cy="3058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0" name="Straight Connector 228"/>
            <p:cNvCxnSpPr>
              <a:cxnSpLocks noChangeShapeType="1"/>
            </p:cNvCxnSpPr>
            <p:nvPr/>
          </p:nvCxnSpPr>
          <p:spPr bwMode="auto">
            <a:xfrm>
              <a:off x="6167438" y="2901156"/>
              <a:ext cx="1141702" cy="2801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1" name="Straight Connector 229"/>
            <p:cNvCxnSpPr>
              <a:cxnSpLocks noChangeShapeType="1"/>
            </p:cNvCxnSpPr>
            <p:nvPr/>
          </p:nvCxnSpPr>
          <p:spPr bwMode="auto">
            <a:xfrm>
              <a:off x="6171406" y="2889250"/>
              <a:ext cx="1785717" cy="2355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2" name="Straight Connector 230"/>
            <p:cNvCxnSpPr>
              <a:cxnSpLocks noChangeShapeType="1"/>
            </p:cNvCxnSpPr>
            <p:nvPr/>
          </p:nvCxnSpPr>
          <p:spPr bwMode="auto">
            <a:xfrm>
              <a:off x="6179344" y="2881313"/>
              <a:ext cx="1587707" cy="1386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3" name="Straight Connector 231"/>
            <p:cNvCxnSpPr>
              <a:cxnSpLocks noChangeShapeType="1"/>
            </p:cNvCxnSpPr>
            <p:nvPr/>
          </p:nvCxnSpPr>
          <p:spPr bwMode="auto">
            <a:xfrm>
              <a:off x="6179344" y="2897188"/>
              <a:ext cx="602786" cy="290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4" name="Straight Connector 232"/>
            <p:cNvCxnSpPr>
              <a:cxnSpLocks noChangeShapeType="1"/>
            </p:cNvCxnSpPr>
            <p:nvPr/>
          </p:nvCxnSpPr>
          <p:spPr bwMode="auto">
            <a:xfrm>
              <a:off x="4584546" y="2364240"/>
              <a:ext cx="1558252" cy="51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5" name="Straight Connector 233"/>
            <p:cNvCxnSpPr>
              <a:cxnSpLocks noChangeShapeType="1"/>
            </p:cNvCxnSpPr>
            <p:nvPr/>
          </p:nvCxnSpPr>
          <p:spPr bwMode="auto">
            <a:xfrm>
              <a:off x="3691549" y="2361120"/>
              <a:ext cx="2485808" cy="533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6" name="Straight Connector 234"/>
            <p:cNvCxnSpPr>
              <a:cxnSpLocks noChangeShapeType="1"/>
            </p:cNvCxnSpPr>
            <p:nvPr/>
          </p:nvCxnSpPr>
          <p:spPr bwMode="auto">
            <a:xfrm>
              <a:off x="2081460" y="2548080"/>
              <a:ext cx="4078617" cy="337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7" name="Straight Connector 235"/>
            <p:cNvCxnSpPr>
              <a:cxnSpLocks noChangeShapeType="1"/>
            </p:cNvCxnSpPr>
            <p:nvPr/>
          </p:nvCxnSpPr>
          <p:spPr bwMode="auto">
            <a:xfrm flipV="1">
              <a:off x="1309418" y="2903040"/>
              <a:ext cx="4842020" cy="30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8" name="Straight Connector 236"/>
            <p:cNvCxnSpPr>
              <a:cxnSpLocks noChangeShapeType="1"/>
            </p:cNvCxnSpPr>
            <p:nvPr/>
          </p:nvCxnSpPr>
          <p:spPr bwMode="auto">
            <a:xfrm flipV="1">
              <a:off x="934801" y="2894400"/>
              <a:ext cx="5242556" cy="377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9" name="Straight Connector 237"/>
            <p:cNvCxnSpPr>
              <a:cxnSpLocks noChangeShapeType="1"/>
            </p:cNvCxnSpPr>
            <p:nvPr/>
          </p:nvCxnSpPr>
          <p:spPr bwMode="auto">
            <a:xfrm flipV="1">
              <a:off x="862570" y="2901156"/>
              <a:ext cx="5296930" cy="1386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0" name="Straight Connector 238"/>
            <p:cNvCxnSpPr>
              <a:cxnSpLocks noChangeShapeType="1"/>
            </p:cNvCxnSpPr>
            <p:nvPr/>
          </p:nvCxnSpPr>
          <p:spPr bwMode="auto">
            <a:xfrm flipV="1">
              <a:off x="1101367" y="2901156"/>
              <a:ext cx="5077977" cy="2026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1" name="Group 239"/>
          <p:cNvGrpSpPr>
            <a:grpSpLocks/>
          </p:cNvGrpSpPr>
          <p:nvPr/>
        </p:nvGrpSpPr>
        <p:grpSpPr bwMode="auto">
          <a:xfrm>
            <a:off x="1095375" y="2195513"/>
            <a:ext cx="7158038" cy="3798887"/>
            <a:chOff x="799176" y="2251902"/>
            <a:chExt cx="7158126" cy="3799069"/>
          </a:xfrm>
        </p:grpSpPr>
        <p:cxnSp>
          <p:nvCxnSpPr>
            <p:cNvPr id="90121" name="Straight Connector 240"/>
            <p:cNvCxnSpPr>
              <a:cxnSpLocks noChangeShapeType="1"/>
            </p:cNvCxnSpPr>
            <p:nvPr/>
          </p:nvCxnSpPr>
          <p:spPr bwMode="auto">
            <a:xfrm>
              <a:off x="2012365" y="2732956"/>
              <a:ext cx="3121627" cy="3204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2" name="Straight Connector 241"/>
            <p:cNvCxnSpPr>
              <a:cxnSpLocks noChangeShapeType="1"/>
            </p:cNvCxnSpPr>
            <p:nvPr/>
          </p:nvCxnSpPr>
          <p:spPr bwMode="auto">
            <a:xfrm>
              <a:off x="2009682" y="2721528"/>
              <a:ext cx="2384511" cy="3329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3" name="Straight Connector 242"/>
            <p:cNvCxnSpPr>
              <a:cxnSpLocks noChangeShapeType="1"/>
            </p:cNvCxnSpPr>
            <p:nvPr/>
          </p:nvCxnSpPr>
          <p:spPr bwMode="auto">
            <a:xfrm>
              <a:off x="2001042" y="2712888"/>
              <a:ext cx="1091382" cy="3197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4" name="Straight Connector 243"/>
            <p:cNvCxnSpPr>
              <a:cxnSpLocks noChangeShapeType="1"/>
            </p:cNvCxnSpPr>
            <p:nvPr/>
          </p:nvCxnSpPr>
          <p:spPr bwMode="auto">
            <a:xfrm flipH="1">
              <a:off x="1471306" y="2712888"/>
              <a:ext cx="538376" cy="269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5" name="Straight Connector 244"/>
            <p:cNvCxnSpPr>
              <a:cxnSpLocks noChangeShapeType="1"/>
            </p:cNvCxnSpPr>
            <p:nvPr/>
          </p:nvCxnSpPr>
          <p:spPr bwMode="auto">
            <a:xfrm flipH="1">
              <a:off x="1007181" y="2736924"/>
              <a:ext cx="1021059" cy="2069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6" name="Straight Connector 245"/>
            <p:cNvCxnSpPr>
              <a:cxnSpLocks noChangeShapeType="1"/>
            </p:cNvCxnSpPr>
            <p:nvPr/>
          </p:nvCxnSpPr>
          <p:spPr bwMode="auto">
            <a:xfrm flipH="1">
              <a:off x="799176" y="2725018"/>
              <a:ext cx="1225097" cy="1413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7" name="Straight Connector 246"/>
            <p:cNvCxnSpPr>
              <a:cxnSpLocks noChangeShapeType="1"/>
            </p:cNvCxnSpPr>
            <p:nvPr/>
          </p:nvCxnSpPr>
          <p:spPr bwMode="auto">
            <a:xfrm flipH="1">
              <a:off x="932218" y="2704755"/>
              <a:ext cx="1107153" cy="588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8" name="Straight Connector 247"/>
            <p:cNvCxnSpPr>
              <a:cxnSpLocks noChangeShapeType="1"/>
            </p:cNvCxnSpPr>
            <p:nvPr/>
          </p:nvCxnSpPr>
          <p:spPr bwMode="auto">
            <a:xfrm flipH="1">
              <a:off x="1293642" y="2704755"/>
              <a:ext cx="745729" cy="216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9" name="Straight Connector 248"/>
            <p:cNvCxnSpPr>
              <a:cxnSpLocks noChangeShapeType="1"/>
            </p:cNvCxnSpPr>
            <p:nvPr/>
          </p:nvCxnSpPr>
          <p:spPr bwMode="auto">
            <a:xfrm flipH="1">
              <a:off x="2052880" y="2251902"/>
              <a:ext cx="1141349" cy="460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0" name="Straight Connector 249"/>
            <p:cNvCxnSpPr>
              <a:cxnSpLocks noChangeShapeType="1"/>
            </p:cNvCxnSpPr>
            <p:nvPr/>
          </p:nvCxnSpPr>
          <p:spPr bwMode="auto">
            <a:xfrm flipH="1">
              <a:off x="2018321" y="2332076"/>
              <a:ext cx="2284094" cy="398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1" name="Straight Connector 250"/>
            <p:cNvCxnSpPr>
              <a:cxnSpLocks noChangeShapeType="1"/>
            </p:cNvCxnSpPr>
            <p:nvPr/>
          </p:nvCxnSpPr>
          <p:spPr bwMode="auto">
            <a:xfrm flipH="1" flipV="1">
              <a:off x="2035602" y="2721528"/>
              <a:ext cx="4016700" cy="14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2" name="Straight Connector 251"/>
            <p:cNvCxnSpPr>
              <a:cxnSpLocks noChangeShapeType="1"/>
            </p:cNvCxnSpPr>
            <p:nvPr/>
          </p:nvCxnSpPr>
          <p:spPr bwMode="auto">
            <a:xfrm flipH="1" flipV="1">
              <a:off x="2044240" y="2738808"/>
              <a:ext cx="4755057" cy="529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3" name="Straight Connector 252"/>
            <p:cNvCxnSpPr>
              <a:cxnSpLocks noChangeShapeType="1"/>
            </p:cNvCxnSpPr>
            <p:nvPr/>
          </p:nvCxnSpPr>
          <p:spPr bwMode="auto">
            <a:xfrm flipH="1" flipV="1">
              <a:off x="2018321" y="2730168"/>
              <a:ext cx="5710381" cy="1554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4" name="Straight Connector 253"/>
            <p:cNvCxnSpPr>
              <a:cxnSpLocks noChangeShapeType="1"/>
            </p:cNvCxnSpPr>
            <p:nvPr/>
          </p:nvCxnSpPr>
          <p:spPr bwMode="auto">
            <a:xfrm flipH="1" flipV="1">
              <a:off x="2036178" y="2736924"/>
              <a:ext cx="5921124" cy="246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5" name="Straight Connector 254"/>
            <p:cNvCxnSpPr>
              <a:cxnSpLocks noChangeShapeType="1"/>
            </p:cNvCxnSpPr>
            <p:nvPr/>
          </p:nvCxnSpPr>
          <p:spPr bwMode="auto">
            <a:xfrm flipH="1" flipV="1">
              <a:off x="2016335" y="2736924"/>
              <a:ext cx="5165304" cy="3000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497138" y="3403600"/>
            <a:ext cx="4268787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connecting each access ISP to each other directly </a:t>
            </a:r>
            <a:r>
              <a:rPr lang="en-US" i="1">
                <a:solidFill>
                  <a:srgbClr val="CC0000"/>
                </a:solidFill>
              </a:rPr>
              <a:t>doesn</a:t>
            </a:r>
            <a:r>
              <a:rPr lang="en-US" altLang="en-US" i="1">
                <a:solidFill>
                  <a:srgbClr val="CC0000"/>
                </a:solidFill>
              </a:rPr>
              <a:t>’</a:t>
            </a:r>
            <a:r>
              <a:rPr lang="en-US" i="1">
                <a:solidFill>
                  <a:srgbClr val="CC0000"/>
                </a:solidFill>
              </a:rPr>
              <a:t>t scale: </a:t>
            </a:r>
            <a:r>
              <a:rPr lang="en-US"/>
              <a:t>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connections.</a:t>
            </a:r>
          </a:p>
        </p:txBody>
      </p:sp>
      <p:sp>
        <p:nvSpPr>
          <p:cNvPr id="1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/>
              <a:t>1-</a:t>
            </a:r>
            <a:fld id="{BCB800CE-117E-4517-8F73-5152DCF4CF3E}" type="slidenum">
              <a:rPr lang="en-US"/>
              <a:pPr/>
              <a:t>14</a:t>
            </a:fld>
            <a:endParaRPr lang="en-US"/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2162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163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2263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23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6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4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23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4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5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23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2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6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23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0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7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23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8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8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23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6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9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23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4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0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230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2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1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229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0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2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229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3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229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4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22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5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229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6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228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7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228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8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228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2279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0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1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2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3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4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2164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Option: </a:t>
            </a:r>
            <a:r>
              <a:rPr lang="en-US" i="1">
                <a:latin typeface="Gill Sans MT" pitchFamily="34" charset="0"/>
              </a:rPr>
              <a:t>connect each access ISP to a global transit ISP? </a:t>
            </a:r>
            <a:r>
              <a:rPr lang="en-US" i="1">
                <a:solidFill>
                  <a:srgbClr val="C00000"/>
                </a:solidFill>
              </a:rPr>
              <a:t>Customer</a:t>
            </a:r>
            <a:r>
              <a:rPr lang="en-US" i="1"/>
              <a:t> and </a:t>
            </a:r>
            <a:r>
              <a:rPr lang="en-US" i="1">
                <a:solidFill>
                  <a:srgbClr val="C00000"/>
                </a:solidFill>
              </a:rPr>
              <a:t>provider </a:t>
            </a:r>
            <a:r>
              <a:rPr lang="en-US" i="1"/>
              <a:t>ISPs have economic agreement.</a:t>
            </a:r>
            <a:endParaRPr lang="en-US">
              <a:latin typeface="Gill Sans MT" pitchFamily="34" charset="0"/>
            </a:endParaRPr>
          </a:p>
        </p:txBody>
      </p:sp>
      <p:sp>
        <p:nvSpPr>
          <p:cNvPr id="92165" name="Oval 3"/>
          <p:cNvSpPr>
            <a:spLocks noChangeArrowheads="1"/>
          </p:cNvSpPr>
          <p:nvPr/>
        </p:nvSpPr>
        <p:spPr bwMode="auto">
          <a:xfrm>
            <a:off x="2716213" y="3192463"/>
            <a:ext cx="3709987" cy="1862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2166" name="Group 133"/>
          <p:cNvGrpSpPr>
            <a:grpSpLocks/>
          </p:cNvGrpSpPr>
          <p:nvPr/>
        </p:nvGrpSpPr>
        <p:grpSpPr bwMode="auto">
          <a:xfrm>
            <a:off x="3138488" y="4392613"/>
            <a:ext cx="617537" cy="250825"/>
            <a:chOff x="2356" y="1300"/>
            <a:chExt cx="555" cy="194"/>
          </a:xfrm>
        </p:grpSpPr>
        <p:sp>
          <p:nvSpPr>
            <p:cNvPr id="9225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5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5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58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61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2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59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0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67" name="Group 133"/>
          <p:cNvGrpSpPr>
            <a:grpSpLocks/>
          </p:cNvGrpSpPr>
          <p:nvPr/>
        </p:nvGrpSpPr>
        <p:grpSpPr bwMode="auto">
          <a:xfrm>
            <a:off x="4132263" y="3706813"/>
            <a:ext cx="617537" cy="250825"/>
            <a:chOff x="2356" y="1300"/>
            <a:chExt cx="555" cy="194"/>
          </a:xfrm>
        </p:grpSpPr>
        <p:sp>
          <p:nvSpPr>
            <p:cNvPr id="9224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4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4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50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53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4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51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2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68" name="Group 133"/>
          <p:cNvGrpSpPr>
            <a:grpSpLocks/>
          </p:cNvGrpSpPr>
          <p:nvPr/>
        </p:nvGrpSpPr>
        <p:grpSpPr bwMode="auto">
          <a:xfrm>
            <a:off x="4706938" y="4013200"/>
            <a:ext cx="617537" cy="250825"/>
            <a:chOff x="2356" y="1300"/>
            <a:chExt cx="555" cy="194"/>
          </a:xfrm>
        </p:grpSpPr>
        <p:sp>
          <p:nvSpPr>
            <p:cNvPr id="9223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4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4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42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45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6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43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4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69" name="Group 133"/>
          <p:cNvGrpSpPr>
            <a:grpSpLocks/>
          </p:cNvGrpSpPr>
          <p:nvPr/>
        </p:nvGrpSpPr>
        <p:grpSpPr bwMode="auto">
          <a:xfrm>
            <a:off x="5245100" y="3538538"/>
            <a:ext cx="617538" cy="250825"/>
            <a:chOff x="2356" y="1300"/>
            <a:chExt cx="555" cy="194"/>
          </a:xfrm>
        </p:grpSpPr>
        <p:sp>
          <p:nvSpPr>
            <p:cNvPr id="9223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3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3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34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37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8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35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6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0" name="Group 133"/>
          <p:cNvGrpSpPr>
            <a:grpSpLocks/>
          </p:cNvGrpSpPr>
          <p:nvPr/>
        </p:nvGrpSpPr>
        <p:grpSpPr bwMode="auto">
          <a:xfrm>
            <a:off x="3813175" y="4121150"/>
            <a:ext cx="617538" cy="250825"/>
            <a:chOff x="2356" y="1300"/>
            <a:chExt cx="555" cy="194"/>
          </a:xfrm>
        </p:grpSpPr>
        <p:sp>
          <p:nvSpPr>
            <p:cNvPr id="922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26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29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0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7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1" name="Group 133"/>
          <p:cNvGrpSpPr>
            <a:grpSpLocks/>
          </p:cNvGrpSpPr>
          <p:nvPr/>
        </p:nvGrpSpPr>
        <p:grpSpPr bwMode="auto">
          <a:xfrm>
            <a:off x="4368800" y="4610100"/>
            <a:ext cx="617538" cy="250825"/>
            <a:chOff x="2356" y="1300"/>
            <a:chExt cx="555" cy="194"/>
          </a:xfrm>
        </p:grpSpPr>
        <p:sp>
          <p:nvSpPr>
            <p:cNvPr id="922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18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21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2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19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0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2" name="Group 133"/>
          <p:cNvGrpSpPr>
            <a:grpSpLocks/>
          </p:cNvGrpSpPr>
          <p:nvPr/>
        </p:nvGrpSpPr>
        <p:grpSpPr bwMode="auto">
          <a:xfrm>
            <a:off x="5389563" y="4411663"/>
            <a:ext cx="617537" cy="250825"/>
            <a:chOff x="2356" y="1300"/>
            <a:chExt cx="555" cy="194"/>
          </a:xfrm>
        </p:grpSpPr>
        <p:sp>
          <p:nvSpPr>
            <p:cNvPr id="9220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0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0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10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13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4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11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3" name="Group 133"/>
          <p:cNvGrpSpPr>
            <a:grpSpLocks/>
          </p:cNvGrpSpPr>
          <p:nvPr/>
        </p:nvGrpSpPr>
        <p:grpSpPr bwMode="auto">
          <a:xfrm>
            <a:off x="3502025" y="3351213"/>
            <a:ext cx="617538" cy="250825"/>
            <a:chOff x="2356" y="1300"/>
            <a:chExt cx="555" cy="194"/>
          </a:xfrm>
        </p:grpSpPr>
        <p:sp>
          <p:nvSpPr>
            <p:cNvPr id="9219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0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0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02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05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6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03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4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2174" name="Straight Connector 10"/>
          <p:cNvCxnSpPr>
            <a:cxnSpLocks noChangeShapeType="1"/>
            <a:stCxn id="92204" idx="0"/>
            <a:endCxn id="92235" idx="0"/>
          </p:cNvCxnSpPr>
          <p:nvPr/>
        </p:nvCxnSpPr>
        <p:spPr bwMode="auto">
          <a:xfrm>
            <a:off x="4114800" y="3432175"/>
            <a:ext cx="1131888" cy="185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5" name="Straight Connector 297"/>
          <p:cNvCxnSpPr>
            <a:cxnSpLocks noChangeShapeType="1"/>
            <a:endCxn id="92241" idx="1"/>
          </p:cNvCxnSpPr>
          <p:nvPr/>
        </p:nvCxnSpPr>
        <p:spPr bwMode="auto">
          <a:xfrm>
            <a:off x="4656138" y="3924300"/>
            <a:ext cx="139700" cy="1127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6" name="Straight Connector 298"/>
          <p:cNvCxnSpPr>
            <a:cxnSpLocks noChangeShapeType="1"/>
            <a:endCxn id="92243" idx="1"/>
          </p:cNvCxnSpPr>
          <p:nvPr/>
        </p:nvCxnSpPr>
        <p:spPr bwMode="auto">
          <a:xfrm flipV="1">
            <a:off x="4425950" y="4200525"/>
            <a:ext cx="280988" cy="619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7" name="Straight Connector 299"/>
          <p:cNvCxnSpPr>
            <a:cxnSpLocks noChangeShapeType="1"/>
          </p:cNvCxnSpPr>
          <p:nvPr/>
        </p:nvCxnSpPr>
        <p:spPr bwMode="auto">
          <a:xfrm flipV="1">
            <a:off x="4083050" y="3962400"/>
            <a:ext cx="223838" cy="149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8" name="Straight Connector 300"/>
          <p:cNvCxnSpPr>
            <a:cxnSpLocks noChangeShapeType="1"/>
          </p:cNvCxnSpPr>
          <p:nvPr/>
        </p:nvCxnSpPr>
        <p:spPr bwMode="auto">
          <a:xfrm flipV="1">
            <a:off x="3738563" y="4367213"/>
            <a:ext cx="222250" cy="147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9" name="Straight Connector 301"/>
          <p:cNvCxnSpPr>
            <a:cxnSpLocks noChangeShapeType="1"/>
            <a:stCxn id="92217" idx="0"/>
          </p:cNvCxnSpPr>
          <p:nvPr/>
        </p:nvCxnSpPr>
        <p:spPr bwMode="auto">
          <a:xfrm flipV="1">
            <a:off x="4675188" y="4267200"/>
            <a:ext cx="292100" cy="342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0" name="Straight Connector 302"/>
          <p:cNvCxnSpPr>
            <a:cxnSpLocks noChangeShapeType="1"/>
          </p:cNvCxnSpPr>
          <p:nvPr/>
        </p:nvCxnSpPr>
        <p:spPr bwMode="auto">
          <a:xfrm flipH="1" flipV="1">
            <a:off x="5243513" y="4248150"/>
            <a:ext cx="412750" cy="168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1" name="Straight Connector 303"/>
          <p:cNvCxnSpPr>
            <a:cxnSpLocks noChangeShapeType="1"/>
          </p:cNvCxnSpPr>
          <p:nvPr/>
        </p:nvCxnSpPr>
        <p:spPr bwMode="auto">
          <a:xfrm flipV="1">
            <a:off x="5227638" y="3776663"/>
            <a:ext cx="328612" cy="266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2" name="Straight Connector 304"/>
          <p:cNvCxnSpPr>
            <a:cxnSpLocks noChangeShapeType="1"/>
            <a:endCxn id="92199" idx="4"/>
          </p:cNvCxnSpPr>
          <p:nvPr/>
        </p:nvCxnSpPr>
        <p:spPr bwMode="auto">
          <a:xfrm flipH="1" flipV="1">
            <a:off x="3810000" y="3602038"/>
            <a:ext cx="476250" cy="117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3" name="Straight Connector 22"/>
          <p:cNvCxnSpPr>
            <a:cxnSpLocks noChangeShapeType="1"/>
            <a:endCxn id="92201" idx="1"/>
          </p:cNvCxnSpPr>
          <p:nvPr/>
        </p:nvCxnSpPr>
        <p:spPr bwMode="auto">
          <a:xfrm>
            <a:off x="2362200" y="2578100"/>
            <a:ext cx="1230313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4" name="Straight Connector 305"/>
          <p:cNvCxnSpPr>
            <a:cxnSpLocks noChangeShapeType="1"/>
            <a:endCxn id="92203" idx="0"/>
          </p:cNvCxnSpPr>
          <p:nvPr/>
        </p:nvCxnSpPr>
        <p:spPr bwMode="auto">
          <a:xfrm>
            <a:off x="1617663" y="2909888"/>
            <a:ext cx="188595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5" name="Straight Connector 306"/>
          <p:cNvCxnSpPr>
            <a:cxnSpLocks noChangeShapeType="1"/>
            <a:endCxn id="92203" idx="1"/>
          </p:cNvCxnSpPr>
          <p:nvPr/>
        </p:nvCxnSpPr>
        <p:spPr bwMode="auto">
          <a:xfrm>
            <a:off x="1230313" y="3278188"/>
            <a:ext cx="22733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6" name="Straight Connector 307"/>
          <p:cNvCxnSpPr>
            <a:cxnSpLocks noChangeShapeType="1"/>
            <a:endCxn id="92259" idx="0"/>
          </p:cNvCxnSpPr>
          <p:nvPr/>
        </p:nvCxnSpPr>
        <p:spPr bwMode="auto">
          <a:xfrm>
            <a:off x="1166813" y="4260850"/>
            <a:ext cx="19716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7" name="Straight Connector 308"/>
          <p:cNvCxnSpPr>
            <a:cxnSpLocks noChangeShapeType="1"/>
            <a:endCxn id="92255" idx="2"/>
          </p:cNvCxnSpPr>
          <p:nvPr/>
        </p:nvCxnSpPr>
        <p:spPr bwMode="auto">
          <a:xfrm flipV="1">
            <a:off x="1393825" y="4573588"/>
            <a:ext cx="1744663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8" name="Straight Connector 309"/>
          <p:cNvCxnSpPr>
            <a:cxnSpLocks noChangeShapeType="1"/>
            <a:endCxn id="92255" idx="3"/>
          </p:cNvCxnSpPr>
          <p:nvPr/>
        </p:nvCxnSpPr>
        <p:spPr bwMode="auto">
          <a:xfrm flipV="1">
            <a:off x="1797050" y="4622800"/>
            <a:ext cx="1431925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9" name="Straight Connector 310"/>
          <p:cNvCxnSpPr>
            <a:cxnSpLocks noChangeShapeType="1"/>
            <a:stCxn id="92286" idx="0"/>
            <a:endCxn id="92255" idx="4"/>
          </p:cNvCxnSpPr>
          <p:nvPr/>
        </p:nvCxnSpPr>
        <p:spPr bwMode="auto">
          <a:xfrm flipV="1">
            <a:off x="3389313" y="4643438"/>
            <a:ext cx="57150" cy="1211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0" name="Straight Connector 311"/>
          <p:cNvCxnSpPr>
            <a:cxnSpLocks noChangeShapeType="1"/>
          </p:cNvCxnSpPr>
          <p:nvPr/>
        </p:nvCxnSpPr>
        <p:spPr bwMode="auto">
          <a:xfrm flipV="1">
            <a:off x="4616450" y="4872038"/>
            <a:ext cx="6350" cy="113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1" name="Straight Connector 312"/>
          <p:cNvCxnSpPr>
            <a:cxnSpLocks noChangeShapeType="1"/>
            <a:stCxn id="92289" idx="1"/>
          </p:cNvCxnSpPr>
          <p:nvPr/>
        </p:nvCxnSpPr>
        <p:spPr bwMode="auto">
          <a:xfrm flipH="1" flipV="1">
            <a:off x="4924425" y="4821238"/>
            <a:ext cx="506413" cy="105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2" name="Straight Connector 313"/>
          <p:cNvCxnSpPr>
            <a:cxnSpLocks noChangeShapeType="1"/>
          </p:cNvCxnSpPr>
          <p:nvPr/>
        </p:nvCxnSpPr>
        <p:spPr bwMode="auto">
          <a:xfrm flipH="1" flipV="1">
            <a:off x="5832475" y="4648200"/>
            <a:ext cx="1722438" cy="102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3" name="Straight Connector 314"/>
          <p:cNvCxnSpPr>
            <a:cxnSpLocks noChangeShapeType="1"/>
            <a:endCxn id="92212" idx="1"/>
          </p:cNvCxnSpPr>
          <p:nvPr/>
        </p:nvCxnSpPr>
        <p:spPr bwMode="auto">
          <a:xfrm flipH="1" flipV="1">
            <a:off x="6002338" y="4600575"/>
            <a:ext cx="22447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4" name="Straight Connector 315"/>
          <p:cNvCxnSpPr>
            <a:cxnSpLocks noChangeShapeType="1"/>
            <a:endCxn id="92212" idx="0"/>
          </p:cNvCxnSpPr>
          <p:nvPr/>
        </p:nvCxnSpPr>
        <p:spPr bwMode="auto">
          <a:xfrm flipH="1">
            <a:off x="6002338" y="4295775"/>
            <a:ext cx="2017712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5" name="Straight Connector 316"/>
          <p:cNvCxnSpPr>
            <a:cxnSpLocks noChangeShapeType="1"/>
          </p:cNvCxnSpPr>
          <p:nvPr/>
        </p:nvCxnSpPr>
        <p:spPr bwMode="auto">
          <a:xfrm flipH="1">
            <a:off x="5861050" y="3227388"/>
            <a:ext cx="142240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6" name="Straight Connector 317"/>
          <p:cNvCxnSpPr>
            <a:cxnSpLocks noChangeShapeType="1"/>
          </p:cNvCxnSpPr>
          <p:nvPr/>
        </p:nvCxnSpPr>
        <p:spPr bwMode="auto">
          <a:xfrm flipH="1">
            <a:off x="5684838" y="2803525"/>
            <a:ext cx="898525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7" name="Straight Connector 318"/>
          <p:cNvCxnSpPr>
            <a:cxnSpLocks noChangeShapeType="1"/>
            <a:stCxn id="92297" idx="9"/>
          </p:cNvCxnSpPr>
          <p:nvPr/>
        </p:nvCxnSpPr>
        <p:spPr bwMode="auto">
          <a:xfrm>
            <a:off x="4849813" y="2381250"/>
            <a:ext cx="555625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198" name="TextBox 39958"/>
          <p:cNvSpPr txBox="1">
            <a:spLocks noChangeArrowheads="1"/>
          </p:cNvSpPr>
          <p:nvPr/>
        </p:nvSpPr>
        <p:spPr bwMode="auto">
          <a:xfrm>
            <a:off x="2887663" y="3584575"/>
            <a:ext cx="10080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global</a:t>
            </a:r>
            <a:br>
              <a:rPr lang="en-US" i="1"/>
            </a:br>
            <a:r>
              <a:rPr lang="en-US" i="1"/>
              <a:t>ISP</a:t>
            </a:r>
          </a:p>
        </p:txBody>
      </p:sp>
      <p:sp>
        <p:nvSpPr>
          <p:cNvPr id="1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/>
              <a:t>1-</a:t>
            </a:r>
            <a:fld id="{BCB800CE-117E-4517-8F73-5152DCF4CF3E}" type="slidenum">
              <a:rPr lang="en-US"/>
              <a:pPr/>
              <a:t>15</a:t>
            </a:fld>
            <a:endParaRPr lang="en-US"/>
          </a:p>
        </p:txBody>
      </p:sp>
      <p:sp>
        <p:nvSpPr>
          <p:cNvPr id="1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4210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211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4481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453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4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2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453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2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3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452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0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4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452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8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5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452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6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6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45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4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7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45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2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8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451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0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9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451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8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0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45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6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1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45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4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2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45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2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3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45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0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4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45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8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5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45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6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6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45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4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4497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498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499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500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501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502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4212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But if one global ISP is viable business, there will be competitors ….</a:t>
            </a:r>
          </a:p>
        </p:txBody>
      </p:sp>
      <p:grpSp>
        <p:nvGrpSpPr>
          <p:cNvPr id="94213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4398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399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447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7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7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7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7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8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77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78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4400" name="Straight Connector 10"/>
            <p:cNvCxnSpPr>
              <a:cxnSpLocks noChangeShapeType="1"/>
              <a:stCxn id="94478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1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2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3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4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5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6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7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8" name="Straight Connector 304"/>
            <p:cNvCxnSpPr>
              <a:cxnSpLocks noChangeShapeType="1"/>
              <a:endCxn id="94473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409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94410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446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6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6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6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7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7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6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7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1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44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6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6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6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61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62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2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44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5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5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5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53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54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3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444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4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4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4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4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4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45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6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4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443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3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3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3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3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4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3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5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442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2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2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2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3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3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29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0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6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44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2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2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2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2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22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14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4315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316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439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9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9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9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9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9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9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95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4317" name="Straight Connector 334"/>
            <p:cNvCxnSpPr>
              <a:cxnSpLocks noChangeShapeType="1"/>
              <a:stCxn id="94395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18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19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0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1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2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3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4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5" name="Straight Connector 342"/>
            <p:cNvCxnSpPr>
              <a:cxnSpLocks noChangeShapeType="1"/>
              <a:endCxn id="94390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326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94327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438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8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8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8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8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8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8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87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28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437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7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7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7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8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8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78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79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29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436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6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6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6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7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7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70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71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0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435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5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6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6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6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6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62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63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1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435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5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5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5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5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5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5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55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2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434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4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4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4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4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4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46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7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3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433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3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3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3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4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4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3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39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15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4232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33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4307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1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1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1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11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2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4234" name="Straight Connector 419"/>
            <p:cNvCxnSpPr>
              <a:cxnSpLocks noChangeShapeType="1"/>
              <a:stCxn id="94312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5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6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7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8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9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40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41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42" name="Straight Connector 427"/>
            <p:cNvCxnSpPr>
              <a:cxnSpLocks noChangeShapeType="1"/>
              <a:endCxn id="94307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243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C</a:t>
              </a:r>
            </a:p>
          </p:txBody>
        </p:sp>
        <p:grpSp>
          <p:nvGrpSpPr>
            <p:cNvPr id="94244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429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0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0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0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03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4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5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42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9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9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9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5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96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6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42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8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8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9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7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7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42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7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8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8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8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42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7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72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9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42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63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4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50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42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4216" name="Straight Connector 12"/>
          <p:cNvCxnSpPr>
            <a:cxnSpLocks noChangeShapeType="1"/>
            <a:endCxn id="94392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7" name="Straight Connector 500"/>
          <p:cNvCxnSpPr>
            <a:cxnSpLocks noChangeShapeType="1"/>
            <a:endCxn id="94394" idx="1"/>
          </p:cNvCxnSpPr>
          <p:nvPr/>
        </p:nvCxnSpPr>
        <p:spPr bwMode="auto">
          <a:xfrm>
            <a:off x="1638300" y="2849563"/>
            <a:ext cx="900113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8" name="Straight Connector 501"/>
          <p:cNvCxnSpPr>
            <a:cxnSpLocks noChangeShapeType="1"/>
            <a:endCxn id="94390" idx="2"/>
          </p:cNvCxnSpPr>
          <p:nvPr/>
        </p:nvCxnSpPr>
        <p:spPr bwMode="auto">
          <a:xfrm flipV="1">
            <a:off x="1235075" y="2973388"/>
            <a:ext cx="13033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9" name="Straight Connector 502"/>
          <p:cNvCxnSpPr>
            <a:cxnSpLocks noChangeShapeType="1"/>
            <a:endCxn id="94360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0" name="Straight Connector 503"/>
          <p:cNvCxnSpPr>
            <a:cxnSpLocks noChangeShapeType="1"/>
            <a:endCxn id="94360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1" name="Straight Connector 504"/>
          <p:cNvCxnSpPr>
            <a:cxnSpLocks noChangeShapeType="1"/>
            <a:endCxn id="94443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2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3" name="Straight Connector 506"/>
          <p:cNvCxnSpPr>
            <a:cxnSpLocks noChangeShapeType="1"/>
            <a:stCxn id="94509" idx="4"/>
            <a:endCxn id="94438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4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5" name="Straight Connector 508"/>
          <p:cNvCxnSpPr>
            <a:cxnSpLocks noChangeShapeType="1"/>
            <a:endCxn id="94425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6" name="Straight Connector 509"/>
          <p:cNvCxnSpPr>
            <a:cxnSpLocks noChangeShapeType="1"/>
            <a:stCxn id="94507" idx="0"/>
          </p:cNvCxnSpPr>
          <p:nvPr/>
        </p:nvCxnSpPr>
        <p:spPr bwMode="auto">
          <a:xfrm flipH="1" flipV="1">
            <a:off x="5319713" y="4694238"/>
            <a:ext cx="285750" cy="1160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7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8" name="Straight Connector 511"/>
          <p:cNvCxnSpPr>
            <a:cxnSpLocks noChangeShapeType="1"/>
            <a:stCxn id="94504" idx="0"/>
          </p:cNvCxnSpPr>
          <p:nvPr/>
        </p:nvCxnSpPr>
        <p:spPr bwMode="auto">
          <a:xfrm flipH="1" flipV="1">
            <a:off x="3144838" y="5192713"/>
            <a:ext cx="244475" cy="661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9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30" name="Straight Connector 513"/>
          <p:cNvCxnSpPr>
            <a:cxnSpLocks noChangeShapeType="1"/>
            <a:endCxn id="94255" idx="0"/>
          </p:cNvCxnSpPr>
          <p:nvPr/>
        </p:nvCxnSpPr>
        <p:spPr bwMode="auto">
          <a:xfrm flipV="1">
            <a:off x="1362075" y="5045075"/>
            <a:ext cx="706438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31" name="Straight Connector 514"/>
          <p:cNvCxnSpPr>
            <a:cxnSpLocks noChangeShapeType="1"/>
            <a:endCxn id="94311" idx="1"/>
          </p:cNvCxnSpPr>
          <p:nvPr/>
        </p:nvCxnSpPr>
        <p:spPr bwMode="auto">
          <a:xfrm>
            <a:off x="1155700" y="4376738"/>
            <a:ext cx="9969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/>
              <a:t>1-</a:t>
            </a:r>
            <a:fld id="{BCB800CE-117E-4517-8F73-5152DCF4CF3E}" type="slidenum">
              <a:rPr lang="en-US"/>
              <a:pPr/>
              <a:t>16</a:t>
            </a:fld>
            <a:endParaRPr lang="en-US"/>
          </a:p>
        </p:txBody>
      </p:sp>
      <p:sp>
        <p:nvSpPr>
          <p:cNvPr id="3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6258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6259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6552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660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5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3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660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3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4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660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1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5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659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9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6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659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7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7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659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5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8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659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3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9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659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1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0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658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9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1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658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7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2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658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5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3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658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3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4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658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1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5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657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9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6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657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7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7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657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5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6568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69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0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1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2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3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6260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But if one global ISP is viable business, there will be competitors ….  which must be interconnected</a:t>
            </a:r>
          </a:p>
        </p:txBody>
      </p:sp>
      <p:grpSp>
        <p:nvGrpSpPr>
          <p:cNvPr id="96261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6469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470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654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4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4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4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5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5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48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9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6471" name="Straight Connector 10"/>
            <p:cNvCxnSpPr>
              <a:cxnSpLocks noChangeShapeType="1"/>
              <a:stCxn id="96549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2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3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4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5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6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7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8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9" name="Straight Connector 304"/>
            <p:cNvCxnSpPr>
              <a:cxnSpLocks noChangeShapeType="1"/>
              <a:endCxn id="96544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480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96481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653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3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3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3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4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4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40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1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2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652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2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3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3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3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32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3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3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652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2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2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2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2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2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2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5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4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651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1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1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1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1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1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16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7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5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650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0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0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0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1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1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08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9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6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649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9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9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9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0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0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00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1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7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648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8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9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9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9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9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92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3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262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6386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87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646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6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6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6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6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6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65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66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6388" name="Straight Connector 334"/>
            <p:cNvCxnSpPr>
              <a:cxnSpLocks noChangeShapeType="1"/>
              <a:stCxn id="96466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89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0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1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2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3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4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5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6" name="Straight Connector 342"/>
            <p:cNvCxnSpPr>
              <a:cxnSpLocks noChangeShapeType="1"/>
              <a:endCxn id="96461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397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96398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645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5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5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5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5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6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5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58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99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644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4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4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4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5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5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4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50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0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643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4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4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4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4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2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1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642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3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3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3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33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34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2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642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2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2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2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2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2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25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26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3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641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1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1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1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1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2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17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18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4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640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0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0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0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1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1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0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10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263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6303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04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6378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7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8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8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8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8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82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83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6305" name="Straight Connector 419"/>
            <p:cNvCxnSpPr>
              <a:cxnSpLocks noChangeShapeType="1"/>
              <a:stCxn id="96383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6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7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8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9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0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1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2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3" name="Straight Connector 427"/>
            <p:cNvCxnSpPr>
              <a:cxnSpLocks noChangeShapeType="1"/>
              <a:endCxn id="96378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314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C</a:t>
              </a:r>
            </a:p>
          </p:txBody>
        </p:sp>
        <p:grpSp>
          <p:nvGrpSpPr>
            <p:cNvPr id="96315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637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7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7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7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7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7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74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75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16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636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6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6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6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6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6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66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67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17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635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5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5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5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6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6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5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59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18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634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4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4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4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5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5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50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51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19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633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3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4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4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4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4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42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43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20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633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3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3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3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3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3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34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35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21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632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2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2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2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2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2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2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27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6264" name="Straight Connector 12"/>
          <p:cNvCxnSpPr>
            <a:cxnSpLocks noChangeShapeType="1"/>
            <a:endCxn id="96463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5" name="Straight Connector 500"/>
          <p:cNvCxnSpPr>
            <a:cxnSpLocks noChangeShapeType="1"/>
            <a:endCxn id="96465" idx="1"/>
          </p:cNvCxnSpPr>
          <p:nvPr/>
        </p:nvCxnSpPr>
        <p:spPr bwMode="auto">
          <a:xfrm>
            <a:off x="1638300" y="2849563"/>
            <a:ext cx="900113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6" name="Straight Connector 501"/>
          <p:cNvCxnSpPr>
            <a:cxnSpLocks noChangeShapeType="1"/>
            <a:endCxn id="96461" idx="2"/>
          </p:cNvCxnSpPr>
          <p:nvPr/>
        </p:nvCxnSpPr>
        <p:spPr bwMode="auto">
          <a:xfrm flipV="1">
            <a:off x="1235075" y="2973388"/>
            <a:ext cx="13033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7" name="Straight Connector 502"/>
          <p:cNvCxnSpPr>
            <a:cxnSpLocks noChangeShapeType="1"/>
            <a:endCxn id="96431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8" name="Straight Connector 503"/>
          <p:cNvCxnSpPr>
            <a:cxnSpLocks noChangeShapeType="1"/>
            <a:endCxn id="96431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9" name="Straight Connector 504"/>
          <p:cNvCxnSpPr>
            <a:cxnSpLocks noChangeShapeType="1"/>
            <a:endCxn id="96514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0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1" name="Straight Connector 506"/>
          <p:cNvCxnSpPr>
            <a:cxnSpLocks noChangeShapeType="1"/>
            <a:stCxn id="96580" idx="4"/>
            <a:endCxn id="96509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2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3" name="Straight Connector 508"/>
          <p:cNvCxnSpPr>
            <a:cxnSpLocks noChangeShapeType="1"/>
            <a:endCxn id="96496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4" name="Straight Connector 509"/>
          <p:cNvCxnSpPr>
            <a:cxnSpLocks noChangeShapeType="1"/>
            <a:stCxn id="96578" idx="0"/>
          </p:cNvCxnSpPr>
          <p:nvPr/>
        </p:nvCxnSpPr>
        <p:spPr bwMode="auto">
          <a:xfrm flipH="1" flipV="1">
            <a:off x="5319713" y="4694238"/>
            <a:ext cx="285750" cy="1160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5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6" name="Straight Connector 511"/>
          <p:cNvCxnSpPr>
            <a:cxnSpLocks noChangeShapeType="1"/>
            <a:stCxn id="96575" idx="0"/>
          </p:cNvCxnSpPr>
          <p:nvPr/>
        </p:nvCxnSpPr>
        <p:spPr bwMode="auto">
          <a:xfrm flipH="1" flipV="1">
            <a:off x="3144838" y="5192713"/>
            <a:ext cx="244475" cy="661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7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8" name="Straight Connector 513"/>
          <p:cNvCxnSpPr>
            <a:cxnSpLocks noChangeShapeType="1"/>
            <a:endCxn id="96326" idx="0"/>
          </p:cNvCxnSpPr>
          <p:nvPr/>
        </p:nvCxnSpPr>
        <p:spPr bwMode="auto">
          <a:xfrm flipV="1">
            <a:off x="1362075" y="5045075"/>
            <a:ext cx="706438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9" name="Straight Connector 514"/>
          <p:cNvCxnSpPr>
            <a:cxnSpLocks noChangeShapeType="1"/>
            <a:endCxn id="96382" idx="1"/>
          </p:cNvCxnSpPr>
          <p:nvPr/>
        </p:nvCxnSpPr>
        <p:spPr bwMode="auto">
          <a:xfrm>
            <a:off x="1155700" y="4376738"/>
            <a:ext cx="9969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5217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96298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96301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02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6299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300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45233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96292" name="Straight Connector 515"/>
            <p:cNvCxnSpPr>
              <a:cxnSpLocks noChangeShapeType="1"/>
              <a:stCxn id="96348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grpSp>
          <p:nvGrpSpPr>
            <p:cNvPr id="96293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96296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97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6294" name="Straight Connector 519"/>
            <p:cNvCxnSpPr>
              <a:cxnSpLocks noChangeShapeType="1"/>
              <a:stCxn id="96296" idx="6"/>
              <a:endCxn id="96548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295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45249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96289" name="Straight Connector 7"/>
            <p:cNvCxnSpPr>
              <a:cxnSpLocks noChangeShapeType="1"/>
              <a:stCxn id="96421" idx="5"/>
              <a:endCxn id="96546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290" name="Straight Connector 415"/>
            <p:cNvCxnSpPr>
              <a:cxnSpLocks noChangeShapeType="1"/>
              <a:endCxn id="96380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291" name="Straight Connector 523"/>
            <p:cNvCxnSpPr>
              <a:cxnSpLocks noChangeShapeType="1"/>
              <a:stCxn id="96343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45257" name="Group 39945"/>
          <p:cNvGrpSpPr>
            <a:grpSpLocks/>
          </p:cNvGrpSpPr>
          <p:nvPr/>
        </p:nvGrpSpPr>
        <p:grpSpPr bwMode="auto">
          <a:xfrm>
            <a:off x="4686300" y="4864100"/>
            <a:ext cx="1914525" cy="741363"/>
            <a:chOff x="4686300" y="4864100"/>
            <a:chExt cx="1914118" cy="740879"/>
          </a:xfrm>
        </p:grpSpPr>
        <p:sp>
          <p:nvSpPr>
            <p:cNvPr id="96287" name="TextBox 39940"/>
            <p:cNvSpPr txBox="1">
              <a:spLocks noChangeArrowheads="1"/>
            </p:cNvSpPr>
            <p:nvPr/>
          </p:nvSpPr>
          <p:spPr bwMode="auto">
            <a:xfrm>
              <a:off x="4838700" y="5143500"/>
              <a:ext cx="1761718" cy="46147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</a:rPr>
                <a:t>peering link</a:t>
              </a:r>
            </a:p>
          </p:txBody>
        </p:sp>
        <p:cxnSp>
          <p:nvCxnSpPr>
            <p:cNvPr id="96288" name="Straight Connector 39943"/>
            <p:cNvCxnSpPr>
              <a:cxnSpLocks noChangeShapeType="1"/>
            </p:cNvCxnSpPr>
            <p:nvPr/>
          </p:nvCxnSpPr>
          <p:spPr bwMode="auto">
            <a:xfrm>
              <a:off x="4686300" y="4864100"/>
              <a:ext cx="266700" cy="4191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45265" name="Group 39950"/>
          <p:cNvGrpSpPr>
            <a:grpSpLocks/>
          </p:cNvGrpSpPr>
          <p:nvPr/>
        </p:nvGrpSpPr>
        <p:grpSpPr bwMode="auto">
          <a:xfrm>
            <a:off x="5270500" y="1701800"/>
            <a:ext cx="3403600" cy="1169988"/>
            <a:chOff x="5270500" y="1701800"/>
            <a:chExt cx="3402978" cy="1169232"/>
          </a:xfrm>
        </p:grpSpPr>
        <p:sp>
          <p:nvSpPr>
            <p:cNvPr id="96285" name="TextBox 39946"/>
            <p:cNvSpPr txBox="1">
              <a:spLocks noChangeArrowheads="1"/>
            </p:cNvSpPr>
            <p:nvPr/>
          </p:nvSpPr>
          <p:spPr bwMode="auto">
            <a:xfrm>
              <a:off x="5270500" y="1701800"/>
              <a:ext cx="3402978" cy="46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</a:rPr>
                <a:t>Internet exchange point</a:t>
              </a:r>
            </a:p>
          </p:txBody>
        </p:sp>
        <p:cxnSp>
          <p:nvCxnSpPr>
            <p:cNvPr id="96286" name="Straight Connector 39948"/>
            <p:cNvCxnSpPr>
              <a:cxnSpLocks noChangeShapeType="1"/>
              <a:endCxn id="96302" idx="0"/>
            </p:cNvCxnSpPr>
            <p:nvPr/>
          </p:nvCxnSpPr>
          <p:spPr bwMode="auto">
            <a:xfrm flipH="1">
              <a:off x="5952289" y="2159000"/>
              <a:ext cx="219911" cy="71203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8306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8307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8599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865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52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0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864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50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1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864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8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2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864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6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3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864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4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4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864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2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5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863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0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6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863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8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7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863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6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8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863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4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9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863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2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0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862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0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1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862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8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2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862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6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3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86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4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4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86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2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8615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6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7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8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9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20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8308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… and regional networks may arise to connect access nets to ISPS </a:t>
            </a:r>
          </a:p>
        </p:txBody>
      </p:sp>
      <p:grpSp>
        <p:nvGrpSpPr>
          <p:cNvPr id="98309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8516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517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5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9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9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95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96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518" name="Straight Connector 10"/>
            <p:cNvCxnSpPr>
              <a:cxnSpLocks noChangeShapeType="1"/>
              <a:stCxn id="98596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19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0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1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2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3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4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5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6" name="Straight Connector 304"/>
            <p:cNvCxnSpPr>
              <a:cxnSpLocks noChangeShapeType="1"/>
              <a:endCxn id="98591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8527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98528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5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8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8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8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8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29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5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7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8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79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80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0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5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7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7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72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1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5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63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64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2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5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5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3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54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4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4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4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4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47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48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4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53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3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3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3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4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3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40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310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8433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434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50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0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1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1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1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12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13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435" name="Straight Connector 334"/>
            <p:cNvCxnSpPr>
              <a:cxnSpLocks noChangeShapeType="1"/>
              <a:stCxn id="98513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6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7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8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9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0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1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2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3" name="Straight Connector 342"/>
            <p:cNvCxnSpPr>
              <a:cxnSpLocks noChangeShapeType="1"/>
              <a:endCxn id="98508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8444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98445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50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0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0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0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0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04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05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6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49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9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9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9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9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9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97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7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48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8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8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8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9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8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89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8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47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7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7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7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8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80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81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9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46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6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7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7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7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72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73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50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46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6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6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6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6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64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65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51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45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5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5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5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5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56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57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311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8350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51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425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2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2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2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3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29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30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352" name="Straight Connector 419"/>
            <p:cNvCxnSpPr>
              <a:cxnSpLocks noChangeShapeType="1"/>
              <a:stCxn id="98430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3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4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5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6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7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8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9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60" name="Straight Connector 427"/>
            <p:cNvCxnSpPr>
              <a:cxnSpLocks noChangeShapeType="1"/>
              <a:endCxn id="98425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8361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C</a:t>
              </a:r>
            </a:p>
          </p:txBody>
        </p:sp>
        <p:grpSp>
          <p:nvGrpSpPr>
            <p:cNvPr id="98362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4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2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2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21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22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3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40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1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1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13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14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4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4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0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0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05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5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39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9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9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9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9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9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6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3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8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9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8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7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3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8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8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8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82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8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36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7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7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73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74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8312" name="Straight Connector 12"/>
          <p:cNvCxnSpPr>
            <a:cxnSpLocks noChangeShapeType="1"/>
            <a:endCxn id="98510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3" name="Straight Connector 500"/>
          <p:cNvCxnSpPr>
            <a:cxnSpLocks noChangeShapeType="1"/>
            <a:stCxn id="98635" idx="8"/>
            <a:endCxn id="98333" idx="2"/>
          </p:cNvCxnSpPr>
          <p:nvPr/>
        </p:nvCxnSpPr>
        <p:spPr bwMode="auto">
          <a:xfrm>
            <a:off x="1455738" y="2990850"/>
            <a:ext cx="38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4" name="Straight Connector 501"/>
          <p:cNvCxnSpPr>
            <a:cxnSpLocks noChangeShapeType="1"/>
            <a:endCxn id="98333" idx="3"/>
          </p:cNvCxnSpPr>
          <p:nvPr/>
        </p:nvCxnSpPr>
        <p:spPr bwMode="auto">
          <a:xfrm>
            <a:off x="1235075" y="3271838"/>
            <a:ext cx="12382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5" name="Straight Connector 502"/>
          <p:cNvCxnSpPr>
            <a:cxnSpLocks noChangeShapeType="1"/>
            <a:endCxn id="98478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6" name="Straight Connector 503"/>
          <p:cNvCxnSpPr>
            <a:cxnSpLocks noChangeShapeType="1"/>
            <a:endCxn id="98478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7" name="Straight Connector 504"/>
          <p:cNvCxnSpPr>
            <a:cxnSpLocks noChangeShapeType="1"/>
            <a:endCxn id="98561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8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9" name="Straight Connector 506"/>
          <p:cNvCxnSpPr>
            <a:cxnSpLocks noChangeShapeType="1"/>
            <a:stCxn id="98627" idx="4"/>
            <a:endCxn id="98556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0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1" name="Straight Connector 508"/>
          <p:cNvCxnSpPr>
            <a:cxnSpLocks noChangeShapeType="1"/>
            <a:endCxn id="98543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2" name="Straight Connector 509"/>
          <p:cNvCxnSpPr>
            <a:cxnSpLocks noChangeShapeType="1"/>
            <a:stCxn id="98625" idx="0"/>
            <a:endCxn id="98331" idx="5"/>
          </p:cNvCxnSpPr>
          <p:nvPr/>
        </p:nvCxnSpPr>
        <p:spPr bwMode="auto">
          <a:xfrm flipH="1" flipV="1">
            <a:off x="5084763" y="5684838"/>
            <a:ext cx="520700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3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4" name="Straight Connector 511"/>
          <p:cNvCxnSpPr>
            <a:cxnSpLocks noChangeShapeType="1"/>
            <a:stCxn id="98622" idx="0"/>
          </p:cNvCxnSpPr>
          <p:nvPr/>
        </p:nvCxnSpPr>
        <p:spPr bwMode="auto">
          <a:xfrm flipV="1">
            <a:off x="3389313" y="5689600"/>
            <a:ext cx="306387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5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6" name="Straight Connector 513"/>
          <p:cNvCxnSpPr>
            <a:cxnSpLocks noChangeShapeType="1"/>
            <a:stCxn id="98644" idx="0"/>
          </p:cNvCxnSpPr>
          <p:nvPr/>
        </p:nvCxnSpPr>
        <p:spPr bwMode="auto">
          <a:xfrm flipV="1">
            <a:off x="1179513" y="4467225"/>
            <a:ext cx="227012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7" name="Straight Connector 514"/>
          <p:cNvCxnSpPr>
            <a:cxnSpLocks noChangeShapeType="1"/>
            <a:endCxn id="98333" idx="5"/>
          </p:cNvCxnSpPr>
          <p:nvPr/>
        </p:nvCxnSpPr>
        <p:spPr bwMode="auto">
          <a:xfrm flipV="1">
            <a:off x="1155700" y="4368800"/>
            <a:ext cx="2032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8328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98345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98348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9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8346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47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8329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98339" name="Straight Connector 515"/>
            <p:cNvCxnSpPr>
              <a:cxnSpLocks noChangeShapeType="1"/>
              <a:stCxn id="98395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grpSp>
          <p:nvGrpSpPr>
            <p:cNvPr id="98340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98343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4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8341" name="Straight Connector 519"/>
            <p:cNvCxnSpPr>
              <a:cxnSpLocks noChangeShapeType="1"/>
              <a:stCxn id="98343" idx="6"/>
              <a:endCxn id="98595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42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8330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98336" name="Straight Connector 7"/>
            <p:cNvCxnSpPr>
              <a:cxnSpLocks noChangeShapeType="1"/>
              <a:stCxn id="98468" idx="5"/>
              <a:endCxn id="98593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37" name="Straight Connector 415"/>
            <p:cNvCxnSpPr>
              <a:cxnSpLocks noChangeShapeType="1"/>
              <a:endCxn id="98427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38" name="Straight Connector 523"/>
            <p:cNvCxnSpPr>
              <a:cxnSpLocks noChangeShapeType="1"/>
              <a:stCxn id="98390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sp>
        <p:nvSpPr>
          <p:cNvPr id="98331" name="Oval 6"/>
          <p:cNvSpPr>
            <a:spLocks noChangeArrowheads="1"/>
          </p:cNvSpPr>
          <p:nvPr/>
        </p:nvSpPr>
        <p:spPr bwMode="auto"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2" name="TextBox 9"/>
          <p:cNvSpPr txBox="1">
            <a:spLocks noChangeArrowheads="1"/>
          </p:cNvSpPr>
          <p:nvPr/>
        </p:nvSpPr>
        <p:spPr bwMode="auto">
          <a:xfrm>
            <a:off x="3556000" y="5334000"/>
            <a:ext cx="158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regional net</a:t>
            </a:r>
          </a:p>
        </p:txBody>
      </p:sp>
      <p:sp>
        <p:nvSpPr>
          <p:cNvPr id="98333" name="Oval 517"/>
          <p:cNvSpPr>
            <a:spLocks noChangeArrowheads="1"/>
          </p:cNvSpPr>
          <p:nvPr/>
        </p:nvSpPr>
        <p:spPr bwMode="auto"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8334" name="Straight Connector 39941"/>
          <p:cNvCxnSpPr>
            <a:cxnSpLocks noChangeShapeType="1"/>
            <a:stCxn id="98333" idx="0"/>
            <a:endCxn id="98456" idx="0"/>
          </p:cNvCxnSpPr>
          <p:nvPr/>
        </p:nvCxnSpPr>
        <p:spPr bwMode="auto">
          <a:xfrm flipV="1">
            <a:off x="1684338" y="3654425"/>
            <a:ext cx="758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35" name="Straight Connector 524"/>
          <p:cNvCxnSpPr>
            <a:cxnSpLocks noChangeShapeType="1"/>
            <a:endCxn id="98429" idx="1"/>
          </p:cNvCxnSpPr>
          <p:nvPr/>
        </p:nvCxnSpPr>
        <p:spPr bwMode="auto">
          <a:xfrm>
            <a:off x="1685925" y="4111625"/>
            <a:ext cx="46672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00354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0355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100658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10071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11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59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10070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9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0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10070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7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1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10070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5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2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10070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3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3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10070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1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4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10069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9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5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10069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7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6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10069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5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7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10069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3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8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10069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1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9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10068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9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70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10068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7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71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10068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5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72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10068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3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73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10068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1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100674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5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6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7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8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9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100356" name="Rectangle 3"/>
          <p:cNvSpPr txBox="1">
            <a:spLocks noChangeArrowheads="1"/>
          </p:cNvSpPr>
          <p:nvPr/>
        </p:nvSpPr>
        <p:spPr bwMode="auto">
          <a:xfrm>
            <a:off x="485775" y="1011238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… and content provider networks  (e.g., Google, Microsoft,   Akamai ) may run their own network, to bring services, content close to end users</a:t>
            </a:r>
          </a:p>
        </p:txBody>
      </p:sp>
      <p:grpSp>
        <p:nvGrpSpPr>
          <p:cNvPr id="100357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100575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576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0065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5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5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5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5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5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54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55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0577" name="Straight Connector 10"/>
            <p:cNvCxnSpPr>
              <a:cxnSpLocks noChangeShapeType="1"/>
              <a:stCxn id="100655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78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79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0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1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2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3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4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5" name="Straight Connector 304"/>
            <p:cNvCxnSpPr>
              <a:cxnSpLocks noChangeShapeType="1"/>
              <a:endCxn id="100650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0586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100587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0064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4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4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4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4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4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4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47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88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0063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3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3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3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4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4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38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39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89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0062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2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2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2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3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3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30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31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90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0061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1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2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2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2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2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22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23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91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0061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1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1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1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1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1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14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15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92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0060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0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0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0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0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0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06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07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93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0059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9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9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9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0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0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9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99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358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100492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493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005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7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7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72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0494" name="Straight Connector 334"/>
            <p:cNvCxnSpPr>
              <a:cxnSpLocks noChangeShapeType="1"/>
              <a:stCxn id="100572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5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6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7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8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9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00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01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02" name="Straight Connector 342"/>
            <p:cNvCxnSpPr>
              <a:cxnSpLocks noChangeShapeType="1"/>
              <a:endCxn id="100567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0503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100504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005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63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64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5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005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56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6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0054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4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4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4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4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5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47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48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7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0053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3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3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3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4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4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39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40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8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0052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3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3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3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3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32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9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0051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2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2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2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23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24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10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0051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1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1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1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1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1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15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16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359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100409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410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00484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8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8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8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9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9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88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89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0411" name="Straight Connector 419"/>
            <p:cNvCxnSpPr>
              <a:cxnSpLocks noChangeShapeType="1"/>
              <a:stCxn id="100489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2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3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4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5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6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7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8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9" name="Straight Connector 427"/>
            <p:cNvCxnSpPr>
              <a:cxnSpLocks noChangeShapeType="1"/>
              <a:endCxn id="100484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0420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926532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100421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0047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7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7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7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8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8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80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81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2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0046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6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7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7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7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7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72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73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3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0046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6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6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6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6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6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64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65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4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0045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5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5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5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5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5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5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57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5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0044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4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4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4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5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5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4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49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6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0043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3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3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3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4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4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40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41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7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0042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2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3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3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3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32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33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0360" name="Straight Connector 12"/>
          <p:cNvCxnSpPr>
            <a:cxnSpLocks noChangeShapeType="1"/>
            <a:endCxn id="100569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1" name="Straight Connector 500"/>
          <p:cNvCxnSpPr>
            <a:cxnSpLocks noChangeShapeType="1"/>
            <a:stCxn id="100694" idx="8"/>
            <a:endCxn id="100381" idx="2"/>
          </p:cNvCxnSpPr>
          <p:nvPr/>
        </p:nvCxnSpPr>
        <p:spPr bwMode="auto">
          <a:xfrm>
            <a:off x="1455738" y="2990850"/>
            <a:ext cx="38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2" name="Straight Connector 501"/>
          <p:cNvCxnSpPr>
            <a:cxnSpLocks noChangeShapeType="1"/>
            <a:endCxn id="100381" idx="3"/>
          </p:cNvCxnSpPr>
          <p:nvPr/>
        </p:nvCxnSpPr>
        <p:spPr bwMode="auto">
          <a:xfrm>
            <a:off x="1235075" y="3271838"/>
            <a:ext cx="12382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3" name="Straight Connector 502"/>
          <p:cNvCxnSpPr>
            <a:cxnSpLocks noChangeShapeType="1"/>
            <a:endCxn id="100537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4" name="Straight Connector 503"/>
          <p:cNvCxnSpPr>
            <a:cxnSpLocks noChangeShapeType="1"/>
            <a:endCxn id="100537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5" name="Straight Connector 504"/>
          <p:cNvCxnSpPr>
            <a:cxnSpLocks noChangeShapeType="1"/>
            <a:endCxn id="100620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6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7" name="Straight Connector 506"/>
          <p:cNvCxnSpPr>
            <a:cxnSpLocks noChangeShapeType="1"/>
            <a:stCxn id="100686" idx="4"/>
            <a:endCxn id="100615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8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9" name="Straight Connector 508"/>
          <p:cNvCxnSpPr>
            <a:cxnSpLocks noChangeShapeType="1"/>
            <a:endCxn id="100602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0" name="Straight Connector 509"/>
          <p:cNvCxnSpPr>
            <a:cxnSpLocks noChangeShapeType="1"/>
            <a:stCxn id="100684" idx="0"/>
            <a:endCxn id="100379" idx="5"/>
          </p:cNvCxnSpPr>
          <p:nvPr/>
        </p:nvCxnSpPr>
        <p:spPr bwMode="auto">
          <a:xfrm flipH="1" flipV="1">
            <a:off x="5084763" y="5684838"/>
            <a:ext cx="520700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1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2" name="Straight Connector 511"/>
          <p:cNvCxnSpPr>
            <a:cxnSpLocks noChangeShapeType="1"/>
            <a:stCxn id="100681" idx="0"/>
          </p:cNvCxnSpPr>
          <p:nvPr/>
        </p:nvCxnSpPr>
        <p:spPr bwMode="auto">
          <a:xfrm flipV="1">
            <a:off x="3389313" y="5689600"/>
            <a:ext cx="306387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3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4" name="Straight Connector 513"/>
          <p:cNvCxnSpPr>
            <a:cxnSpLocks noChangeShapeType="1"/>
            <a:stCxn id="100703" idx="0"/>
          </p:cNvCxnSpPr>
          <p:nvPr/>
        </p:nvCxnSpPr>
        <p:spPr bwMode="auto">
          <a:xfrm flipV="1">
            <a:off x="1179513" y="4467225"/>
            <a:ext cx="227012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5" name="Straight Connector 514"/>
          <p:cNvCxnSpPr>
            <a:cxnSpLocks noChangeShapeType="1"/>
            <a:endCxn id="100381" idx="5"/>
          </p:cNvCxnSpPr>
          <p:nvPr/>
        </p:nvCxnSpPr>
        <p:spPr bwMode="auto">
          <a:xfrm flipV="1">
            <a:off x="1155700" y="4368800"/>
            <a:ext cx="2032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0376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100404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100407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8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100405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406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100377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100398" name="Straight Connector 515"/>
            <p:cNvCxnSpPr>
              <a:cxnSpLocks noChangeShapeType="1"/>
              <a:stCxn id="100454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grpSp>
          <p:nvGrpSpPr>
            <p:cNvPr id="100399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100402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3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100400" name="Straight Connector 519"/>
            <p:cNvCxnSpPr>
              <a:cxnSpLocks noChangeShapeType="1"/>
              <a:stCxn id="100402" idx="6"/>
              <a:endCxn id="100654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401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100378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100395" name="Straight Connector 7"/>
            <p:cNvCxnSpPr>
              <a:cxnSpLocks noChangeShapeType="1"/>
              <a:stCxn id="100527" idx="5"/>
              <a:endCxn id="100652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396" name="Straight Connector 415"/>
            <p:cNvCxnSpPr>
              <a:cxnSpLocks noChangeShapeType="1"/>
              <a:endCxn id="100486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397" name="Straight Connector 523"/>
            <p:cNvCxnSpPr>
              <a:cxnSpLocks noChangeShapeType="1"/>
              <a:stCxn id="100449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sp>
        <p:nvSpPr>
          <p:cNvPr id="100379" name="Oval 6"/>
          <p:cNvSpPr>
            <a:spLocks noChangeArrowheads="1"/>
          </p:cNvSpPr>
          <p:nvPr/>
        </p:nvSpPr>
        <p:spPr bwMode="auto"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0" name="TextBox 9"/>
          <p:cNvSpPr txBox="1">
            <a:spLocks noChangeArrowheads="1"/>
          </p:cNvSpPr>
          <p:nvPr/>
        </p:nvSpPr>
        <p:spPr bwMode="auto">
          <a:xfrm>
            <a:off x="3556000" y="5334000"/>
            <a:ext cx="158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regional net</a:t>
            </a:r>
          </a:p>
        </p:txBody>
      </p:sp>
      <p:sp>
        <p:nvSpPr>
          <p:cNvPr id="100381" name="Oval 517"/>
          <p:cNvSpPr>
            <a:spLocks noChangeArrowheads="1"/>
          </p:cNvSpPr>
          <p:nvPr/>
        </p:nvSpPr>
        <p:spPr bwMode="auto"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0382" name="Straight Connector 39941"/>
          <p:cNvCxnSpPr>
            <a:cxnSpLocks noChangeShapeType="1"/>
            <a:stCxn id="100381" idx="0"/>
            <a:endCxn id="100515" idx="0"/>
          </p:cNvCxnSpPr>
          <p:nvPr/>
        </p:nvCxnSpPr>
        <p:spPr bwMode="auto">
          <a:xfrm flipV="1">
            <a:off x="1684338" y="3654425"/>
            <a:ext cx="758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83" name="Straight Connector 524"/>
          <p:cNvCxnSpPr>
            <a:cxnSpLocks noChangeShapeType="1"/>
            <a:endCxn id="100488" idx="1"/>
          </p:cNvCxnSpPr>
          <p:nvPr/>
        </p:nvCxnSpPr>
        <p:spPr bwMode="auto">
          <a:xfrm>
            <a:off x="1685925" y="4111625"/>
            <a:ext cx="46672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0384" name="Oval 11"/>
          <p:cNvSpPr>
            <a:spLocks noChangeArrowheads="1"/>
          </p:cNvSpPr>
          <p:nvPr/>
        </p:nvSpPr>
        <p:spPr bwMode="auto">
          <a:xfrm>
            <a:off x="1866900" y="3429000"/>
            <a:ext cx="6096000" cy="673100"/>
          </a:xfrm>
          <a:prstGeom prst="ellipse">
            <a:avLst/>
          </a:prstGeom>
          <a:solidFill>
            <a:srgbClr val="FF660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TextBox 13"/>
          <p:cNvSpPr txBox="1">
            <a:spLocks noChangeArrowheads="1"/>
          </p:cNvSpPr>
          <p:nvPr/>
        </p:nvSpPr>
        <p:spPr bwMode="auto">
          <a:xfrm>
            <a:off x="3113088" y="3541713"/>
            <a:ext cx="3627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Content provider network</a:t>
            </a:r>
          </a:p>
        </p:txBody>
      </p:sp>
      <p:cxnSp>
        <p:nvCxnSpPr>
          <p:cNvPr id="100386" name="Straight Connector 19"/>
          <p:cNvCxnSpPr>
            <a:cxnSpLocks noChangeShapeType="1"/>
            <a:stCxn id="100707" idx="2"/>
          </p:cNvCxnSpPr>
          <p:nvPr/>
        </p:nvCxnSpPr>
        <p:spPr bwMode="auto">
          <a:xfrm flipH="1">
            <a:off x="6540500" y="2867025"/>
            <a:ext cx="1508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87" name="Straight Connector 525"/>
          <p:cNvCxnSpPr>
            <a:cxnSpLocks noChangeShapeType="1"/>
            <a:endCxn id="100384" idx="7"/>
          </p:cNvCxnSpPr>
          <p:nvPr/>
        </p:nvCxnSpPr>
        <p:spPr bwMode="auto">
          <a:xfrm flipH="1">
            <a:off x="7070725" y="3221038"/>
            <a:ext cx="1428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88" name="Straight Connector 526"/>
          <p:cNvCxnSpPr>
            <a:cxnSpLocks noChangeShapeType="1"/>
          </p:cNvCxnSpPr>
          <p:nvPr/>
        </p:nvCxnSpPr>
        <p:spPr bwMode="auto">
          <a:xfrm flipH="1">
            <a:off x="5773738" y="3205163"/>
            <a:ext cx="111125" cy="244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0389" name="Straight Connector 527"/>
          <p:cNvCxnSpPr>
            <a:cxnSpLocks noChangeShapeType="1"/>
            <a:endCxn id="100384" idx="1"/>
          </p:cNvCxnSpPr>
          <p:nvPr/>
        </p:nvCxnSpPr>
        <p:spPr bwMode="auto">
          <a:xfrm>
            <a:off x="2682875" y="3008313"/>
            <a:ext cx="76200" cy="5191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0390" name="Straight Connector 528"/>
          <p:cNvCxnSpPr>
            <a:cxnSpLocks noChangeShapeType="1"/>
            <a:endCxn id="100454" idx="1"/>
          </p:cNvCxnSpPr>
          <p:nvPr/>
        </p:nvCxnSpPr>
        <p:spPr bwMode="auto">
          <a:xfrm>
            <a:off x="3413125" y="4049713"/>
            <a:ext cx="239713" cy="3397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0391" name="Straight Connector 529"/>
          <p:cNvCxnSpPr>
            <a:cxnSpLocks noChangeShapeType="1"/>
          </p:cNvCxnSpPr>
          <p:nvPr/>
        </p:nvCxnSpPr>
        <p:spPr bwMode="auto">
          <a:xfrm>
            <a:off x="2303463" y="2651125"/>
            <a:ext cx="14287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92" name="Straight Connector 530"/>
          <p:cNvCxnSpPr>
            <a:cxnSpLocks noChangeShapeType="1"/>
          </p:cNvCxnSpPr>
          <p:nvPr/>
        </p:nvCxnSpPr>
        <p:spPr bwMode="auto">
          <a:xfrm flipH="1">
            <a:off x="1693863" y="3935413"/>
            <a:ext cx="528637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93" name="Straight Connector 531"/>
          <p:cNvCxnSpPr>
            <a:cxnSpLocks noChangeShapeType="1"/>
            <a:stCxn id="100686" idx="3"/>
          </p:cNvCxnSpPr>
          <p:nvPr/>
        </p:nvCxnSpPr>
        <p:spPr bwMode="auto">
          <a:xfrm flipH="1" flipV="1">
            <a:off x="7713663" y="3903663"/>
            <a:ext cx="4000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94" name="Straight Connector 532"/>
          <p:cNvCxnSpPr>
            <a:cxnSpLocks noChangeShapeType="1"/>
            <a:stCxn id="100688" idx="4"/>
          </p:cNvCxnSpPr>
          <p:nvPr/>
        </p:nvCxnSpPr>
        <p:spPr bwMode="auto">
          <a:xfrm flipH="1" flipV="1">
            <a:off x="7624763" y="3929063"/>
            <a:ext cx="628650" cy="1214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68610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1406525"/>
            <a:ext cx="8207375" cy="4648200"/>
          </a:xfrm>
        </p:spPr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1.3 network core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CC0000"/>
                </a:solidFill>
                <a:latin typeface="Gill Sans MT" pitchFamily="34" charset="0"/>
              </a:rPr>
              <a:t>packet switching,  circuit switching, network structure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2754883D-2C2E-4BC4-B929-E7946E4C2A6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149850"/>
            <a:ext cx="8440738" cy="170815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at center: small # of well-connected large networks</a:t>
            </a:r>
          </a:p>
          <a:p>
            <a:pPr lvl="1" eaLnBrk="1" hangingPunct="1"/>
            <a:r>
              <a:rPr lang="ja-JP" altLang="en-US" sz="2000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solidFill>
                  <a:srgbClr val="CC0000"/>
                </a:solidFill>
                <a:ea typeface="ＭＳ Ｐゴシック" pitchFamily="34" charset="-128"/>
              </a:rPr>
              <a:t>tier-1</a:t>
            </a:r>
            <a:r>
              <a:rPr lang="ja-JP" altLang="en-US" sz="2000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solidFill>
                  <a:srgbClr val="CC0000"/>
                </a:solidFill>
                <a:ea typeface="ＭＳ Ｐゴシック" pitchFamily="34" charset="-128"/>
              </a:rPr>
              <a:t> commercial ISPs</a:t>
            </a:r>
            <a:r>
              <a:rPr lang="en-US" altLang="ja-JP" sz="20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sz="2000" dirty="0" smtClean="0">
                <a:ea typeface="ＭＳ Ｐゴシック" pitchFamily="34" charset="-128"/>
              </a:rPr>
              <a:t>(e.g., Level 3, Sprint, AT&amp;T, NTT), national &amp; international coverage</a:t>
            </a:r>
          </a:p>
          <a:p>
            <a:pPr lvl="1" eaLnBrk="1" hangingPunct="1"/>
            <a:r>
              <a:rPr lang="en-US" sz="2000" dirty="0" smtClean="0">
                <a:solidFill>
                  <a:srgbClr val="CC0000"/>
                </a:solidFill>
              </a:rPr>
              <a:t>content provider network </a:t>
            </a:r>
            <a:r>
              <a:rPr lang="en-US" sz="2000" dirty="0" smtClean="0"/>
              <a:t>(</a:t>
            </a:r>
            <a:r>
              <a:rPr lang="en-US" sz="2000" dirty="0" err="1" smtClean="0"/>
              <a:t>e.g</a:t>
            </a:r>
            <a:r>
              <a:rPr lang="en-US" sz="2000" dirty="0" smtClean="0"/>
              <a:t>, Google): private network that connects it data centers to Internet, often bypassing tier-1, regional ISPs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102404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DEE4810-70AC-4577-A71E-4DB984E8D358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102406" name="Group 67"/>
          <p:cNvGrpSpPr>
            <a:grpSpLocks/>
          </p:cNvGrpSpPr>
          <p:nvPr/>
        </p:nvGrpSpPr>
        <p:grpSpPr bwMode="auto">
          <a:xfrm>
            <a:off x="1054100" y="1038225"/>
            <a:ext cx="7658100" cy="3984625"/>
            <a:chOff x="1066800" y="1371600"/>
            <a:chExt cx="7194549" cy="3984625"/>
          </a:xfrm>
        </p:grpSpPr>
        <p:sp>
          <p:nvSpPr>
            <p:cNvPr id="102407" name="Oval 76"/>
            <p:cNvSpPr>
              <a:spLocks noChangeArrowheads="1"/>
            </p:cNvSpPr>
            <p:nvPr/>
          </p:nvSpPr>
          <p:spPr bwMode="auto">
            <a:xfrm>
              <a:off x="1981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08" name="Oval 76"/>
            <p:cNvSpPr>
              <a:spLocks noChangeArrowheads="1"/>
            </p:cNvSpPr>
            <p:nvPr/>
          </p:nvSpPr>
          <p:spPr bwMode="auto">
            <a:xfrm>
              <a:off x="1066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09" name="Oval 76"/>
            <p:cNvSpPr>
              <a:spLocks noChangeArrowheads="1"/>
            </p:cNvSpPr>
            <p:nvPr/>
          </p:nvSpPr>
          <p:spPr bwMode="auto">
            <a:xfrm>
              <a:off x="5638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0" name="Oval 76"/>
            <p:cNvSpPr>
              <a:spLocks noChangeArrowheads="1"/>
            </p:cNvSpPr>
            <p:nvPr/>
          </p:nvSpPr>
          <p:spPr bwMode="auto">
            <a:xfrm>
              <a:off x="47244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1" name="Oval 76"/>
            <p:cNvSpPr>
              <a:spLocks noChangeArrowheads="1"/>
            </p:cNvSpPr>
            <p:nvPr/>
          </p:nvSpPr>
          <p:spPr bwMode="auto">
            <a:xfrm>
              <a:off x="38100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2" name="Oval 76"/>
            <p:cNvSpPr>
              <a:spLocks noChangeArrowheads="1"/>
            </p:cNvSpPr>
            <p:nvPr/>
          </p:nvSpPr>
          <p:spPr bwMode="auto">
            <a:xfrm>
              <a:off x="2895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3" name="Oval 76"/>
            <p:cNvSpPr>
              <a:spLocks noChangeArrowheads="1"/>
            </p:cNvSpPr>
            <p:nvPr/>
          </p:nvSpPr>
          <p:spPr bwMode="auto">
            <a:xfrm>
              <a:off x="6553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4" name="Oval 76"/>
            <p:cNvSpPr>
              <a:spLocks noChangeArrowheads="1"/>
            </p:cNvSpPr>
            <p:nvPr/>
          </p:nvSpPr>
          <p:spPr bwMode="auto">
            <a:xfrm>
              <a:off x="7467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5" name="Oval 33"/>
            <p:cNvSpPr>
              <a:spLocks noChangeArrowheads="1"/>
            </p:cNvSpPr>
            <p:nvPr/>
          </p:nvSpPr>
          <p:spPr bwMode="auto">
            <a:xfrm>
              <a:off x="24384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</a:rPr>
                <a:t>Regional ISP</a:t>
              </a:r>
            </a:p>
          </p:txBody>
        </p:sp>
        <p:sp>
          <p:nvSpPr>
            <p:cNvPr id="102416" name="Oval 33"/>
            <p:cNvSpPr>
              <a:spLocks noChangeArrowheads="1"/>
            </p:cNvSpPr>
            <p:nvPr/>
          </p:nvSpPr>
          <p:spPr bwMode="auto">
            <a:xfrm>
              <a:off x="48006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</a:rPr>
                <a:t>Regional ISP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33157" y="2819400"/>
              <a:ext cx="609985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IXP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01284" y="2743200"/>
              <a:ext cx="608494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IXP</a:t>
              </a:r>
            </a:p>
          </p:txBody>
        </p:sp>
        <p:sp>
          <p:nvSpPr>
            <p:cNvPr id="102419" name="Oval 34"/>
            <p:cNvSpPr>
              <a:spLocks noChangeArrowheads="1"/>
            </p:cNvSpPr>
            <p:nvPr/>
          </p:nvSpPr>
          <p:spPr bwMode="auto">
            <a:xfrm>
              <a:off x="11430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Tier 1 ISP</a:t>
              </a:r>
              <a:endParaRPr lang="en-US"/>
            </a:p>
          </p:txBody>
        </p:sp>
        <p:sp>
          <p:nvSpPr>
            <p:cNvPr id="102420" name="Oval 34"/>
            <p:cNvSpPr>
              <a:spLocks noChangeArrowheads="1"/>
            </p:cNvSpPr>
            <p:nvPr/>
          </p:nvSpPr>
          <p:spPr bwMode="auto">
            <a:xfrm>
              <a:off x="33528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Tier 1 ISP</a:t>
              </a:r>
              <a:endParaRPr lang="en-US"/>
            </a:p>
          </p:txBody>
        </p:sp>
        <p:sp>
          <p:nvSpPr>
            <p:cNvPr id="102421" name="Oval 34"/>
            <p:cNvSpPr>
              <a:spLocks noChangeArrowheads="1"/>
            </p:cNvSpPr>
            <p:nvPr/>
          </p:nvSpPr>
          <p:spPr bwMode="auto">
            <a:xfrm>
              <a:off x="5638800" y="1600200"/>
              <a:ext cx="1981200" cy="8382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Google</a:t>
              </a:r>
              <a:endParaRPr lang="en-US"/>
            </a:p>
          </p:txBody>
        </p:sp>
        <p:cxnSp>
          <p:nvCxnSpPr>
            <p:cNvPr id="84" name="Straight Connector 83"/>
            <p:cNvCxnSpPr>
              <a:endCxn id="102408" idx="0"/>
            </p:cNvCxnSpPr>
            <p:nvPr/>
          </p:nvCxnSpPr>
          <p:spPr>
            <a:xfrm rot="5400000">
              <a:off x="427081" y="3398633"/>
              <a:ext cx="2362200" cy="28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02415" idx="4"/>
            </p:cNvCxnSpPr>
            <p:nvPr/>
          </p:nvCxnSpPr>
          <p:spPr>
            <a:xfrm rot="5400000">
              <a:off x="3070887" y="4425754"/>
              <a:ext cx="504825" cy="92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02415" idx="3"/>
            </p:cNvCxnSpPr>
            <p:nvPr/>
          </p:nvCxnSpPr>
          <p:spPr>
            <a:xfrm rot="5400000">
              <a:off x="2265003" y="4277579"/>
              <a:ext cx="620712" cy="272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808066" y="3459105"/>
              <a:ext cx="2438400" cy="244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9" idx="2"/>
            </p:cNvCxnSpPr>
            <p:nvPr/>
          </p:nvCxnSpPr>
          <p:spPr>
            <a:xfrm rot="5400000">
              <a:off x="1333803" y="3771707"/>
              <a:ext cx="1600200" cy="609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315797" y="2819400"/>
              <a:ext cx="608494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IXP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6200000" flipH="1">
              <a:off x="3747986" y="4252513"/>
              <a:ext cx="504825" cy="38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2416" idx="2"/>
              <a:endCxn id="102415" idx="6"/>
            </p:cNvCxnSpPr>
            <p:nvPr/>
          </p:nvCxnSpPr>
          <p:spPr>
            <a:xfrm rot="10800000">
              <a:off x="4301663" y="3824288"/>
              <a:ext cx="499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931639" y="4288692"/>
              <a:ext cx="620713" cy="272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5633414" y="4425226"/>
              <a:ext cx="544513" cy="76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02416" idx="5"/>
            </p:cNvCxnSpPr>
            <p:nvPr/>
          </p:nvCxnSpPr>
          <p:spPr>
            <a:xfrm rot="16200000" flipH="1">
              <a:off x="6276143" y="4218669"/>
              <a:ext cx="620712" cy="390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2421" idx="4"/>
            </p:cNvCxnSpPr>
            <p:nvPr/>
          </p:nvCxnSpPr>
          <p:spPr>
            <a:xfrm rot="16200000" flipH="1">
              <a:off x="5747409" y="3320741"/>
              <a:ext cx="2297113" cy="532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2971328" y="1981200"/>
              <a:ext cx="499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5181593" y="1981200"/>
              <a:ext cx="4981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c 97"/>
            <p:cNvSpPr/>
            <p:nvPr/>
          </p:nvSpPr>
          <p:spPr>
            <a:xfrm>
              <a:off x="2133157" y="1371600"/>
              <a:ext cx="4190855" cy="457200"/>
            </a:xfrm>
            <a:prstGeom prst="arc">
              <a:avLst>
                <a:gd name="adj1" fmla="val 10681875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16200000" flipH="1">
              <a:off x="6972290" y="2399831"/>
              <a:ext cx="533400" cy="30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79" idx="0"/>
            </p:cNvCxnSpPr>
            <p:nvPr/>
          </p:nvCxnSpPr>
          <p:spPr>
            <a:xfrm rot="16200000" flipH="1">
              <a:off x="2095457" y="2475961"/>
              <a:ext cx="457200" cy="229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2628635" y="3238707"/>
              <a:ext cx="457200" cy="228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 flipV="1">
              <a:off x="2743142" y="2209800"/>
              <a:ext cx="2972375" cy="773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4662218" y="2423713"/>
              <a:ext cx="504825" cy="38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3314806" y="2856893"/>
              <a:ext cx="1143000" cy="153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5105256" y="3276738"/>
              <a:ext cx="304800" cy="152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0800000" flipV="1">
              <a:off x="4039175" y="3124200"/>
              <a:ext cx="762109" cy="544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2419" idx="5"/>
            </p:cNvCxnSpPr>
            <p:nvPr/>
          </p:nvCxnSpPr>
          <p:spPr>
            <a:xfrm rot="16200000" flipH="1">
              <a:off x="3070757" y="1938325"/>
              <a:ext cx="1470025" cy="214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89" idx="2"/>
            </p:cNvCxnSpPr>
            <p:nvPr/>
          </p:nvCxnSpPr>
          <p:spPr>
            <a:xfrm rot="16200000" flipH="1">
              <a:off x="7004680" y="3891964"/>
              <a:ext cx="1458913" cy="228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6052348" y="3472202"/>
              <a:ext cx="1535113" cy="1143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9" idx="1"/>
            </p:cNvCxnSpPr>
            <p:nvPr/>
          </p:nvCxnSpPr>
          <p:spPr>
            <a:xfrm rot="10800000" flipV="1">
              <a:off x="6095826" y="3048000"/>
              <a:ext cx="1219971" cy="468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80" idx="3"/>
            </p:cNvCxnSpPr>
            <p:nvPr/>
          </p:nvCxnSpPr>
          <p:spPr>
            <a:xfrm rot="10800000" flipV="1">
              <a:off x="5409778" y="2362200"/>
              <a:ext cx="780007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053332" y="2217738"/>
              <a:ext cx="2286327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4450" name="Picture 1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38" y="9144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1452563"/>
            <a:ext cx="8385175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3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Tier-1 ISP: e.g., Sprint</a:t>
            </a:r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>
            <a:off x="1371600" y="1662113"/>
            <a:ext cx="3179763" cy="3081337"/>
            <a:chOff x="864" y="1047"/>
            <a:chExt cx="2003" cy="1941"/>
          </a:xfrm>
        </p:grpSpPr>
        <p:sp>
          <p:nvSpPr>
            <p:cNvPr id="104455" name="Rectangle 202"/>
            <p:cNvSpPr>
              <a:spLocks noChangeArrowheads="1"/>
            </p:cNvSpPr>
            <p:nvPr/>
          </p:nvSpPr>
          <p:spPr bwMode="auto">
            <a:xfrm>
              <a:off x="1307" y="1103"/>
              <a:ext cx="1560" cy="188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4456" name="Line 205"/>
            <p:cNvSpPr>
              <a:spLocks noChangeShapeType="1"/>
            </p:cNvSpPr>
            <p:nvPr/>
          </p:nvSpPr>
          <p:spPr bwMode="auto">
            <a:xfrm flipH="1">
              <a:off x="1408" y="1945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57" name="Line 206"/>
            <p:cNvSpPr>
              <a:spLocks noChangeShapeType="1"/>
            </p:cNvSpPr>
            <p:nvPr/>
          </p:nvSpPr>
          <p:spPr bwMode="auto">
            <a:xfrm flipH="1">
              <a:off x="1408" y="2028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58" name="Text Box 207"/>
            <p:cNvSpPr txBox="1">
              <a:spLocks noChangeArrowheads="1"/>
            </p:cNvSpPr>
            <p:nvPr/>
          </p:nvSpPr>
          <p:spPr bwMode="auto">
            <a:xfrm flipH="1">
              <a:off x="1336" y="1789"/>
              <a:ext cx="22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04459" name="Group 208"/>
            <p:cNvGrpSpPr>
              <a:grpSpLocks/>
            </p:cNvGrpSpPr>
            <p:nvPr/>
          </p:nvGrpSpPr>
          <p:grpSpPr bwMode="auto">
            <a:xfrm flipH="1">
              <a:off x="1617" y="2063"/>
              <a:ext cx="775" cy="284"/>
              <a:chOff x="2927" y="2500"/>
              <a:chExt cx="949" cy="332"/>
            </a:xfrm>
          </p:grpSpPr>
          <p:sp>
            <p:nvSpPr>
              <p:cNvPr id="104531" name="Line 209"/>
              <p:cNvSpPr>
                <a:spLocks noChangeShapeType="1"/>
              </p:cNvSpPr>
              <p:nvPr/>
            </p:nvSpPr>
            <p:spPr bwMode="auto">
              <a:xfrm flipH="1">
                <a:off x="2927" y="2515"/>
                <a:ext cx="236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2" name="Line 210"/>
              <p:cNvSpPr>
                <a:spLocks noChangeShapeType="1"/>
              </p:cNvSpPr>
              <p:nvPr/>
            </p:nvSpPr>
            <p:spPr bwMode="auto">
              <a:xfrm>
                <a:off x="3209" y="2500"/>
                <a:ext cx="201" cy="3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Line 211"/>
              <p:cNvSpPr>
                <a:spLocks noChangeShapeType="1"/>
              </p:cNvSpPr>
              <p:nvPr/>
            </p:nvSpPr>
            <p:spPr bwMode="auto">
              <a:xfrm>
                <a:off x="3315" y="2500"/>
                <a:ext cx="561" cy="3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0" name="Line 212"/>
            <p:cNvSpPr>
              <a:spLocks noChangeShapeType="1"/>
            </p:cNvSpPr>
            <p:nvPr/>
          </p:nvSpPr>
          <p:spPr bwMode="auto">
            <a:xfrm flipH="1" flipV="1">
              <a:off x="1819" y="1533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1" name="Line 213"/>
            <p:cNvSpPr>
              <a:spLocks noChangeShapeType="1"/>
            </p:cNvSpPr>
            <p:nvPr/>
          </p:nvSpPr>
          <p:spPr bwMode="auto">
            <a:xfrm flipH="1">
              <a:off x="1587" y="2081"/>
              <a:ext cx="193" cy="2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2" name="Line 214"/>
            <p:cNvSpPr>
              <a:spLocks noChangeShapeType="1"/>
            </p:cNvSpPr>
            <p:nvPr/>
          </p:nvSpPr>
          <p:spPr bwMode="auto">
            <a:xfrm>
              <a:off x="1818" y="2068"/>
              <a:ext cx="164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3" name="Line 215"/>
            <p:cNvSpPr>
              <a:spLocks noChangeShapeType="1"/>
            </p:cNvSpPr>
            <p:nvPr/>
          </p:nvSpPr>
          <p:spPr bwMode="auto">
            <a:xfrm>
              <a:off x="1904" y="2068"/>
              <a:ext cx="459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4" name="Text Box 272"/>
            <p:cNvSpPr txBox="1">
              <a:spLocks noChangeArrowheads="1"/>
            </p:cNvSpPr>
            <p:nvPr/>
          </p:nvSpPr>
          <p:spPr bwMode="auto">
            <a:xfrm>
              <a:off x="1583" y="2691"/>
              <a:ext cx="11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to/from customers</a:t>
              </a:r>
            </a:p>
          </p:txBody>
        </p:sp>
        <p:sp>
          <p:nvSpPr>
            <p:cNvPr id="104465" name="Text Box 273"/>
            <p:cNvSpPr txBox="1">
              <a:spLocks noChangeArrowheads="1"/>
            </p:cNvSpPr>
            <p:nvPr/>
          </p:nvSpPr>
          <p:spPr bwMode="auto">
            <a:xfrm>
              <a:off x="2262" y="1699"/>
              <a:ext cx="54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peering</a:t>
              </a:r>
            </a:p>
          </p:txBody>
        </p:sp>
        <p:sp>
          <p:nvSpPr>
            <p:cNvPr id="104466" name="Text Box 274"/>
            <p:cNvSpPr txBox="1">
              <a:spLocks noChangeArrowheads="1"/>
            </p:cNvSpPr>
            <p:nvPr/>
          </p:nvSpPr>
          <p:spPr bwMode="auto">
            <a:xfrm>
              <a:off x="1636" y="1367"/>
              <a:ext cx="11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 to/from backbone</a:t>
              </a:r>
            </a:p>
          </p:txBody>
        </p:sp>
        <p:sp>
          <p:nvSpPr>
            <p:cNvPr id="104467" name="Rectangle 275"/>
            <p:cNvSpPr>
              <a:spLocks noChangeArrowheads="1"/>
            </p:cNvSpPr>
            <p:nvPr/>
          </p:nvSpPr>
          <p:spPr bwMode="auto">
            <a:xfrm>
              <a:off x="1355" y="1139"/>
              <a:ext cx="1447" cy="177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4468" name="Line 290"/>
            <p:cNvSpPr>
              <a:spLocks noChangeShapeType="1"/>
            </p:cNvSpPr>
            <p:nvPr/>
          </p:nvSpPr>
          <p:spPr bwMode="auto">
            <a:xfrm flipH="1" flipV="1">
              <a:off x="2226" y="1559"/>
              <a:ext cx="0" cy="3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9" name="Line 292"/>
            <p:cNvSpPr>
              <a:spLocks noChangeShapeType="1"/>
            </p:cNvSpPr>
            <p:nvPr/>
          </p:nvSpPr>
          <p:spPr bwMode="auto">
            <a:xfrm>
              <a:off x="2360" y="1948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Line 293"/>
            <p:cNvSpPr>
              <a:spLocks noChangeShapeType="1"/>
            </p:cNvSpPr>
            <p:nvPr/>
          </p:nvSpPr>
          <p:spPr bwMode="auto">
            <a:xfrm>
              <a:off x="2360" y="203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Text Box 294"/>
            <p:cNvSpPr txBox="1">
              <a:spLocks noChangeArrowheads="1"/>
            </p:cNvSpPr>
            <p:nvPr/>
          </p:nvSpPr>
          <p:spPr bwMode="auto">
            <a:xfrm>
              <a:off x="2410" y="1790"/>
              <a:ext cx="2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04472" name="Group 296"/>
            <p:cNvGrpSpPr>
              <a:grpSpLocks/>
            </p:cNvGrpSpPr>
            <p:nvPr/>
          </p:nvGrpSpPr>
          <p:grpSpPr bwMode="auto">
            <a:xfrm>
              <a:off x="2376" y="2519"/>
              <a:ext cx="83" cy="167"/>
              <a:chOff x="4467" y="2745"/>
              <a:chExt cx="96" cy="345"/>
            </a:xfrm>
          </p:grpSpPr>
          <p:sp>
            <p:nvSpPr>
              <p:cNvPr id="104529" name="Line 297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Line 298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3" name="Text Box 299"/>
            <p:cNvSpPr txBox="1">
              <a:spLocks noChangeArrowheads="1"/>
            </p:cNvSpPr>
            <p:nvPr/>
          </p:nvSpPr>
          <p:spPr bwMode="auto">
            <a:xfrm rot="16200000" flipH="1">
              <a:off x="2242" y="2497"/>
              <a:ext cx="23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04474" name="Group 301"/>
            <p:cNvGrpSpPr>
              <a:grpSpLocks/>
            </p:cNvGrpSpPr>
            <p:nvPr/>
          </p:nvGrpSpPr>
          <p:grpSpPr bwMode="auto">
            <a:xfrm>
              <a:off x="1977" y="2528"/>
              <a:ext cx="84" cy="167"/>
              <a:chOff x="4467" y="2745"/>
              <a:chExt cx="96" cy="345"/>
            </a:xfrm>
          </p:grpSpPr>
          <p:sp>
            <p:nvSpPr>
              <p:cNvPr id="104527" name="Line 302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303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5" name="Text Box 304"/>
            <p:cNvSpPr txBox="1">
              <a:spLocks noChangeArrowheads="1"/>
            </p:cNvSpPr>
            <p:nvPr/>
          </p:nvSpPr>
          <p:spPr bwMode="auto">
            <a:xfrm rot="16200000" flipH="1">
              <a:off x="1837" y="2491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04476" name="Group 306"/>
            <p:cNvGrpSpPr>
              <a:grpSpLocks/>
            </p:cNvGrpSpPr>
            <p:nvPr/>
          </p:nvGrpSpPr>
          <p:grpSpPr bwMode="auto">
            <a:xfrm>
              <a:off x="1545" y="2526"/>
              <a:ext cx="92" cy="167"/>
              <a:chOff x="4467" y="2745"/>
              <a:chExt cx="96" cy="345"/>
            </a:xfrm>
          </p:grpSpPr>
          <p:sp>
            <p:nvSpPr>
              <p:cNvPr id="104525" name="Line 307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6" name="Line 308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7" name="Text Box 309"/>
            <p:cNvSpPr txBox="1">
              <a:spLocks noChangeArrowheads="1"/>
            </p:cNvSpPr>
            <p:nvPr/>
          </p:nvSpPr>
          <p:spPr bwMode="auto">
            <a:xfrm rot="16200000" flipH="1">
              <a:off x="1407" y="2492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04478" name="Text Box 310"/>
            <p:cNvSpPr txBox="1">
              <a:spLocks noChangeArrowheads="1"/>
            </p:cNvSpPr>
            <p:nvPr/>
          </p:nvSpPr>
          <p:spPr bwMode="auto">
            <a:xfrm>
              <a:off x="1415" y="1047"/>
              <a:ext cx="128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FF0000"/>
                  </a:solidFill>
                </a:rPr>
                <a:t>POP: point-of-presence</a:t>
              </a:r>
            </a:p>
          </p:txBody>
        </p:sp>
        <p:grpSp>
          <p:nvGrpSpPr>
            <p:cNvPr id="104479" name="Group 131"/>
            <p:cNvGrpSpPr>
              <a:grpSpLocks/>
            </p:cNvGrpSpPr>
            <p:nvPr/>
          </p:nvGrpSpPr>
          <p:grpSpPr bwMode="auto">
            <a:xfrm>
              <a:off x="1575" y="1880"/>
              <a:ext cx="415" cy="197"/>
              <a:chOff x="2356" y="1300"/>
              <a:chExt cx="555" cy="194"/>
            </a:xfrm>
          </p:grpSpPr>
          <p:sp>
            <p:nvSpPr>
              <p:cNvPr id="1045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520" name="Group 135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523" name="Freeform 13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24" name="Freeform 13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21" name="Line 13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2" name="Line 13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480" name="Group 140"/>
            <p:cNvGrpSpPr>
              <a:grpSpLocks/>
            </p:cNvGrpSpPr>
            <p:nvPr/>
          </p:nvGrpSpPr>
          <p:grpSpPr bwMode="auto">
            <a:xfrm>
              <a:off x="2038" y="1886"/>
              <a:ext cx="413" cy="199"/>
              <a:chOff x="2356" y="1300"/>
              <a:chExt cx="555" cy="194"/>
            </a:xfrm>
          </p:grpSpPr>
          <p:sp>
            <p:nvSpPr>
              <p:cNvPr id="10450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512" name="Group 144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515" name="Freeform 14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16" name="Freeform 14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13" name="Line 14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4" name="Line 14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481" name="Group 149"/>
            <p:cNvGrpSpPr>
              <a:grpSpLocks/>
            </p:cNvGrpSpPr>
            <p:nvPr/>
          </p:nvGrpSpPr>
          <p:grpSpPr bwMode="auto">
            <a:xfrm>
              <a:off x="1425" y="2322"/>
              <a:ext cx="343" cy="204"/>
              <a:chOff x="2356" y="1300"/>
              <a:chExt cx="555" cy="194"/>
            </a:xfrm>
          </p:grpSpPr>
          <p:sp>
            <p:nvSpPr>
              <p:cNvPr id="1045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504" name="Group 153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507" name="Freeform 1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08" name="Freeform 1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05" name="Line 156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157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482" name="Group 167"/>
            <p:cNvGrpSpPr>
              <a:grpSpLocks/>
            </p:cNvGrpSpPr>
            <p:nvPr/>
          </p:nvGrpSpPr>
          <p:grpSpPr bwMode="auto">
            <a:xfrm>
              <a:off x="2242" y="2332"/>
              <a:ext cx="343" cy="204"/>
              <a:chOff x="2356" y="1300"/>
              <a:chExt cx="555" cy="194"/>
            </a:xfrm>
          </p:grpSpPr>
          <p:sp>
            <p:nvSpPr>
              <p:cNvPr id="10449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9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9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496" name="Group 171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499" name="Freeform 1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00" name="Freeform 1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97" name="Line 174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175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483" name="Group 176"/>
            <p:cNvGrpSpPr>
              <a:grpSpLocks/>
            </p:cNvGrpSpPr>
            <p:nvPr/>
          </p:nvGrpSpPr>
          <p:grpSpPr bwMode="auto">
            <a:xfrm>
              <a:off x="1847" y="2327"/>
              <a:ext cx="343" cy="204"/>
              <a:chOff x="2356" y="1300"/>
              <a:chExt cx="555" cy="194"/>
            </a:xfrm>
          </p:grpSpPr>
          <p:sp>
            <p:nvSpPr>
              <p:cNvPr id="1044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488" name="Group 180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491" name="Freeform 18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92" name="Freeform 18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89" name="Line 183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184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84" name="Freeform 186"/>
            <p:cNvSpPr>
              <a:spLocks/>
            </p:cNvSpPr>
            <p:nvPr/>
          </p:nvSpPr>
          <p:spPr bwMode="auto">
            <a:xfrm>
              <a:off x="864" y="1087"/>
              <a:ext cx="475" cy="1879"/>
            </a:xfrm>
            <a:custGeom>
              <a:avLst/>
              <a:gdLst>
                <a:gd name="T0" fmla="*/ 0 w 475"/>
                <a:gd name="T1" fmla="*/ 1224 h 1879"/>
                <a:gd name="T2" fmla="*/ 475 w 475"/>
                <a:gd name="T3" fmla="*/ 0 h 1879"/>
                <a:gd name="T4" fmla="*/ 468 w 475"/>
                <a:gd name="T5" fmla="*/ 1879 h 1879"/>
                <a:gd name="T6" fmla="*/ 0 w 475"/>
                <a:gd name="T7" fmla="*/ 1224 h 18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1879"/>
                <a:gd name="T14" fmla="*/ 475 w 475"/>
                <a:gd name="T15" fmla="*/ 1879 h 18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1879">
                  <a:moveTo>
                    <a:pt x="0" y="1224"/>
                  </a:moveTo>
                  <a:lnTo>
                    <a:pt x="475" y="0"/>
                  </a:lnTo>
                  <a:lnTo>
                    <a:pt x="468" y="1879"/>
                  </a:lnTo>
                  <a:lnTo>
                    <a:pt x="0" y="1224"/>
                  </a:lnTo>
                  <a:close/>
                </a:path>
              </a:pathLst>
            </a:cu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31DF19BC-A75D-4CDE-AEA3-DB4CBA8DCFA8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6498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1.4 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65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924F973-B288-4A57-A5AF-FE521B86E25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8546" name="Picture 6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863600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How do loss and delay occur?</a:t>
            </a:r>
            <a:endParaRPr lang="en-US" sz="4800" smtClean="0">
              <a:ea typeface="ＭＳ Ｐゴシック" pitchFamily="34" charset="-128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1371600"/>
            <a:ext cx="8564562" cy="2114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packets </a:t>
            </a:r>
            <a:r>
              <a:rPr lang="en-US" i="1" smtClean="0">
                <a:ea typeface="ＭＳ Ｐゴシック" pitchFamily="34" charset="-128"/>
              </a:rPr>
              <a:t>queue</a:t>
            </a:r>
            <a:r>
              <a:rPr lang="en-US" smtClean="0">
                <a:ea typeface="ＭＳ Ｐゴシック" pitchFamily="34" charset="-128"/>
              </a:rPr>
              <a:t> in router buffers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packet arrival rate to link (temporarily) exceeds output link capacity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packets queue, wait for turn</a:t>
            </a:r>
          </a:p>
        </p:txBody>
      </p:sp>
      <p:sp>
        <p:nvSpPr>
          <p:cNvPr id="108549" name="Oval 6"/>
          <p:cNvSpPr>
            <a:spLocks noChangeArrowheads="1"/>
          </p:cNvSpPr>
          <p:nvPr/>
        </p:nvSpPr>
        <p:spPr bwMode="auto">
          <a:xfrm>
            <a:off x="2339975" y="4614863"/>
            <a:ext cx="1198563" cy="369887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0" name="Rectangle 7"/>
          <p:cNvSpPr>
            <a:spLocks noChangeArrowheads="1"/>
          </p:cNvSpPr>
          <p:nvPr/>
        </p:nvSpPr>
        <p:spPr bwMode="auto">
          <a:xfrm>
            <a:off x="2339975" y="4546600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1" name="Oval 8"/>
          <p:cNvSpPr>
            <a:spLocks noChangeArrowheads="1"/>
          </p:cNvSpPr>
          <p:nvPr/>
        </p:nvSpPr>
        <p:spPr bwMode="auto">
          <a:xfrm>
            <a:off x="2349500" y="4318000"/>
            <a:ext cx="1198563" cy="430213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8552" name="Group 9"/>
          <p:cNvGrpSpPr>
            <a:grpSpLocks/>
          </p:cNvGrpSpPr>
          <p:nvPr/>
        </p:nvGrpSpPr>
        <p:grpSpPr bwMode="auto">
          <a:xfrm>
            <a:off x="2695575" y="4348163"/>
            <a:ext cx="498475" cy="119062"/>
            <a:chOff x="2208" y="2184"/>
            <a:chExt cx="176" cy="69"/>
          </a:xfrm>
        </p:grpSpPr>
        <p:grpSp>
          <p:nvGrpSpPr>
            <p:cNvPr id="108599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08604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5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6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8600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08601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2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3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553" name="Oval 18"/>
          <p:cNvSpPr>
            <a:spLocks noChangeArrowheads="1"/>
          </p:cNvSpPr>
          <p:nvPr/>
        </p:nvSpPr>
        <p:spPr bwMode="auto">
          <a:xfrm>
            <a:off x="5435600" y="4633913"/>
            <a:ext cx="1198563" cy="369887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5445125" y="46132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Rectangle 20"/>
          <p:cNvSpPr>
            <a:spLocks noChangeArrowheads="1"/>
          </p:cNvSpPr>
          <p:nvPr/>
        </p:nvSpPr>
        <p:spPr bwMode="auto">
          <a:xfrm>
            <a:off x="5445125" y="4575175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6" name="Oval 21"/>
          <p:cNvSpPr>
            <a:spLocks noChangeArrowheads="1"/>
          </p:cNvSpPr>
          <p:nvPr/>
        </p:nvSpPr>
        <p:spPr bwMode="auto">
          <a:xfrm>
            <a:off x="5454650" y="4346575"/>
            <a:ext cx="1198563" cy="430213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57" name="Line 24"/>
          <p:cNvSpPr>
            <a:spLocks noChangeShapeType="1"/>
          </p:cNvSpPr>
          <p:nvPr/>
        </p:nvSpPr>
        <p:spPr bwMode="auto">
          <a:xfrm>
            <a:off x="1609725" y="4252913"/>
            <a:ext cx="735013" cy="365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Line 25"/>
          <p:cNvSpPr>
            <a:spLocks noChangeShapeType="1"/>
          </p:cNvSpPr>
          <p:nvPr/>
        </p:nvSpPr>
        <p:spPr bwMode="auto">
          <a:xfrm flipV="1">
            <a:off x="1812925" y="4786313"/>
            <a:ext cx="528638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Line 26"/>
          <p:cNvSpPr>
            <a:spLocks noChangeShapeType="1"/>
          </p:cNvSpPr>
          <p:nvPr/>
        </p:nvSpPr>
        <p:spPr bwMode="auto">
          <a:xfrm>
            <a:off x="3533775" y="4672013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0" name="Rectangle 40"/>
          <p:cNvSpPr>
            <a:spLocks noChangeArrowheads="1"/>
          </p:cNvSpPr>
          <p:nvPr/>
        </p:nvSpPr>
        <p:spPr bwMode="auto">
          <a:xfrm>
            <a:off x="3200400" y="454342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61" name="Rectangle 41"/>
          <p:cNvSpPr>
            <a:spLocks noChangeArrowheads="1"/>
          </p:cNvSpPr>
          <p:nvPr/>
        </p:nvSpPr>
        <p:spPr bwMode="auto">
          <a:xfrm>
            <a:off x="3362325" y="454342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62" name="Rectangle 42"/>
          <p:cNvSpPr>
            <a:spLocks noChangeArrowheads="1"/>
          </p:cNvSpPr>
          <p:nvPr/>
        </p:nvSpPr>
        <p:spPr bwMode="auto">
          <a:xfrm>
            <a:off x="2341563" y="47228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63" name="Line 44"/>
          <p:cNvSpPr>
            <a:spLocks noChangeShapeType="1"/>
          </p:cNvSpPr>
          <p:nvPr/>
        </p:nvSpPr>
        <p:spPr bwMode="auto">
          <a:xfrm>
            <a:off x="2354263" y="4673600"/>
            <a:ext cx="24288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4" name="Line 45"/>
          <p:cNvSpPr>
            <a:spLocks noChangeShapeType="1"/>
          </p:cNvSpPr>
          <p:nvPr/>
        </p:nvSpPr>
        <p:spPr bwMode="auto">
          <a:xfrm flipV="1">
            <a:off x="2112963" y="5016500"/>
            <a:ext cx="11747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5" name="Text Box 47"/>
          <p:cNvSpPr txBox="1">
            <a:spLocks noChangeArrowheads="1"/>
          </p:cNvSpPr>
          <p:nvPr/>
        </p:nvSpPr>
        <p:spPr bwMode="auto">
          <a:xfrm>
            <a:off x="776288" y="38481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08566" name="Text Box 48"/>
          <p:cNvSpPr txBox="1">
            <a:spLocks noChangeArrowheads="1"/>
          </p:cNvSpPr>
          <p:nvPr/>
        </p:nvSpPr>
        <p:spPr bwMode="auto">
          <a:xfrm>
            <a:off x="1052513" y="48339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08567" name="Rectangle 63"/>
          <p:cNvSpPr>
            <a:spLocks noChangeArrowheads="1"/>
          </p:cNvSpPr>
          <p:nvPr/>
        </p:nvSpPr>
        <p:spPr bwMode="auto">
          <a:xfrm>
            <a:off x="3490913" y="44815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621088" y="2982913"/>
            <a:ext cx="3979862" cy="1454150"/>
            <a:chOff x="2259" y="2090"/>
            <a:chExt cx="2507" cy="916"/>
          </a:xfrm>
        </p:grpSpPr>
        <p:sp>
          <p:nvSpPr>
            <p:cNvPr id="108597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packet being transmitted </a:t>
              </a:r>
              <a:r>
                <a:rPr 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108598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38513" y="4802188"/>
            <a:ext cx="3414712" cy="804862"/>
            <a:chOff x="2103" y="3214"/>
            <a:chExt cx="2151" cy="507"/>
          </a:xfrm>
        </p:grpSpPr>
        <p:sp>
          <p:nvSpPr>
            <p:cNvPr id="108595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packets queueing</a:t>
              </a:r>
              <a:r>
                <a:rPr lang="en-US" sz="1800">
                  <a:solidFill>
                    <a:srgbClr val="FF0000"/>
                  </a:solidFill>
                </a:rPr>
                <a:t> </a:t>
              </a:r>
              <a:r>
                <a:rPr 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108596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70" name="Group 74"/>
          <p:cNvGrpSpPr>
            <a:grpSpLocks/>
          </p:cNvGrpSpPr>
          <p:nvPr/>
        </p:nvGrpSpPr>
        <p:grpSpPr bwMode="auto">
          <a:xfrm>
            <a:off x="5781675" y="4405313"/>
            <a:ext cx="498475" cy="119062"/>
            <a:chOff x="2208" y="2184"/>
            <a:chExt cx="176" cy="69"/>
          </a:xfrm>
        </p:grpSpPr>
        <p:grpSp>
          <p:nvGrpSpPr>
            <p:cNvPr id="108587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08592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3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4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8588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08589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0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1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571" name="Rectangle 84"/>
          <p:cNvSpPr>
            <a:spLocks noChangeArrowheads="1"/>
          </p:cNvSpPr>
          <p:nvPr/>
        </p:nvSpPr>
        <p:spPr bwMode="auto">
          <a:xfrm>
            <a:off x="1719263" y="40798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72" name="Line 85"/>
          <p:cNvSpPr>
            <a:spLocks noChangeShapeType="1"/>
          </p:cNvSpPr>
          <p:nvPr/>
        </p:nvSpPr>
        <p:spPr bwMode="auto">
          <a:xfrm>
            <a:off x="1898650" y="4265613"/>
            <a:ext cx="212725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73" name="Rectangle 86"/>
          <p:cNvSpPr>
            <a:spLocks noChangeArrowheads="1"/>
          </p:cNvSpPr>
          <p:nvPr/>
        </p:nvSpPr>
        <p:spPr bwMode="auto">
          <a:xfrm>
            <a:off x="1968500" y="51593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8574" name="Rectangle 88"/>
          <p:cNvSpPr>
            <a:spLocks noChangeArrowheads="1"/>
          </p:cNvSpPr>
          <p:nvPr/>
        </p:nvSpPr>
        <p:spPr bwMode="auto">
          <a:xfrm>
            <a:off x="30607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75" name="Rectangle 89"/>
          <p:cNvSpPr>
            <a:spLocks noChangeArrowheads="1"/>
          </p:cNvSpPr>
          <p:nvPr/>
        </p:nvSpPr>
        <p:spPr bwMode="auto">
          <a:xfrm>
            <a:off x="29210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8576" name="Rectangle 90"/>
          <p:cNvSpPr>
            <a:spLocks noChangeArrowheads="1"/>
          </p:cNvSpPr>
          <p:nvPr/>
        </p:nvSpPr>
        <p:spPr bwMode="auto">
          <a:xfrm>
            <a:off x="27813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517775" y="4764088"/>
            <a:ext cx="4248150" cy="1511300"/>
            <a:chOff x="1586" y="3190"/>
            <a:chExt cx="2676" cy="952"/>
          </a:xfrm>
        </p:grpSpPr>
        <p:sp>
          <p:nvSpPr>
            <p:cNvPr id="108585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free (available) buffers: arriving packets </a:t>
              </a:r>
            </a:p>
            <a:p>
              <a:r>
                <a:rPr lang="en-US" sz="1800">
                  <a:solidFill>
                    <a:srgbClr val="000000"/>
                  </a:solidFill>
                </a:rPr>
                <a:t>dropped (</a:t>
              </a:r>
              <a:r>
                <a:rPr lang="en-US" sz="1800">
                  <a:solidFill>
                    <a:srgbClr val="CC0000"/>
                  </a:solidFill>
                </a:rPr>
                <a:t>loss</a:t>
              </a:r>
              <a:r>
                <a:rPr lang="en-US" sz="1800">
                  <a:solidFill>
                    <a:srgbClr val="000000"/>
                  </a:solidFill>
                </a:rPr>
                <a:t>) if no free buffers</a:t>
              </a:r>
            </a:p>
          </p:txBody>
        </p:sp>
      </p:grpSp>
      <p:grpSp>
        <p:nvGrpSpPr>
          <p:cNvPr id="108578" name="Group 64"/>
          <p:cNvGrpSpPr>
            <a:grpSpLocks/>
          </p:cNvGrpSpPr>
          <p:nvPr/>
        </p:nvGrpSpPr>
        <p:grpSpPr bwMode="auto">
          <a:xfrm>
            <a:off x="898525" y="3873500"/>
            <a:ext cx="779463" cy="679450"/>
            <a:chOff x="-44" y="1473"/>
            <a:chExt cx="981" cy="1105"/>
          </a:xfrm>
        </p:grpSpPr>
        <p:pic>
          <p:nvPicPr>
            <p:cNvPr id="108583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584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579" name="Group 67"/>
          <p:cNvGrpSpPr>
            <a:grpSpLocks/>
          </p:cNvGrpSpPr>
          <p:nvPr/>
        </p:nvGrpSpPr>
        <p:grpSpPr bwMode="auto">
          <a:xfrm>
            <a:off x="1131888" y="4870450"/>
            <a:ext cx="779462" cy="679450"/>
            <a:chOff x="-44" y="1473"/>
            <a:chExt cx="981" cy="1105"/>
          </a:xfrm>
        </p:grpSpPr>
        <p:pic>
          <p:nvPicPr>
            <p:cNvPr id="108581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582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13588178-6796-41A6-97A6-A89E865F0333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0594" name="Picture 6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00025"/>
            <a:ext cx="7772400" cy="81121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sources of packet delay</a:t>
            </a:r>
            <a:endParaRPr lang="en-US" sz="4800" smtClean="0">
              <a:ea typeface="ＭＳ Ｐゴシック" pitchFamily="34" charset="-128"/>
            </a:endParaRP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2013" y="4491038"/>
            <a:ext cx="3810000" cy="16367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 baseline="-25000" smtClean="0">
                <a:solidFill>
                  <a:srgbClr val="CC0000"/>
                </a:solidFill>
                <a:ea typeface="ＭＳ Ｐゴシック" pitchFamily="34" charset="-128"/>
              </a:rPr>
              <a:t>proc</a:t>
            </a: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: nodal processing</a:t>
            </a:r>
            <a:r>
              <a:rPr lang="en-US" smtClean="0">
                <a:ea typeface="ＭＳ Ｐゴシック" pitchFamily="34" charset="-128"/>
              </a:rPr>
              <a:t> 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check bit errors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determine output link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typically &lt; msec</a:t>
            </a:r>
          </a:p>
        </p:txBody>
      </p:sp>
      <p:sp>
        <p:nvSpPr>
          <p:cNvPr id="110597" name="Oval 7"/>
          <p:cNvSpPr>
            <a:spLocks noChangeArrowheads="1"/>
          </p:cNvSpPr>
          <p:nvPr/>
        </p:nvSpPr>
        <p:spPr bwMode="auto">
          <a:xfrm>
            <a:off x="3351213" y="2219325"/>
            <a:ext cx="1198562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598" name="Rectangle 8"/>
          <p:cNvSpPr>
            <a:spLocks noChangeArrowheads="1"/>
          </p:cNvSpPr>
          <p:nvPr/>
        </p:nvSpPr>
        <p:spPr bwMode="auto">
          <a:xfrm>
            <a:off x="3351213" y="2151063"/>
            <a:ext cx="1198562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0599" name="Oval 9"/>
          <p:cNvSpPr>
            <a:spLocks noChangeArrowheads="1"/>
          </p:cNvSpPr>
          <p:nvPr/>
        </p:nvSpPr>
        <p:spPr bwMode="auto">
          <a:xfrm>
            <a:off x="3360738" y="1922463"/>
            <a:ext cx="1198562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0600" name="Group 10"/>
          <p:cNvGrpSpPr>
            <a:grpSpLocks/>
          </p:cNvGrpSpPr>
          <p:nvPr/>
        </p:nvGrpSpPr>
        <p:grpSpPr bwMode="auto">
          <a:xfrm>
            <a:off x="3706813" y="1952625"/>
            <a:ext cx="498475" cy="119063"/>
            <a:chOff x="2208" y="2184"/>
            <a:chExt cx="176" cy="69"/>
          </a:xfrm>
        </p:grpSpPr>
        <p:grpSp>
          <p:nvGrpSpPr>
            <p:cNvPr id="110644" name="Group 11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0649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0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1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645" name="Group 15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064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0601" name="Oval 19"/>
          <p:cNvSpPr>
            <a:spLocks noChangeArrowheads="1"/>
          </p:cNvSpPr>
          <p:nvPr/>
        </p:nvSpPr>
        <p:spPr bwMode="auto">
          <a:xfrm>
            <a:off x="6446838" y="2238375"/>
            <a:ext cx="1198562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2" name="Line 20"/>
          <p:cNvSpPr>
            <a:spLocks noChangeShapeType="1"/>
          </p:cNvSpPr>
          <p:nvPr/>
        </p:nvSpPr>
        <p:spPr bwMode="auto">
          <a:xfrm>
            <a:off x="6456363" y="2217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Rectangle 21"/>
          <p:cNvSpPr>
            <a:spLocks noChangeArrowheads="1"/>
          </p:cNvSpPr>
          <p:nvPr/>
        </p:nvSpPr>
        <p:spPr bwMode="auto">
          <a:xfrm>
            <a:off x="6456363" y="2179638"/>
            <a:ext cx="1198562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4" name="Oval 22"/>
          <p:cNvSpPr>
            <a:spLocks noChangeArrowheads="1"/>
          </p:cNvSpPr>
          <p:nvPr/>
        </p:nvSpPr>
        <p:spPr bwMode="auto">
          <a:xfrm>
            <a:off x="6465888" y="1951038"/>
            <a:ext cx="1198562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5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5"/>
          <p:cNvSpPr>
            <a:spLocks noChangeShapeType="1"/>
          </p:cNvSpPr>
          <p:nvPr/>
        </p:nvSpPr>
        <p:spPr bwMode="auto">
          <a:xfrm flipV="1">
            <a:off x="2925763" y="2397125"/>
            <a:ext cx="428625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9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0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1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2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4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0615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10616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7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110618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9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110620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1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nodal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110622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3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4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110625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626" name="Group 48"/>
          <p:cNvGrpSpPr>
            <a:grpSpLocks/>
          </p:cNvGrpSpPr>
          <p:nvPr/>
        </p:nvGrpSpPr>
        <p:grpSpPr bwMode="auto">
          <a:xfrm>
            <a:off x="6792913" y="2009775"/>
            <a:ext cx="498475" cy="119063"/>
            <a:chOff x="2208" y="2184"/>
            <a:chExt cx="176" cy="69"/>
          </a:xfrm>
        </p:grpSpPr>
        <p:grpSp>
          <p:nvGrpSpPr>
            <p:cNvPr id="110636" name="Group 49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0641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2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3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637" name="Group 53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0638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9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0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0627" name="Rectangle 58"/>
          <p:cNvSpPr>
            <a:spLocks noChangeArrowheads="1"/>
          </p:cNvSpPr>
          <p:nvPr/>
        </p:nvSpPr>
        <p:spPr bwMode="auto">
          <a:xfrm>
            <a:off x="4802188" y="4492625"/>
            <a:ext cx="381000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sz="2800" baseline="-25000">
                <a:solidFill>
                  <a:srgbClr val="CC0000"/>
                </a:solidFill>
                <a:latin typeface="Gill Sans MT" pitchFamily="34" charset="0"/>
              </a:rPr>
              <a:t>queue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: queueing delay</a:t>
            </a:r>
          </a:p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time waiting at output link for transmission </a:t>
            </a:r>
          </a:p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depends on congestion level of router</a:t>
            </a:r>
          </a:p>
        </p:txBody>
      </p:sp>
      <p:sp>
        <p:nvSpPr>
          <p:cNvPr id="110628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nodal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proc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queue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trans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prop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110629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110634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35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30" name="Group 69"/>
          <p:cNvGrpSpPr>
            <a:grpSpLocks/>
          </p:cNvGrpSpPr>
          <p:nvPr/>
        </p:nvGrpSpPr>
        <p:grpSpPr bwMode="auto">
          <a:xfrm>
            <a:off x="2168525" y="2524125"/>
            <a:ext cx="779463" cy="679450"/>
            <a:chOff x="-44" y="1473"/>
            <a:chExt cx="981" cy="1105"/>
          </a:xfrm>
        </p:grpSpPr>
        <p:pic>
          <p:nvPicPr>
            <p:cNvPr id="11063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3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06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BF61E54D-5EE9-44C4-A72C-5B48FBD8D514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627063" y="4459288"/>
            <a:ext cx="381000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pitchFamily="34" charset="0"/>
              </a:rPr>
              <a:t>trans</a:t>
            </a:r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: transmission delay: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L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: packet length (bits) 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: link </a:t>
            </a: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bandwidth (bps)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sz="2000" i="1" baseline="-25000">
                <a:solidFill>
                  <a:srgbClr val="CC0000"/>
                </a:solidFill>
                <a:latin typeface="Gill Sans MT" pitchFamily="34" charset="0"/>
              </a:rPr>
              <a:t>trans</a:t>
            </a:r>
            <a:r>
              <a:rPr lang="en-US" sz="2000" i="1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4718050" y="4449763"/>
            <a:ext cx="41529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pitchFamily="34" charset="0"/>
              </a:rPr>
              <a:t>prop</a:t>
            </a:r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: propagation delay: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: length of physical link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s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: propagation speed in medium (~2x10</a:t>
            </a:r>
            <a:r>
              <a:rPr lang="en-US" sz="2000" baseline="30000">
                <a:solidFill>
                  <a:srgbClr val="000000"/>
                </a:solidFill>
                <a:latin typeface="Gill Sans MT" pitchFamily="34" charset="0"/>
              </a:rPr>
              <a:t>8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m/sec)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1">
                <a:solidFill>
                  <a:srgbClr val="CC0000"/>
                </a:solidFill>
                <a:latin typeface="Gill Sans MT" pitchFamily="34" charset="0"/>
              </a:rPr>
              <a:t>d</a:t>
            </a:r>
            <a:r>
              <a:rPr lang="en-US" sz="2000" baseline="-25000">
                <a:solidFill>
                  <a:srgbClr val="CC0000"/>
                </a:solidFill>
                <a:latin typeface="Gill Sans MT" pitchFamily="34" charset="0"/>
              </a:rPr>
              <a:t>prop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/</a:t>
            </a: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s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2255838" y="5600700"/>
            <a:ext cx="2528887" cy="800100"/>
            <a:chOff x="1421" y="3528"/>
            <a:chExt cx="1593" cy="504"/>
          </a:xfrm>
        </p:grpSpPr>
        <p:sp>
          <p:nvSpPr>
            <p:cNvPr id="182333" name="AutoShape 61"/>
            <p:cNvSpPr>
              <a:spLocks noChangeArrowheads="1"/>
            </p:cNvSpPr>
            <p:nvPr/>
          </p:nvSpPr>
          <p:spPr bwMode="auto">
            <a:xfrm rot="381619">
              <a:off x="1421" y="3528"/>
              <a:ext cx="1593" cy="201"/>
            </a:xfrm>
            <a:prstGeom prst="leftRightArrow">
              <a:avLst>
                <a:gd name="adj1" fmla="val 35324"/>
                <a:gd name="adj2" fmla="val 94994"/>
              </a:avLst>
            </a:prstGeom>
            <a:gradFill rotWithShape="1">
              <a:gsLst>
                <a:gs pos="0">
                  <a:srgbClr val="CC0000"/>
                </a:gs>
                <a:gs pos="5000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03" name="Text Box 62"/>
            <p:cNvSpPr txBox="1">
              <a:spLocks noChangeArrowheads="1"/>
            </p:cNvSpPr>
            <p:nvPr/>
          </p:nvSpPr>
          <p:spPr bwMode="auto">
            <a:xfrm>
              <a:off x="1533" y="3590"/>
              <a:ext cx="13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i="1">
                  <a:solidFill>
                    <a:srgbClr val="CC0000"/>
                  </a:solidFill>
                </a:rPr>
                <a:t>d</a:t>
              </a:r>
              <a:r>
                <a:rPr lang="en-US" sz="2000" baseline="-25000">
                  <a:solidFill>
                    <a:srgbClr val="CC0000"/>
                  </a:solidFill>
                </a:rPr>
                <a:t>trans </a:t>
              </a:r>
              <a:r>
                <a:rPr lang="en-US" sz="2000">
                  <a:solidFill>
                    <a:srgbClr val="CC0000"/>
                  </a:solidFill>
                </a:rPr>
                <a:t>and </a:t>
              </a:r>
              <a:r>
                <a:rPr lang="en-US" sz="2000" i="1">
                  <a:solidFill>
                    <a:srgbClr val="CC0000"/>
                  </a:solidFill>
                </a:rPr>
                <a:t>d</a:t>
              </a:r>
              <a:r>
                <a:rPr lang="en-US" sz="2000" baseline="-25000">
                  <a:solidFill>
                    <a:srgbClr val="CC0000"/>
                  </a:solidFill>
                </a:rPr>
                <a:t>prop</a:t>
              </a:r>
            </a:p>
            <a:p>
              <a:pPr algn="ctr"/>
              <a:r>
                <a:rPr lang="en-US" sz="2000" i="1">
                  <a:solidFill>
                    <a:srgbClr val="CC0000"/>
                  </a:solidFill>
                </a:rPr>
                <a:t>very </a:t>
              </a:r>
              <a:r>
                <a:rPr lang="en-US" sz="2000">
                  <a:solidFill>
                    <a:srgbClr val="CC0000"/>
                  </a:solidFill>
                </a:rPr>
                <a:t>different</a:t>
              </a:r>
            </a:p>
          </p:txBody>
        </p:sp>
      </p:grpSp>
      <p:pic>
        <p:nvPicPr>
          <p:cNvPr id="112645" name="Picture 6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6" name="Rectangle 2"/>
          <p:cNvSpPr>
            <a:spLocks noChangeArrowheads="1"/>
          </p:cNvSpPr>
          <p:nvPr/>
        </p:nvSpPr>
        <p:spPr bwMode="auto">
          <a:xfrm>
            <a:off x="452438" y="200025"/>
            <a:ext cx="7772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Four sources of packet delay</a:t>
            </a:r>
            <a:endParaRPr lang="en-US" sz="48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2647" name="Oval 7"/>
          <p:cNvSpPr>
            <a:spLocks noChangeArrowheads="1"/>
          </p:cNvSpPr>
          <p:nvPr/>
        </p:nvSpPr>
        <p:spPr bwMode="auto">
          <a:xfrm>
            <a:off x="3351213" y="2219325"/>
            <a:ext cx="1198562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3351213" y="2151063"/>
            <a:ext cx="1198562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60738" y="1922463"/>
            <a:ext cx="1198562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3706813" y="1952625"/>
            <a:ext cx="498475" cy="119063"/>
            <a:chOff x="2208" y="2184"/>
            <a:chExt cx="176" cy="69"/>
          </a:xfrm>
        </p:grpSpPr>
        <p:grpSp>
          <p:nvGrpSpPr>
            <p:cNvPr id="112694" name="Group 11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2699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0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1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95" name="Group 15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269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651" name="Oval 19"/>
          <p:cNvSpPr>
            <a:spLocks noChangeArrowheads="1"/>
          </p:cNvSpPr>
          <p:nvPr/>
        </p:nvSpPr>
        <p:spPr bwMode="auto">
          <a:xfrm>
            <a:off x="6446838" y="2238375"/>
            <a:ext cx="1198562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2" name="Line 20"/>
          <p:cNvSpPr>
            <a:spLocks noChangeShapeType="1"/>
          </p:cNvSpPr>
          <p:nvPr/>
        </p:nvSpPr>
        <p:spPr bwMode="auto">
          <a:xfrm>
            <a:off x="6456363" y="2217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Rectangle 21"/>
          <p:cNvSpPr>
            <a:spLocks noChangeArrowheads="1"/>
          </p:cNvSpPr>
          <p:nvPr/>
        </p:nvSpPr>
        <p:spPr bwMode="auto">
          <a:xfrm>
            <a:off x="6456363" y="2179638"/>
            <a:ext cx="1198562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4" name="Oval 22"/>
          <p:cNvSpPr>
            <a:spLocks noChangeArrowheads="1"/>
          </p:cNvSpPr>
          <p:nvPr/>
        </p:nvSpPr>
        <p:spPr bwMode="auto">
          <a:xfrm>
            <a:off x="6465888" y="1951038"/>
            <a:ext cx="1198562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5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7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8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59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1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112662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nodal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112664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112667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68" name="Group 48"/>
          <p:cNvGrpSpPr>
            <a:grpSpLocks/>
          </p:cNvGrpSpPr>
          <p:nvPr/>
        </p:nvGrpSpPr>
        <p:grpSpPr bwMode="auto">
          <a:xfrm>
            <a:off x="6792913" y="2009775"/>
            <a:ext cx="498475" cy="119063"/>
            <a:chOff x="2208" y="2184"/>
            <a:chExt cx="176" cy="69"/>
          </a:xfrm>
        </p:grpSpPr>
        <p:grpSp>
          <p:nvGrpSpPr>
            <p:cNvPr id="112686" name="Group 49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2691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2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3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87" name="Group 53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2688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9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0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669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nodal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proc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queue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trans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prop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26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88B8FA3B-E3A3-4FE2-9255-7A95F76989D5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71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Line 25"/>
          <p:cNvSpPr>
            <a:spLocks noChangeShapeType="1"/>
          </p:cNvSpPr>
          <p:nvPr/>
        </p:nvSpPr>
        <p:spPr bwMode="auto">
          <a:xfrm flipV="1">
            <a:off x="2925763" y="2397125"/>
            <a:ext cx="428625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3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2674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5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2676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grpSp>
        <p:nvGrpSpPr>
          <p:cNvPr id="112677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112684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85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678" name="Group 69"/>
          <p:cNvGrpSpPr>
            <a:grpSpLocks/>
          </p:cNvGrpSpPr>
          <p:nvPr/>
        </p:nvGrpSpPr>
        <p:grpSpPr bwMode="auto">
          <a:xfrm>
            <a:off x="2168525" y="2524125"/>
            <a:ext cx="779463" cy="679450"/>
            <a:chOff x="-44" y="1473"/>
            <a:chExt cx="981" cy="1105"/>
          </a:xfrm>
        </p:grpSpPr>
        <p:pic>
          <p:nvPicPr>
            <p:cNvPr id="11268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8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679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112680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1" name="TextBox 1"/>
          <p:cNvSpPr txBox="1">
            <a:spLocks noChangeArrowheads="1"/>
          </p:cNvSpPr>
          <p:nvPr/>
        </p:nvSpPr>
        <p:spPr bwMode="auto">
          <a:xfrm>
            <a:off x="611188" y="6388100"/>
            <a:ext cx="64309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Java applet for an interactive animation on trans vs. prop delay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4690" name="Picture 3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811213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Caravan analogy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1338" y="2927350"/>
            <a:ext cx="4216400" cy="3317875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smtClean="0">
                <a:ea typeface="ＭＳ Ｐゴシック" pitchFamily="34" charset="-128"/>
              </a:rPr>
              <a:t>cars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propagate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at </a:t>
            </a:r>
            <a:br>
              <a:rPr lang="en-US" altLang="ja-JP" sz="2400" smtClean="0">
                <a:ea typeface="ＭＳ Ｐゴシック" pitchFamily="34" charset="-128"/>
              </a:rPr>
            </a:br>
            <a:r>
              <a:rPr lang="en-US" altLang="ja-JP" sz="2400" smtClean="0">
                <a:ea typeface="ＭＳ Ｐゴシック" pitchFamily="34" charset="-128"/>
              </a:rPr>
              <a:t>100 km/hr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smtClean="0">
                <a:ea typeface="ＭＳ Ｐゴシック" pitchFamily="34" charset="-128"/>
              </a:rPr>
              <a:t>toll booth takes 12 sec to service car (bit transmission time)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smtClean="0">
                <a:ea typeface="ＭＳ Ｐゴシック" pitchFamily="34" charset="-128"/>
              </a:rPr>
              <a:t>car~bit; caravan ~ packet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How long until caravan is lined up before 2nd toll booth?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27638" y="2941638"/>
            <a:ext cx="3521075" cy="33655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time to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push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entire caravan through toll booth onto highway = 12*10 = 120 sec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time for last car to propagate from 1st to 2nd toll both: 100km/(100km/hr)= 1 hr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A: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62 minutes</a:t>
            </a:r>
          </a:p>
        </p:txBody>
      </p:sp>
      <p:grpSp>
        <p:nvGrpSpPr>
          <p:cNvPr id="114694" name="Group 42"/>
          <p:cNvGrpSpPr>
            <a:grpSpLocks/>
          </p:cNvGrpSpPr>
          <p:nvPr/>
        </p:nvGrpSpPr>
        <p:grpSpPr bwMode="auto">
          <a:xfrm>
            <a:off x="406400" y="1195388"/>
            <a:ext cx="8043863" cy="1481137"/>
            <a:chOff x="165" y="725"/>
            <a:chExt cx="5067" cy="933"/>
          </a:xfrm>
        </p:grpSpPr>
        <p:grpSp>
          <p:nvGrpSpPr>
            <p:cNvPr id="114696" name="Group 43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14720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1" name="Text Box 45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grpSp>
          <p:nvGrpSpPr>
            <p:cNvPr id="114697" name="Group 46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14718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9" name="Text Box 48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sp>
          <p:nvSpPr>
            <p:cNvPr id="114698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4699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ten-car </a:t>
              </a:r>
            </a:p>
            <a:p>
              <a:r>
                <a:rPr lang="en-US" sz="2000"/>
                <a:t>caravan</a:t>
              </a:r>
            </a:p>
          </p:txBody>
        </p:sp>
        <p:sp>
          <p:nvSpPr>
            <p:cNvPr id="114700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1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100 km</a:t>
              </a:r>
            </a:p>
          </p:txBody>
        </p:sp>
        <p:sp>
          <p:nvSpPr>
            <p:cNvPr id="114702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3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100 km</a:t>
              </a:r>
            </a:p>
          </p:txBody>
        </p:sp>
        <p:sp>
          <p:nvSpPr>
            <p:cNvPr id="114704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6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7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4708" name="Picture 59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709" name="Picture 60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4710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14716" name="Picture 6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717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14711" name="Picture 64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4712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14714" name="Picture 6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715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13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6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81990AB-B459-4DB0-89B1-7198D696F22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6738" name="Picture 3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803275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141288"/>
            <a:ext cx="7772400" cy="84613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Caravan analogy (more)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125" y="2862263"/>
            <a:ext cx="8323263" cy="33178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suppose cars now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propagate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at 1000 km/hr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and suppose toll booth now takes one min to service a car</a:t>
            </a:r>
            <a:endParaRPr lang="en-US" sz="240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i="1" u="sng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 Will cars arrive to 2nd booth before all cars serviced at first booth?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167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2975" y="4524375"/>
            <a:ext cx="7989888" cy="1751013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sz="2400" i="1" u="sng" smtClean="0">
                <a:solidFill>
                  <a:srgbClr val="CC0000"/>
                </a:solidFill>
                <a:ea typeface="ＭＳ Ｐゴシック" pitchFamily="34" charset="-128"/>
              </a:rPr>
              <a:t>A: Yes!</a:t>
            </a:r>
            <a:r>
              <a:rPr lang="en-US" sz="2400" smtClean="0">
                <a:ea typeface="ＭＳ Ｐゴシック" pitchFamily="34" charset="-128"/>
              </a:rPr>
              <a:t>  after 7 min, 1st car arrives at second booth; three cars still at 1st booth.</a:t>
            </a:r>
          </a:p>
        </p:txBody>
      </p:sp>
      <p:grpSp>
        <p:nvGrpSpPr>
          <p:cNvPr id="116742" name="Group 49"/>
          <p:cNvGrpSpPr>
            <a:grpSpLocks/>
          </p:cNvGrpSpPr>
          <p:nvPr/>
        </p:nvGrpSpPr>
        <p:grpSpPr bwMode="auto">
          <a:xfrm>
            <a:off x="684213" y="1150938"/>
            <a:ext cx="8043862" cy="1481137"/>
            <a:chOff x="165" y="725"/>
            <a:chExt cx="5067" cy="933"/>
          </a:xfrm>
        </p:grpSpPr>
        <p:grpSp>
          <p:nvGrpSpPr>
            <p:cNvPr id="116744" name="Group 5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16768" name="Rectangle 6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9" name="Text Box 7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grpSp>
          <p:nvGrpSpPr>
            <p:cNvPr id="116745" name="Group 8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16766" name="Rectangle 9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7" name="Text Box 10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toll </a:t>
                </a:r>
              </a:p>
              <a:p>
                <a:pPr algn="ctr"/>
                <a:r>
                  <a:rPr lang="en-US" sz="2000"/>
                  <a:t>booth</a:t>
                </a:r>
              </a:p>
            </p:txBody>
          </p:sp>
        </p:grpSp>
        <p:sp>
          <p:nvSpPr>
            <p:cNvPr id="116746" name="AutoShape 2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6747" name="Text Box 3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ten-car </a:t>
              </a:r>
            </a:p>
            <a:p>
              <a:r>
                <a:rPr lang="en-US" sz="2000"/>
                <a:t>caravan</a:t>
              </a:r>
            </a:p>
          </p:txBody>
        </p:sp>
        <p:sp>
          <p:nvSpPr>
            <p:cNvPr id="116748" name="Line 3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Text Box 33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100 km</a:t>
              </a:r>
            </a:p>
          </p:txBody>
        </p:sp>
        <p:sp>
          <p:nvSpPr>
            <p:cNvPr id="116750" name="Line 34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1" name="Text Box 35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100 km</a:t>
              </a:r>
            </a:p>
          </p:txBody>
        </p:sp>
        <p:sp>
          <p:nvSpPr>
            <p:cNvPr id="116752" name="Line 36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Oval 37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4" name="Oval 38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5" name="Oval 39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6756" name="Picture 41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757" name="Picture 42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6758" name="Group 45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16764" name="Picture 4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765" name="Rectangle 44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16759" name="Picture 40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6760" name="Group 46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16762" name="Picture 4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763" name="Rectangle 48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61" name="Line 32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42D54E7-7BE1-4643-B9E1-AF427ACF47EF}" type="slidenum">
              <a:rPr lang="en-US"/>
              <a:pPr/>
              <a:t>27</a:t>
            </a:fld>
            <a:endParaRPr lang="en-US"/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5489575" y="5846763"/>
            <a:ext cx="2394180" cy="400110"/>
          </a:xfrm>
          <a:prstGeom prst="rect">
            <a:avLst/>
          </a:prstGeom>
          <a:noFill/>
          <a:ln w="9525">
            <a:solidFill>
              <a:schemeClr val="accent1">
                <a:alpha val="99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A1Q2: P5 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on page 71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8786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91757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60" descr="queueDe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3200" y="852488"/>
            <a:ext cx="49688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8" y="1806575"/>
            <a:ext cx="3810000" cy="17811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i="1" smtClean="0">
                <a:ea typeface="ＭＳ Ｐゴシック" pitchFamily="34" charset="-128"/>
              </a:rPr>
              <a:t>R:</a:t>
            </a:r>
            <a:r>
              <a:rPr lang="en-US" sz="2400" smtClean="0">
                <a:ea typeface="ＭＳ Ｐゴシック" pitchFamily="34" charset="-128"/>
              </a:rPr>
              <a:t> link bandwidth (bps)</a:t>
            </a:r>
          </a:p>
          <a:p>
            <a:pPr eaLnBrk="1" hangingPunct="1">
              <a:buSzPct val="75000"/>
            </a:pPr>
            <a:r>
              <a:rPr lang="en-US" sz="2400" i="1" smtClean="0">
                <a:ea typeface="ＭＳ Ｐゴシック" pitchFamily="34" charset="-128"/>
              </a:rPr>
              <a:t>L:</a:t>
            </a:r>
            <a:r>
              <a:rPr lang="en-US" sz="2400" smtClean="0">
                <a:ea typeface="ＭＳ Ｐゴシック" pitchFamily="34" charset="-128"/>
              </a:rPr>
              <a:t> packet length (bits)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a: average packet arrival rate</a:t>
            </a:r>
          </a:p>
        </p:txBody>
      </p:sp>
      <p:sp>
        <p:nvSpPr>
          <p:cNvPr id="118789" name="Rectangle 61"/>
          <p:cNvSpPr>
            <a:spLocks noChangeArrowheads="1"/>
          </p:cNvSpPr>
          <p:nvPr/>
        </p:nvSpPr>
        <p:spPr bwMode="auto">
          <a:xfrm>
            <a:off x="4187825" y="3451225"/>
            <a:ext cx="3810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traffic intensity </a:t>
            </a:r>
          </a:p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= La/R</a:t>
            </a:r>
          </a:p>
        </p:txBody>
      </p:sp>
      <p:sp>
        <p:nvSpPr>
          <p:cNvPr id="118790" name="Rectangle 62"/>
          <p:cNvSpPr>
            <a:spLocks noChangeArrowheads="1"/>
          </p:cNvSpPr>
          <p:nvPr/>
        </p:nvSpPr>
        <p:spPr bwMode="auto">
          <a:xfrm>
            <a:off x="511175" y="4113213"/>
            <a:ext cx="69723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latin typeface="Gill Sans MT" pitchFamily="34" charset="0"/>
              </a:rPr>
              <a:t>La/R</a:t>
            </a:r>
            <a:r>
              <a:rPr lang="en-US">
                <a:latin typeface="Gill Sans MT" pitchFamily="34" charset="0"/>
              </a:rPr>
              <a:t> ~ 0: avg. queueing delay small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latin typeface="Gill Sans MT" pitchFamily="34" charset="0"/>
              </a:rPr>
              <a:t>La/R </a:t>
            </a:r>
            <a:r>
              <a:rPr lang="en-US">
                <a:latin typeface="Gill Sans MT" pitchFamily="34" charset="0"/>
              </a:rPr>
              <a:t>-&gt; 1: avg. queueing delay large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latin typeface="Gill Sans MT" pitchFamily="34" charset="0"/>
              </a:rPr>
              <a:t>La/R </a:t>
            </a:r>
            <a:r>
              <a:rPr lang="en-US">
                <a:latin typeface="Gill Sans MT" pitchFamily="34" charset="0"/>
              </a:rPr>
              <a:t>&gt; 1: more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work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>
                <a:latin typeface="Gill Sans MT" pitchFamily="34" charset="0"/>
              </a:rPr>
              <a:t> arriving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    than can be serviced, average delay infinite!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Gill Sans MT" pitchFamily="34" charset="0"/>
            </a:endParaRPr>
          </a:p>
        </p:txBody>
      </p:sp>
      <p:sp>
        <p:nvSpPr>
          <p:cNvPr id="118791" name="Rectangle 11"/>
          <p:cNvSpPr>
            <a:spLocks noChangeArrowheads="1"/>
          </p:cNvSpPr>
          <p:nvPr/>
        </p:nvSpPr>
        <p:spPr bwMode="auto">
          <a:xfrm>
            <a:off x="4500563" y="868363"/>
            <a:ext cx="1271587" cy="427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2" name="Rectangle 61"/>
          <p:cNvSpPr>
            <a:spLocks noChangeArrowheads="1"/>
          </p:cNvSpPr>
          <p:nvPr/>
        </p:nvSpPr>
        <p:spPr bwMode="auto">
          <a:xfrm rot="-5400000">
            <a:off x="3596482" y="2180431"/>
            <a:ext cx="24336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average  queueing delay</a:t>
            </a:r>
          </a:p>
        </p:txBody>
      </p:sp>
      <p:pic>
        <p:nvPicPr>
          <p:cNvPr id="11879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3463" y="4935538"/>
            <a:ext cx="1546225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6800" y="4197350"/>
            <a:ext cx="148113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95" name="Text Box 15"/>
          <p:cNvSpPr txBox="1">
            <a:spLocks noChangeArrowheads="1"/>
          </p:cNvSpPr>
          <p:nvPr/>
        </p:nvSpPr>
        <p:spPr bwMode="auto">
          <a:xfrm>
            <a:off x="7554913" y="41417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La/R ~ 0</a:t>
            </a:r>
          </a:p>
        </p:txBody>
      </p:sp>
      <p:sp>
        <p:nvSpPr>
          <p:cNvPr id="118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382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Queueing delay (revisited)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8797" name="Text Box 16"/>
          <p:cNvSpPr txBox="1">
            <a:spLocks noChangeArrowheads="1"/>
          </p:cNvSpPr>
          <p:nvPr/>
        </p:nvSpPr>
        <p:spPr bwMode="auto">
          <a:xfrm>
            <a:off x="7885113" y="6110288"/>
            <a:ext cx="113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La/R -&gt; 1</a:t>
            </a:r>
          </a:p>
        </p:txBody>
      </p:sp>
      <p:sp>
        <p:nvSpPr>
          <p:cNvPr id="1187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1887686-86F5-46DD-805B-752FD326CA74}" type="slidenum">
              <a:rPr lang="en-US"/>
              <a:pPr/>
              <a:t>28</a:t>
            </a:fld>
            <a:endParaRPr lang="en-US"/>
          </a:p>
        </p:txBody>
      </p:sp>
      <p:sp>
        <p:nvSpPr>
          <p:cNvPr id="118799" name="TextBox 1"/>
          <p:cNvSpPr txBox="1">
            <a:spLocks noChangeArrowheads="1"/>
          </p:cNvSpPr>
          <p:nvPr/>
        </p:nvSpPr>
        <p:spPr bwMode="auto">
          <a:xfrm>
            <a:off x="425450" y="6116638"/>
            <a:ext cx="622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Java applet for an interactive animation on queuing and loss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20834" name="Picture 9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896938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 and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2083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70000"/>
            <a:ext cx="7772400" cy="3098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what do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real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Internet delay &amp; loss look like? </a:t>
            </a:r>
          </a:p>
          <a:p>
            <a:pPr eaLnBrk="1" hangingPunct="1">
              <a:buSzPct val="75000"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traceroute </a:t>
            </a:r>
            <a:r>
              <a:rPr lang="en-US" smtClean="0">
                <a:ea typeface="ＭＳ Ｐゴシック" pitchFamily="34" charset="-128"/>
                <a:cs typeface="Courier New" pitchFamily="49" charset="0"/>
              </a:rPr>
              <a:t>program: </a:t>
            </a:r>
            <a:r>
              <a:rPr lang="en-US" smtClean="0">
                <a:ea typeface="ＭＳ Ｐゴシック" pitchFamily="34" charset="-128"/>
              </a:rPr>
              <a:t>provides delay measurement from source to router along end-end Internet path towards destination.  For all </a:t>
            </a:r>
            <a:r>
              <a:rPr lang="en-US" i="1" smtClean="0">
                <a:ea typeface="ＭＳ Ｐゴシック" pitchFamily="34" charset="-128"/>
              </a:rPr>
              <a:t>i:</a:t>
            </a:r>
          </a:p>
          <a:p>
            <a:pPr lvl="1" eaLnBrk="1" hangingPunct="1"/>
            <a:r>
              <a:rPr lang="en-US" smtClean="0"/>
              <a:t>sends three packets that will reach router </a:t>
            </a:r>
            <a:r>
              <a:rPr lang="en-US" i="1" smtClean="0"/>
              <a:t>i</a:t>
            </a:r>
            <a:r>
              <a:rPr lang="en-US" smtClean="0"/>
              <a:t> on path towards destination</a:t>
            </a:r>
          </a:p>
          <a:p>
            <a:pPr lvl="1" eaLnBrk="1" hangingPunct="1"/>
            <a:r>
              <a:rPr lang="en-US" smtClean="0"/>
              <a:t>router </a:t>
            </a:r>
            <a:r>
              <a:rPr lang="en-US" i="1" smtClean="0"/>
              <a:t>i</a:t>
            </a:r>
            <a:r>
              <a:rPr lang="en-US" smtClean="0"/>
              <a:t> will return packets to sender</a:t>
            </a:r>
          </a:p>
          <a:p>
            <a:pPr lvl="1" eaLnBrk="1" hangingPunct="1"/>
            <a:r>
              <a:rPr lang="en-US" smtClean="0"/>
              <a:t>sender times interval between transmission and reply.</a:t>
            </a:r>
            <a:endParaRPr lang="en-US" sz="2800" smtClean="0"/>
          </a:p>
        </p:txBody>
      </p:sp>
      <p:sp>
        <p:nvSpPr>
          <p:cNvPr id="120837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5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6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5991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grpSp>
        <p:nvGrpSpPr>
          <p:cNvPr id="120851" name="Group 100"/>
          <p:cNvGrpSpPr>
            <a:grpSpLocks/>
          </p:cNvGrpSpPr>
          <p:nvPr/>
        </p:nvGrpSpPr>
        <p:grpSpPr bwMode="auto">
          <a:xfrm>
            <a:off x="517525" y="4975225"/>
            <a:ext cx="820738" cy="688975"/>
            <a:chOff x="-44" y="1473"/>
            <a:chExt cx="981" cy="1105"/>
          </a:xfrm>
        </p:grpSpPr>
        <p:pic>
          <p:nvPicPr>
            <p:cNvPr id="120904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905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52" name="Group 103"/>
          <p:cNvGrpSpPr>
            <a:grpSpLocks/>
          </p:cNvGrpSpPr>
          <p:nvPr/>
        </p:nvGrpSpPr>
        <p:grpSpPr bwMode="auto">
          <a:xfrm flipH="1">
            <a:off x="6565900" y="5013325"/>
            <a:ext cx="754063" cy="669925"/>
            <a:chOff x="-44" y="1473"/>
            <a:chExt cx="981" cy="1105"/>
          </a:xfrm>
        </p:grpSpPr>
        <p:pic>
          <p:nvPicPr>
            <p:cNvPr id="120902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903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53" name="Group 124"/>
          <p:cNvGrpSpPr>
            <a:grpSpLocks/>
          </p:cNvGrpSpPr>
          <p:nvPr/>
        </p:nvGrpSpPr>
        <p:grpSpPr bwMode="auto">
          <a:xfrm>
            <a:off x="5513388" y="5513388"/>
            <a:ext cx="617537" cy="250825"/>
            <a:chOff x="2356" y="1300"/>
            <a:chExt cx="555" cy="194"/>
          </a:xfrm>
        </p:grpSpPr>
        <p:sp>
          <p:nvSpPr>
            <p:cNvPr id="12089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9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9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97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900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01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98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99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4" name="Group 133"/>
          <p:cNvGrpSpPr>
            <a:grpSpLocks/>
          </p:cNvGrpSpPr>
          <p:nvPr/>
        </p:nvGrpSpPr>
        <p:grpSpPr bwMode="auto">
          <a:xfrm>
            <a:off x="4545013" y="5241925"/>
            <a:ext cx="617537" cy="250825"/>
            <a:chOff x="2356" y="1300"/>
            <a:chExt cx="555" cy="194"/>
          </a:xfrm>
        </p:grpSpPr>
        <p:sp>
          <p:nvSpPr>
            <p:cNvPr id="12088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89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92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93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90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91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5" name="Group 142"/>
          <p:cNvGrpSpPr>
            <a:grpSpLocks/>
          </p:cNvGrpSpPr>
          <p:nvPr/>
        </p:nvGrpSpPr>
        <p:grpSpPr bwMode="auto">
          <a:xfrm>
            <a:off x="3394075" y="5451475"/>
            <a:ext cx="617538" cy="250825"/>
            <a:chOff x="2356" y="1300"/>
            <a:chExt cx="555" cy="194"/>
          </a:xfrm>
        </p:grpSpPr>
        <p:sp>
          <p:nvSpPr>
            <p:cNvPr id="12087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81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84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85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82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83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6" name="Group 151"/>
          <p:cNvGrpSpPr>
            <a:grpSpLocks/>
          </p:cNvGrpSpPr>
          <p:nvPr/>
        </p:nvGrpSpPr>
        <p:grpSpPr bwMode="auto">
          <a:xfrm>
            <a:off x="2392363" y="5205413"/>
            <a:ext cx="617537" cy="250825"/>
            <a:chOff x="2356" y="1300"/>
            <a:chExt cx="555" cy="194"/>
          </a:xfrm>
        </p:grpSpPr>
        <p:sp>
          <p:nvSpPr>
            <p:cNvPr id="12087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73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76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77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74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75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7" name="Group 160"/>
          <p:cNvGrpSpPr>
            <a:grpSpLocks/>
          </p:cNvGrpSpPr>
          <p:nvPr/>
        </p:nvGrpSpPr>
        <p:grpSpPr bwMode="auto">
          <a:xfrm>
            <a:off x="1517650" y="5472113"/>
            <a:ext cx="617538" cy="250825"/>
            <a:chOff x="2356" y="1300"/>
            <a:chExt cx="555" cy="194"/>
          </a:xfrm>
        </p:grpSpPr>
        <p:sp>
          <p:nvSpPr>
            <p:cNvPr id="12086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6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6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65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68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9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66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67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259388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0175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D55CA37-0797-4970-8BF1-C40849099B1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02897"/>
            <a:ext cx="4271963" cy="4956616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mesh of interconnected </a:t>
            </a:r>
            <a:r>
              <a:rPr lang="en-US" dirty="0" smtClean="0">
                <a:ea typeface="ＭＳ Ｐゴシック" pitchFamily="34" charset="-128"/>
              </a:rPr>
              <a:t>routers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Resource allocation: 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packet-switch, 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circuit switching </a:t>
            </a:r>
            <a:endParaRPr 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packet-switching: hosts break application-layer messages into </a:t>
            </a: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packets</a:t>
            </a:r>
          </a:p>
          <a:p>
            <a:pPr lvl="1" eaLnBrk="1" hangingPunct="1"/>
            <a:r>
              <a:rPr lang="en-US" dirty="0" smtClean="0"/>
              <a:t>forward packets</a:t>
            </a:r>
            <a:r>
              <a:rPr lang="en-US" i="1" dirty="0" smtClean="0"/>
              <a:t> </a:t>
            </a:r>
            <a:r>
              <a:rPr lang="en-US" dirty="0" smtClean="0"/>
              <a:t>from one router to the next, across links on path from source to destination</a:t>
            </a:r>
          </a:p>
          <a:p>
            <a:pPr lvl="1" eaLnBrk="1" hangingPunct="1"/>
            <a:r>
              <a:rPr lang="en-US" dirty="0" smtClean="0"/>
              <a:t>each packet transmitted at full link capacity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network core</a:t>
            </a:r>
          </a:p>
        </p:txBody>
      </p:sp>
      <p:sp>
        <p:nvSpPr>
          <p:cNvPr id="70660" name="Freeform 637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661" name="Group 638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71161" name="Rectangle 63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2" name="AutoShape 64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70662" name="Freeform 641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3" name="Line 642"/>
          <p:cNvSpPr>
            <a:spLocks noChangeShapeType="1"/>
          </p:cNvSpPr>
          <p:nvPr/>
        </p:nvSpPr>
        <p:spPr bwMode="auto">
          <a:xfrm rot="-5400000">
            <a:off x="7845425" y="516255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643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644"/>
          <p:cNvSpPr>
            <a:spLocks noChangeShapeType="1"/>
          </p:cNvSpPr>
          <p:nvPr/>
        </p:nvSpPr>
        <p:spPr bwMode="auto">
          <a:xfrm rot="-5400000">
            <a:off x="8177213" y="511968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646"/>
          <p:cNvSpPr>
            <a:spLocks noChangeShapeType="1"/>
          </p:cNvSpPr>
          <p:nvPr/>
        </p:nvSpPr>
        <p:spPr bwMode="auto">
          <a:xfrm>
            <a:off x="6100763" y="4776788"/>
            <a:ext cx="212725" cy="98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7" name="Line 647"/>
          <p:cNvSpPr>
            <a:spLocks noChangeShapeType="1"/>
          </p:cNvSpPr>
          <p:nvPr/>
        </p:nvSpPr>
        <p:spPr bwMode="auto">
          <a:xfrm flipV="1">
            <a:off x="5842000" y="5040313"/>
            <a:ext cx="390525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8" name="Line 650"/>
          <p:cNvSpPr>
            <a:spLocks noChangeShapeType="1"/>
          </p:cNvSpPr>
          <p:nvPr/>
        </p:nvSpPr>
        <p:spPr bwMode="auto">
          <a:xfrm flipH="1">
            <a:off x="6267450" y="5087938"/>
            <a:ext cx="103188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9" name="Line 651"/>
          <p:cNvSpPr>
            <a:spLocks noChangeShapeType="1"/>
          </p:cNvSpPr>
          <p:nvPr/>
        </p:nvSpPr>
        <p:spPr bwMode="auto">
          <a:xfrm flipH="1" flipV="1">
            <a:off x="6548438" y="5100638"/>
            <a:ext cx="114300" cy="173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0" name="Line 652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1" name="Line 654"/>
          <p:cNvSpPr>
            <a:spLocks noChangeShapeType="1"/>
          </p:cNvSpPr>
          <p:nvPr/>
        </p:nvSpPr>
        <p:spPr bwMode="auto">
          <a:xfrm>
            <a:off x="6046788" y="3582988"/>
            <a:ext cx="234950" cy="74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2" name="Line 655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673" name="Group 656"/>
          <p:cNvGrpSpPr>
            <a:grpSpLocks/>
          </p:cNvGrpSpPr>
          <p:nvPr/>
        </p:nvGrpSpPr>
        <p:grpSpPr bwMode="auto">
          <a:xfrm>
            <a:off x="5611813" y="3503613"/>
            <a:ext cx="506412" cy="352425"/>
            <a:chOff x="2967" y="478"/>
            <a:chExt cx="788" cy="625"/>
          </a:xfrm>
        </p:grpSpPr>
        <p:pic>
          <p:nvPicPr>
            <p:cNvPr id="71159" name="Picture 657" descr="access_point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160" name="Picture 658" descr="antenna_radiation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674" name="Freeform 659"/>
          <p:cNvSpPr>
            <a:spLocks/>
          </p:cNvSpPr>
          <p:nvPr/>
        </p:nvSpPr>
        <p:spPr bwMode="auto">
          <a:xfrm>
            <a:off x="7015163" y="35306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5" name="Freeform 660"/>
          <p:cNvSpPr>
            <a:spLocks/>
          </p:cNvSpPr>
          <p:nvPr/>
        </p:nvSpPr>
        <p:spPr bwMode="auto">
          <a:xfrm>
            <a:off x="7011988" y="2005013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6" name="Line 661"/>
          <p:cNvSpPr>
            <a:spLocks noChangeShapeType="1"/>
          </p:cNvSpPr>
          <p:nvPr/>
        </p:nvSpPr>
        <p:spPr bwMode="auto">
          <a:xfrm>
            <a:off x="7396163" y="3816350"/>
            <a:ext cx="163512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7" name="Line 662"/>
          <p:cNvSpPr>
            <a:spLocks noChangeShapeType="1"/>
          </p:cNvSpPr>
          <p:nvPr/>
        </p:nvSpPr>
        <p:spPr bwMode="auto">
          <a:xfrm>
            <a:off x="7493000" y="3736975"/>
            <a:ext cx="279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8" name="Line 663"/>
          <p:cNvSpPr>
            <a:spLocks noChangeShapeType="1"/>
          </p:cNvSpPr>
          <p:nvPr/>
        </p:nvSpPr>
        <p:spPr bwMode="auto">
          <a:xfrm flipV="1">
            <a:off x="7729538" y="3822700"/>
            <a:ext cx="134937" cy="104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9" name="Line 664"/>
          <p:cNvSpPr>
            <a:spLocks noChangeShapeType="1"/>
          </p:cNvSpPr>
          <p:nvPr/>
        </p:nvSpPr>
        <p:spPr bwMode="auto">
          <a:xfrm>
            <a:off x="6723063" y="2590800"/>
            <a:ext cx="509587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0" name="Line 66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1" name="Line 66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2" name="Line 66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3" name="Line 668"/>
          <p:cNvSpPr>
            <a:spLocks noChangeShapeType="1"/>
          </p:cNvSpPr>
          <p:nvPr/>
        </p:nvSpPr>
        <p:spPr bwMode="auto">
          <a:xfrm flipV="1">
            <a:off x="7577138" y="2495550"/>
            <a:ext cx="123825" cy="87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4" name="Line 669"/>
          <p:cNvSpPr>
            <a:spLocks noChangeShapeType="1"/>
          </p:cNvSpPr>
          <p:nvPr/>
        </p:nvSpPr>
        <p:spPr bwMode="auto">
          <a:xfrm>
            <a:off x="7405688" y="2668588"/>
            <a:ext cx="0" cy="82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5" name="Line 670"/>
          <p:cNvSpPr>
            <a:spLocks noChangeShapeType="1"/>
          </p:cNvSpPr>
          <p:nvPr/>
        </p:nvSpPr>
        <p:spPr bwMode="auto">
          <a:xfrm flipV="1">
            <a:off x="7580313" y="2562225"/>
            <a:ext cx="2635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6" name="Line 671"/>
          <p:cNvSpPr>
            <a:spLocks noChangeShapeType="1"/>
          </p:cNvSpPr>
          <p:nvPr/>
        </p:nvSpPr>
        <p:spPr bwMode="auto">
          <a:xfrm>
            <a:off x="7942263" y="2563813"/>
            <a:ext cx="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7" name="Line 672"/>
          <p:cNvSpPr>
            <a:spLocks noChangeShapeType="1"/>
          </p:cNvSpPr>
          <p:nvPr/>
        </p:nvSpPr>
        <p:spPr bwMode="auto">
          <a:xfrm>
            <a:off x="7596188" y="2870200"/>
            <a:ext cx="1889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8" name="Line 673"/>
          <p:cNvSpPr>
            <a:spLocks noChangeShapeType="1"/>
          </p:cNvSpPr>
          <p:nvPr/>
        </p:nvSpPr>
        <p:spPr bwMode="auto">
          <a:xfrm>
            <a:off x="8150225" y="2860675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9" name="Line 674"/>
          <p:cNvSpPr>
            <a:spLocks noChangeShapeType="1"/>
          </p:cNvSpPr>
          <p:nvPr/>
        </p:nvSpPr>
        <p:spPr bwMode="auto">
          <a:xfrm flipH="1">
            <a:off x="7299325" y="2936875"/>
            <a:ext cx="98425" cy="704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0" name="Line 675"/>
          <p:cNvSpPr>
            <a:spLocks noChangeShapeType="1"/>
          </p:cNvSpPr>
          <p:nvPr/>
        </p:nvSpPr>
        <p:spPr bwMode="auto">
          <a:xfrm flipH="1">
            <a:off x="7888288" y="2936875"/>
            <a:ext cx="111125" cy="727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1" name="Line 676"/>
          <p:cNvSpPr>
            <a:spLocks noChangeShapeType="1"/>
          </p:cNvSpPr>
          <p:nvPr/>
        </p:nvSpPr>
        <p:spPr bwMode="auto">
          <a:xfrm flipV="1">
            <a:off x="7272338" y="4078288"/>
            <a:ext cx="227012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2" name="Line 677"/>
          <p:cNvSpPr>
            <a:spLocks noChangeShapeType="1"/>
          </p:cNvSpPr>
          <p:nvPr/>
        </p:nvSpPr>
        <p:spPr bwMode="auto">
          <a:xfrm>
            <a:off x="8345488" y="2859088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693" name="Group 678"/>
          <p:cNvGrpSpPr>
            <a:grpSpLocks/>
          </p:cNvGrpSpPr>
          <p:nvPr/>
        </p:nvGrpSpPr>
        <p:grpSpPr bwMode="auto">
          <a:xfrm>
            <a:off x="6053138" y="1846263"/>
            <a:ext cx="468312" cy="620712"/>
            <a:chOff x="1653" y="3023"/>
            <a:chExt cx="622" cy="911"/>
          </a:xfrm>
        </p:grpSpPr>
        <p:sp>
          <p:nvSpPr>
            <p:cNvPr id="71142" name="Line 270"/>
            <p:cNvSpPr>
              <a:spLocks noChangeShapeType="1"/>
            </p:cNvSpPr>
            <p:nvPr/>
          </p:nvSpPr>
          <p:spPr bwMode="auto">
            <a:xfrm flipH="1">
              <a:off x="1766" y="3287"/>
              <a:ext cx="188" cy="586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3" name="Line 271"/>
            <p:cNvSpPr>
              <a:spLocks noChangeShapeType="1"/>
            </p:cNvSpPr>
            <p:nvPr/>
          </p:nvSpPr>
          <p:spPr bwMode="auto">
            <a:xfrm>
              <a:off x="1954" y="3287"/>
              <a:ext cx="188" cy="58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4" name="Line 272"/>
            <p:cNvSpPr>
              <a:spLocks noChangeShapeType="1"/>
            </p:cNvSpPr>
            <p:nvPr/>
          </p:nvSpPr>
          <p:spPr bwMode="auto">
            <a:xfrm>
              <a:off x="1766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5" name="Line 273"/>
            <p:cNvSpPr>
              <a:spLocks noChangeShapeType="1"/>
            </p:cNvSpPr>
            <p:nvPr/>
          </p:nvSpPr>
          <p:spPr bwMode="auto">
            <a:xfrm flipH="1">
              <a:off x="1954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6" name="Line 274"/>
            <p:cNvSpPr>
              <a:spLocks noChangeShapeType="1"/>
            </p:cNvSpPr>
            <p:nvPr/>
          </p:nvSpPr>
          <p:spPr bwMode="auto">
            <a:xfrm>
              <a:off x="1954" y="3300"/>
              <a:ext cx="0" cy="63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7" name="Line 275"/>
            <p:cNvSpPr>
              <a:spLocks noChangeShapeType="1"/>
            </p:cNvSpPr>
            <p:nvPr/>
          </p:nvSpPr>
          <p:spPr bwMode="auto">
            <a:xfrm flipV="1">
              <a:off x="1766" y="3810"/>
              <a:ext cx="188" cy="6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8" name="Line 276"/>
            <p:cNvSpPr>
              <a:spLocks noChangeShapeType="1"/>
            </p:cNvSpPr>
            <p:nvPr/>
          </p:nvSpPr>
          <p:spPr bwMode="auto">
            <a:xfrm flipH="1" flipV="1">
              <a:off x="1954" y="3810"/>
              <a:ext cx="188" cy="6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9" name="Line 277"/>
            <p:cNvSpPr>
              <a:spLocks noChangeShapeType="1"/>
            </p:cNvSpPr>
            <p:nvPr/>
          </p:nvSpPr>
          <p:spPr bwMode="auto">
            <a:xfrm>
              <a:off x="1846" y="3618"/>
              <a:ext cx="108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0" name="Line 278"/>
            <p:cNvSpPr>
              <a:spLocks noChangeShapeType="1"/>
            </p:cNvSpPr>
            <p:nvPr/>
          </p:nvSpPr>
          <p:spPr bwMode="auto">
            <a:xfrm flipV="1">
              <a:off x="1954" y="3618"/>
              <a:ext cx="114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1" name="Line 279"/>
            <p:cNvSpPr>
              <a:spLocks noChangeShapeType="1"/>
            </p:cNvSpPr>
            <p:nvPr/>
          </p:nvSpPr>
          <p:spPr bwMode="auto">
            <a:xfrm>
              <a:off x="1810" y="3704"/>
              <a:ext cx="139" cy="65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2" name="Line 280"/>
            <p:cNvSpPr>
              <a:spLocks noChangeShapeType="1"/>
            </p:cNvSpPr>
            <p:nvPr/>
          </p:nvSpPr>
          <p:spPr bwMode="auto">
            <a:xfrm flipV="1">
              <a:off x="1954" y="3717"/>
              <a:ext cx="140" cy="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3" name="Line 281"/>
            <p:cNvSpPr>
              <a:spLocks noChangeShapeType="1"/>
            </p:cNvSpPr>
            <p:nvPr/>
          </p:nvSpPr>
          <p:spPr bwMode="auto">
            <a:xfrm flipV="1">
              <a:off x="1954" y="3530"/>
              <a:ext cx="72" cy="2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4" name="Line 282"/>
            <p:cNvSpPr>
              <a:spLocks noChangeShapeType="1"/>
            </p:cNvSpPr>
            <p:nvPr/>
          </p:nvSpPr>
          <p:spPr bwMode="auto">
            <a:xfrm flipV="1">
              <a:off x="1954" y="3409"/>
              <a:ext cx="45" cy="1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5" name="Line 283"/>
            <p:cNvSpPr>
              <a:spLocks noChangeShapeType="1"/>
            </p:cNvSpPr>
            <p:nvPr/>
          </p:nvSpPr>
          <p:spPr bwMode="auto">
            <a:xfrm>
              <a:off x="1873" y="3522"/>
              <a:ext cx="87" cy="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6" name="Line 284"/>
            <p:cNvSpPr>
              <a:spLocks noChangeShapeType="1"/>
            </p:cNvSpPr>
            <p:nvPr/>
          </p:nvSpPr>
          <p:spPr bwMode="auto">
            <a:xfrm>
              <a:off x="1912" y="3404"/>
              <a:ext cx="50" cy="3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7" name="Oval 694"/>
            <p:cNvSpPr>
              <a:spLocks noChangeArrowheads="1"/>
            </p:cNvSpPr>
            <p:nvPr/>
          </p:nvSpPr>
          <p:spPr bwMode="auto">
            <a:xfrm>
              <a:off x="1921" y="3233"/>
              <a:ext cx="63" cy="6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158" name="Picture 695" descr="cell_tower_radiation_gra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53" y="3023"/>
              <a:ext cx="622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694" name="Group 696"/>
          <p:cNvGrpSpPr>
            <a:grpSpLocks/>
          </p:cNvGrpSpPr>
          <p:nvPr/>
        </p:nvGrpSpPr>
        <p:grpSpPr bwMode="auto">
          <a:xfrm>
            <a:off x="6289675" y="2406650"/>
            <a:ext cx="454025" cy="254000"/>
            <a:chOff x="3843" y="1516"/>
            <a:chExt cx="286" cy="160"/>
          </a:xfrm>
        </p:grpSpPr>
        <p:sp>
          <p:nvSpPr>
            <p:cNvPr id="71133" name="Line 697"/>
            <p:cNvSpPr>
              <a:spLocks noChangeShapeType="1"/>
            </p:cNvSpPr>
            <p:nvPr/>
          </p:nvSpPr>
          <p:spPr bwMode="auto">
            <a:xfrm>
              <a:off x="3843" y="1516"/>
              <a:ext cx="96" cy="6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34" name="Oval 407"/>
            <p:cNvSpPr>
              <a:spLocks noChangeArrowheads="1"/>
            </p:cNvSpPr>
            <p:nvPr/>
          </p:nvSpPr>
          <p:spPr bwMode="auto">
            <a:xfrm>
              <a:off x="3884" y="1616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35" name="Rectangle 410"/>
            <p:cNvSpPr>
              <a:spLocks noChangeArrowheads="1"/>
            </p:cNvSpPr>
            <p:nvPr/>
          </p:nvSpPr>
          <p:spPr bwMode="auto">
            <a:xfrm>
              <a:off x="3884" y="1610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36" name="Oval 411"/>
            <p:cNvSpPr>
              <a:spLocks noChangeArrowheads="1"/>
            </p:cNvSpPr>
            <p:nvPr/>
          </p:nvSpPr>
          <p:spPr bwMode="auto">
            <a:xfrm>
              <a:off x="3883" y="1569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37" name="Group 701"/>
            <p:cNvGrpSpPr>
              <a:grpSpLocks/>
            </p:cNvGrpSpPr>
            <p:nvPr/>
          </p:nvGrpSpPr>
          <p:grpSpPr bwMode="auto">
            <a:xfrm>
              <a:off x="3932" y="1587"/>
              <a:ext cx="138" cy="33"/>
              <a:chOff x="2468" y="1332"/>
              <a:chExt cx="310" cy="60"/>
            </a:xfrm>
          </p:grpSpPr>
          <p:sp>
            <p:nvSpPr>
              <p:cNvPr id="71140" name="Freeform 7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41" name="Freeform 7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38" name="Line 704"/>
            <p:cNvSpPr>
              <a:spLocks noChangeShapeType="1"/>
            </p:cNvSpPr>
            <p:nvPr/>
          </p:nvSpPr>
          <p:spPr bwMode="auto">
            <a:xfrm>
              <a:off x="3884" y="1602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39" name="Line 705"/>
            <p:cNvSpPr>
              <a:spLocks noChangeShapeType="1"/>
            </p:cNvSpPr>
            <p:nvPr/>
          </p:nvSpPr>
          <p:spPr bwMode="auto">
            <a:xfrm>
              <a:off x="4127" y="1604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5" name="Group 706"/>
          <p:cNvGrpSpPr>
            <a:grpSpLocks/>
          </p:cNvGrpSpPr>
          <p:nvPr/>
        </p:nvGrpSpPr>
        <p:grpSpPr bwMode="auto"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7112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2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2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28" name="Group 71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31" name="Freeform 71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32" name="Freeform 71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29" name="Line 71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30" name="Line 71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6" name="Group 715"/>
          <p:cNvGrpSpPr>
            <a:grpSpLocks/>
          </p:cNvGrpSpPr>
          <p:nvPr/>
        </p:nvGrpSpPr>
        <p:grpSpPr bwMode="auto"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7111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1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1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20" name="Group 71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23" name="Freeform 7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24" name="Freeform 7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21" name="Line 72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22" name="Line 72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7" name="Group 724"/>
          <p:cNvGrpSpPr>
            <a:grpSpLocks/>
          </p:cNvGrpSpPr>
          <p:nvPr/>
        </p:nvGrpSpPr>
        <p:grpSpPr bwMode="auto"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7110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1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1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12" name="Group 72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15" name="Freeform 7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16" name="Freeform 7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13" name="Line 73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14" name="Line 73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8" name="Group 733"/>
          <p:cNvGrpSpPr>
            <a:grpSpLocks/>
          </p:cNvGrpSpPr>
          <p:nvPr/>
        </p:nvGrpSpPr>
        <p:grpSpPr bwMode="auto"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7110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0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0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04" name="Group 73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07" name="Freeform 7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08" name="Freeform 7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05" name="Line 74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06" name="Line 741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9" name="Group 742"/>
          <p:cNvGrpSpPr>
            <a:grpSpLocks/>
          </p:cNvGrpSpPr>
          <p:nvPr/>
        </p:nvGrpSpPr>
        <p:grpSpPr bwMode="auto"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7109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9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9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96" name="Group 74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99" name="Freeform 7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00" name="Freeform 7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97" name="Line 74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98" name="Line 75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00" name="Line 751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701" name="Group 752"/>
          <p:cNvGrpSpPr>
            <a:grpSpLocks/>
          </p:cNvGrpSpPr>
          <p:nvPr/>
        </p:nvGrpSpPr>
        <p:grpSpPr bwMode="auto"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7108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8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8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88" name="Group 75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91" name="Freeform 75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92" name="Freeform 75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89" name="Line 75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90" name="Line 76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2" name="Group 76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7107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7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7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80" name="Group 76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83" name="Freeform 7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84" name="Freeform 7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81" name="Line 76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82" name="Line 76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3" name="Group 77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7106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7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7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72" name="Group 77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75" name="Freeform 7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76" name="Freeform 7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73" name="Line 77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74" name="Line 77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4" name="Group 77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7106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6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6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64" name="Group 78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67" name="Freeform 7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68" name="Freeform 7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65" name="Line 78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66" name="Line 78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5" name="Group 78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7105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5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5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56" name="Group 79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59" name="Freeform 79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60" name="Freeform 79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57" name="Line 79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58" name="Line 79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6" name="Group 797"/>
          <p:cNvGrpSpPr>
            <a:grpSpLocks/>
          </p:cNvGrpSpPr>
          <p:nvPr/>
        </p:nvGrpSpPr>
        <p:grpSpPr bwMode="auto">
          <a:xfrm>
            <a:off x="7161213" y="5005388"/>
            <a:ext cx="446087" cy="422275"/>
            <a:chOff x="5072" y="3611"/>
            <a:chExt cx="459" cy="380"/>
          </a:xfrm>
        </p:grpSpPr>
        <p:grpSp>
          <p:nvGrpSpPr>
            <p:cNvPr id="71039" name="Group 798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71041" name="Freeform 799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2" name="Freeform 800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3" name="Freeform 801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4" name="Freeform 802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5" name="Freeform 803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6" name="Freeform 804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7" name="Freeform 805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8" name="Freeform 806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9" name="Freeform 807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0" name="Freeform 808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1" name="Freeform 809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2" name="Freeform 810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1040" name="Picture 811" descr="access_point_stylized_gray_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07" name="Group 812"/>
          <p:cNvGrpSpPr>
            <a:grpSpLocks/>
          </p:cNvGrpSpPr>
          <p:nvPr/>
        </p:nvGrpSpPr>
        <p:grpSpPr bwMode="auto">
          <a:xfrm>
            <a:off x="5638800" y="3509963"/>
            <a:ext cx="398463" cy="358775"/>
            <a:chOff x="5072" y="3611"/>
            <a:chExt cx="459" cy="380"/>
          </a:xfrm>
        </p:grpSpPr>
        <p:grpSp>
          <p:nvGrpSpPr>
            <p:cNvPr id="71025" name="Group 813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71027" name="Freeform 814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28" name="Freeform 815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29" name="Freeform 816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0" name="Freeform 817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1" name="Freeform 818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2" name="Freeform 819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3" name="Freeform 820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4" name="Freeform 821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5" name="Freeform 822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6" name="Freeform 823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7" name="Freeform 824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8" name="Freeform 825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1026" name="Picture 826" descr="access_point_stylized_gray_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708" name="Line 827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709" name="Group 828"/>
          <p:cNvGrpSpPr>
            <a:grpSpLocks/>
          </p:cNvGrpSpPr>
          <p:nvPr/>
        </p:nvGrpSpPr>
        <p:grpSpPr bwMode="auto">
          <a:xfrm>
            <a:off x="5254625" y="2038350"/>
            <a:ext cx="504825" cy="401638"/>
            <a:chOff x="2896" y="396"/>
            <a:chExt cx="1848" cy="1887"/>
          </a:xfrm>
        </p:grpSpPr>
        <p:pic>
          <p:nvPicPr>
            <p:cNvPr id="71002" name="Picture 829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003" name="Freeform 830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04" name="Picture 831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005" name="Freeform 832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6" name="Freeform 833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7" name="Freeform 834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8" name="Freeform 835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9" name="Freeform 836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0" name="Freeform 837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1" name="Freeform 838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2" name="Freeform 839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3" name="Freeform 840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4" name="Freeform 841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5" name="Freeform 842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6" name="Freeform 843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7" name="Freeform 844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8" name="Freeform 845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9" name="Freeform 846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0" name="Freeform 847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1" name="Freeform 848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2" name="Freeform 849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3" name="Freeform 850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24" name="Picture 851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10" name="Group 852"/>
          <p:cNvGrpSpPr>
            <a:grpSpLocks/>
          </p:cNvGrpSpPr>
          <p:nvPr/>
        </p:nvGrpSpPr>
        <p:grpSpPr bwMode="auto">
          <a:xfrm>
            <a:off x="5537200" y="3054350"/>
            <a:ext cx="504825" cy="401638"/>
            <a:chOff x="2896" y="396"/>
            <a:chExt cx="1848" cy="1887"/>
          </a:xfrm>
        </p:grpSpPr>
        <p:pic>
          <p:nvPicPr>
            <p:cNvPr id="70979" name="Picture 853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80" name="Freeform 854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81" name="Picture 855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82" name="Freeform 856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3" name="Freeform 857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4" name="Freeform 858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5" name="Freeform 859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6" name="Freeform 860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7" name="Freeform 861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8" name="Freeform 862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9" name="Freeform 863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0" name="Freeform 864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1" name="Freeform 865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2" name="Freeform 866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3" name="Freeform 867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4" name="Freeform 868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5" name="Freeform 869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6" name="Freeform 870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7" name="Freeform 871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8" name="Freeform 872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9" name="Freeform 873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0" name="Freeform 874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01" name="Picture 875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11" name="Group 876"/>
          <p:cNvGrpSpPr>
            <a:grpSpLocks/>
          </p:cNvGrpSpPr>
          <p:nvPr/>
        </p:nvGrpSpPr>
        <p:grpSpPr bwMode="auto">
          <a:xfrm>
            <a:off x="6959600" y="5495925"/>
            <a:ext cx="504825" cy="401638"/>
            <a:chOff x="2896" y="396"/>
            <a:chExt cx="1848" cy="1887"/>
          </a:xfrm>
        </p:grpSpPr>
        <p:pic>
          <p:nvPicPr>
            <p:cNvPr id="70956" name="Picture 877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57" name="Freeform 878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58" name="Picture 879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59" name="Freeform 880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0" name="Freeform 881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1" name="Freeform 882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2" name="Freeform 883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3" name="Freeform 884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4" name="Freeform 885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5" name="Freeform 886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6" name="Freeform 887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7" name="Freeform 888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8" name="Freeform 889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9" name="Freeform 890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0" name="Freeform 891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1" name="Freeform 892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2" name="Freeform 893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3" name="Freeform 894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4" name="Freeform 895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5" name="Freeform 896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6" name="Freeform 897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7" name="Freeform 898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78" name="Picture 899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12" name="Group 900"/>
          <p:cNvGrpSpPr>
            <a:grpSpLocks/>
          </p:cNvGrpSpPr>
          <p:nvPr/>
        </p:nvGrpSpPr>
        <p:grpSpPr bwMode="auto">
          <a:xfrm>
            <a:off x="7378700" y="5524500"/>
            <a:ext cx="504825" cy="401638"/>
            <a:chOff x="2896" y="396"/>
            <a:chExt cx="1848" cy="1887"/>
          </a:xfrm>
        </p:grpSpPr>
        <p:pic>
          <p:nvPicPr>
            <p:cNvPr id="70933" name="Picture 901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34" name="Freeform 902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35" name="Picture 903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36" name="Freeform 904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37" name="Freeform 905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38" name="Freeform 906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39" name="Freeform 907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0" name="Freeform 908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1" name="Freeform 909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2" name="Freeform 910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3" name="Freeform 911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4" name="Freeform 912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5" name="Freeform 913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6" name="Freeform 914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7" name="Freeform 915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8" name="Freeform 916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9" name="Freeform 917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0" name="Freeform 918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1" name="Freeform 919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2" name="Freeform 920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3" name="Freeform 921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4" name="Freeform 922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55" name="Picture 923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13" name="Group 924"/>
          <p:cNvGrpSpPr>
            <a:grpSpLocks/>
          </p:cNvGrpSpPr>
          <p:nvPr/>
        </p:nvGrpSpPr>
        <p:grpSpPr bwMode="auto">
          <a:xfrm>
            <a:off x="5349875" y="1590675"/>
            <a:ext cx="617538" cy="387350"/>
            <a:chOff x="2920" y="972"/>
            <a:chExt cx="389" cy="244"/>
          </a:xfrm>
        </p:grpSpPr>
        <p:grpSp>
          <p:nvGrpSpPr>
            <p:cNvPr id="70921" name="Group 925"/>
            <p:cNvGrpSpPr>
              <a:grpSpLocks/>
            </p:cNvGrpSpPr>
            <p:nvPr/>
          </p:nvGrpSpPr>
          <p:grpSpPr bwMode="auto">
            <a:xfrm>
              <a:off x="3085" y="1027"/>
              <a:ext cx="102" cy="189"/>
              <a:chOff x="3436" y="1504"/>
              <a:chExt cx="393" cy="942"/>
            </a:xfrm>
          </p:grpSpPr>
          <p:pic>
            <p:nvPicPr>
              <p:cNvPr id="70923" name="Picture 926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436" y="1504"/>
                <a:ext cx="393" cy="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924" name="Freeform 927"/>
              <p:cNvSpPr>
                <a:spLocks/>
              </p:cNvSpPr>
              <p:nvPr/>
            </p:nvSpPr>
            <p:spPr bwMode="auto">
              <a:xfrm>
                <a:off x="3484" y="1523"/>
                <a:ext cx="339" cy="906"/>
              </a:xfrm>
              <a:custGeom>
                <a:avLst/>
                <a:gdLst>
                  <a:gd name="T0" fmla="*/ 6 w 339"/>
                  <a:gd name="T1" fmla="*/ 31 h 906"/>
                  <a:gd name="T2" fmla="*/ 38 w 339"/>
                  <a:gd name="T3" fmla="*/ 0 h 906"/>
                  <a:gd name="T4" fmla="*/ 323 w 339"/>
                  <a:gd name="T5" fmla="*/ 45 h 906"/>
                  <a:gd name="T6" fmla="*/ 338 w 339"/>
                  <a:gd name="T7" fmla="*/ 85 h 906"/>
                  <a:gd name="T8" fmla="*/ 339 w 339"/>
                  <a:gd name="T9" fmla="*/ 813 h 906"/>
                  <a:gd name="T10" fmla="*/ 312 w 339"/>
                  <a:gd name="T11" fmla="*/ 865 h 906"/>
                  <a:gd name="T12" fmla="*/ 29 w 339"/>
                  <a:gd name="T13" fmla="*/ 906 h 906"/>
                  <a:gd name="T14" fmla="*/ 0 w 339"/>
                  <a:gd name="T15" fmla="*/ 876 h 906"/>
                  <a:gd name="T16" fmla="*/ 6 w 339"/>
                  <a:gd name="T17" fmla="*/ 31 h 9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906"/>
                  <a:gd name="T29" fmla="*/ 339 w 339"/>
                  <a:gd name="T30" fmla="*/ 906 h 9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906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alpha val="82001"/>
                    </a:srgbClr>
                  </a:gs>
                  <a:gs pos="100000">
                    <a:srgbClr val="666666">
                      <a:alpha val="82001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0925" name="Group 928"/>
              <p:cNvGrpSpPr>
                <a:grpSpLocks/>
              </p:cNvGrpSpPr>
              <p:nvPr/>
            </p:nvGrpSpPr>
            <p:grpSpPr bwMode="auto">
              <a:xfrm>
                <a:off x="3511" y="1689"/>
                <a:ext cx="289" cy="576"/>
                <a:chOff x="3511" y="1689"/>
                <a:chExt cx="289" cy="576"/>
              </a:xfrm>
            </p:grpSpPr>
            <p:sp>
              <p:nvSpPr>
                <p:cNvPr id="70926" name="Freeform 929"/>
                <p:cNvSpPr>
                  <a:spLocks/>
                </p:cNvSpPr>
                <p:nvPr/>
              </p:nvSpPr>
              <p:spPr bwMode="auto">
                <a:xfrm>
                  <a:off x="3519" y="2175"/>
                  <a:ext cx="66" cy="90"/>
                </a:xfrm>
                <a:custGeom>
                  <a:avLst/>
                  <a:gdLst>
                    <a:gd name="T0" fmla="*/ 0 w 66"/>
                    <a:gd name="T1" fmla="*/ 5 h 90"/>
                    <a:gd name="T2" fmla="*/ 66 w 66"/>
                    <a:gd name="T3" fmla="*/ 0 h 90"/>
                    <a:gd name="T4" fmla="*/ 65 w 66"/>
                    <a:gd name="T5" fmla="*/ 80 h 90"/>
                    <a:gd name="T6" fmla="*/ 2 w 66"/>
                    <a:gd name="T7" fmla="*/ 90 h 90"/>
                    <a:gd name="T8" fmla="*/ 0 w 66"/>
                    <a:gd name="T9" fmla="*/ 5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90"/>
                    <a:gd name="T17" fmla="*/ 66 w 6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90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7" name="Freeform 930"/>
                <p:cNvSpPr>
                  <a:spLocks/>
                </p:cNvSpPr>
                <p:nvPr/>
              </p:nvSpPr>
              <p:spPr bwMode="auto">
                <a:xfrm>
                  <a:off x="3593" y="2166"/>
                  <a:ext cx="69" cy="89"/>
                </a:xfrm>
                <a:custGeom>
                  <a:avLst/>
                  <a:gdLst>
                    <a:gd name="T0" fmla="*/ 3 w 69"/>
                    <a:gd name="T1" fmla="*/ 8 h 89"/>
                    <a:gd name="T2" fmla="*/ 66 w 69"/>
                    <a:gd name="T3" fmla="*/ 0 h 89"/>
                    <a:gd name="T4" fmla="*/ 69 w 69"/>
                    <a:gd name="T5" fmla="*/ 80 h 89"/>
                    <a:gd name="T6" fmla="*/ 0 w 69"/>
                    <a:gd name="T7" fmla="*/ 89 h 89"/>
                    <a:gd name="T8" fmla="*/ 3 w 69"/>
                    <a:gd name="T9" fmla="*/ 8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89"/>
                    <a:gd name="T17" fmla="*/ 69 w 69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8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8" name="Freeform 931"/>
                <p:cNvSpPr>
                  <a:spLocks/>
                </p:cNvSpPr>
                <p:nvPr/>
              </p:nvSpPr>
              <p:spPr bwMode="auto">
                <a:xfrm>
                  <a:off x="3665" y="2162"/>
                  <a:ext cx="62" cy="82"/>
                </a:xfrm>
                <a:custGeom>
                  <a:avLst/>
                  <a:gdLst>
                    <a:gd name="T0" fmla="*/ 0 w 62"/>
                    <a:gd name="T1" fmla="*/ 6 h 82"/>
                    <a:gd name="T2" fmla="*/ 61 w 62"/>
                    <a:gd name="T3" fmla="*/ 0 h 82"/>
                    <a:gd name="T4" fmla="*/ 62 w 62"/>
                    <a:gd name="T5" fmla="*/ 75 h 82"/>
                    <a:gd name="T6" fmla="*/ 3 w 62"/>
                    <a:gd name="T7" fmla="*/ 82 h 82"/>
                    <a:gd name="T8" fmla="*/ 0 w 62"/>
                    <a:gd name="T9" fmla="*/ 6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82"/>
                    <a:gd name="T17" fmla="*/ 62 w 6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8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9" name="Freeform 932"/>
                <p:cNvSpPr>
                  <a:spLocks/>
                </p:cNvSpPr>
                <p:nvPr/>
              </p:nvSpPr>
              <p:spPr bwMode="auto">
                <a:xfrm>
                  <a:off x="3734" y="2154"/>
                  <a:ext cx="66" cy="84"/>
                </a:xfrm>
                <a:custGeom>
                  <a:avLst/>
                  <a:gdLst>
                    <a:gd name="T0" fmla="*/ 1 w 66"/>
                    <a:gd name="T1" fmla="*/ 6 h 84"/>
                    <a:gd name="T2" fmla="*/ 66 w 66"/>
                    <a:gd name="T3" fmla="*/ 0 h 84"/>
                    <a:gd name="T4" fmla="*/ 63 w 66"/>
                    <a:gd name="T5" fmla="*/ 77 h 84"/>
                    <a:gd name="T6" fmla="*/ 0 w 66"/>
                    <a:gd name="T7" fmla="*/ 84 h 84"/>
                    <a:gd name="T8" fmla="*/ 1 w 66"/>
                    <a:gd name="T9" fmla="*/ 6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30" name="Rectangle 933"/>
                <p:cNvSpPr>
                  <a:spLocks noChangeArrowheads="1"/>
                </p:cNvSpPr>
                <p:nvPr/>
              </p:nvSpPr>
              <p:spPr bwMode="auto">
                <a:xfrm>
                  <a:off x="3513" y="1688"/>
                  <a:ext cx="54" cy="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931" name="Rectangle 934"/>
                <p:cNvSpPr>
                  <a:spLocks noChangeArrowheads="1"/>
                </p:cNvSpPr>
                <p:nvPr/>
              </p:nvSpPr>
              <p:spPr bwMode="auto">
                <a:xfrm>
                  <a:off x="3501" y="1738"/>
                  <a:ext cx="92" cy="5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932" name="Freeform 935"/>
                <p:cNvSpPr>
                  <a:spLocks/>
                </p:cNvSpPr>
                <p:nvPr/>
              </p:nvSpPr>
              <p:spPr bwMode="auto">
                <a:xfrm>
                  <a:off x="3515" y="1794"/>
                  <a:ext cx="261" cy="204"/>
                </a:xfrm>
                <a:custGeom>
                  <a:avLst/>
                  <a:gdLst>
                    <a:gd name="T0" fmla="*/ 0 w 261"/>
                    <a:gd name="T1" fmla="*/ 0 h 204"/>
                    <a:gd name="T2" fmla="*/ 0 w 261"/>
                    <a:gd name="T3" fmla="*/ 204 h 204"/>
                    <a:gd name="T4" fmla="*/ 259 w 261"/>
                    <a:gd name="T5" fmla="*/ 201 h 204"/>
                    <a:gd name="T6" fmla="*/ 261 w 261"/>
                    <a:gd name="T7" fmla="*/ 12 h 204"/>
                    <a:gd name="T8" fmla="*/ 0 w 261"/>
                    <a:gd name="T9" fmla="*/ 0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1"/>
                    <a:gd name="T16" fmla="*/ 0 h 204"/>
                    <a:gd name="T17" fmla="*/ 261 w 261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1" h="204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70922" name="Picture 936" descr="grayed_radiation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920" y="972"/>
              <a:ext cx="38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0714" name="Picture 937" descr="car_graye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46838" y="1670050"/>
            <a:ext cx="7540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715" name="Group 938"/>
          <p:cNvGrpSpPr>
            <a:grpSpLocks/>
          </p:cNvGrpSpPr>
          <p:nvPr/>
        </p:nvGrpSpPr>
        <p:grpSpPr bwMode="auto">
          <a:xfrm>
            <a:off x="5662613" y="4538663"/>
            <a:ext cx="463550" cy="398462"/>
            <a:chOff x="3987" y="-51"/>
            <a:chExt cx="1252" cy="983"/>
          </a:xfrm>
        </p:grpSpPr>
        <p:pic>
          <p:nvPicPr>
            <p:cNvPr id="70919" name="Picture 939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20" name="Freeform 940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6" name="Group 941"/>
          <p:cNvGrpSpPr>
            <a:grpSpLocks/>
          </p:cNvGrpSpPr>
          <p:nvPr/>
        </p:nvGrpSpPr>
        <p:grpSpPr bwMode="auto">
          <a:xfrm>
            <a:off x="5500688" y="4938713"/>
            <a:ext cx="463550" cy="398462"/>
            <a:chOff x="3987" y="-51"/>
            <a:chExt cx="1252" cy="983"/>
          </a:xfrm>
        </p:grpSpPr>
        <p:pic>
          <p:nvPicPr>
            <p:cNvPr id="70917" name="Picture 942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18" name="Freeform 943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7" name="Group 944"/>
          <p:cNvGrpSpPr>
            <a:grpSpLocks/>
          </p:cNvGrpSpPr>
          <p:nvPr/>
        </p:nvGrpSpPr>
        <p:grpSpPr bwMode="auto">
          <a:xfrm>
            <a:off x="5957888" y="5186363"/>
            <a:ext cx="463550" cy="398462"/>
            <a:chOff x="3987" y="-51"/>
            <a:chExt cx="1252" cy="983"/>
          </a:xfrm>
        </p:grpSpPr>
        <p:pic>
          <p:nvPicPr>
            <p:cNvPr id="70915" name="Picture 945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16" name="Freeform 946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8" name="Group 947"/>
          <p:cNvGrpSpPr>
            <a:grpSpLocks/>
          </p:cNvGrpSpPr>
          <p:nvPr/>
        </p:nvGrpSpPr>
        <p:grpSpPr bwMode="auto">
          <a:xfrm>
            <a:off x="6396038" y="5224463"/>
            <a:ext cx="463550" cy="398462"/>
            <a:chOff x="3987" y="-51"/>
            <a:chExt cx="1252" cy="983"/>
          </a:xfrm>
        </p:grpSpPr>
        <p:pic>
          <p:nvPicPr>
            <p:cNvPr id="70913" name="Picture 948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14" name="Freeform 949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9" name="Group 950"/>
          <p:cNvGrpSpPr>
            <a:grpSpLocks/>
          </p:cNvGrpSpPr>
          <p:nvPr/>
        </p:nvGrpSpPr>
        <p:grpSpPr bwMode="auto">
          <a:xfrm>
            <a:off x="8186738" y="5014913"/>
            <a:ext cx="249237" cy="555625"/>
            <a:chOff x="1115" y="2770"/>
            <a:chExt cx="589" cy="1034"/>
          </a:xfrm>
        </p:grpSpPr>
        <p:sp>
          <p:nvSpPr>
            <p:cNvPr id="70881" name="Freeform 951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82" name="Rectangle 952"/>
            <p:cNvSpPr>
              <a:spLocks noChangeArrowheads="1"/>
            </p:cNvSpPr>
            <p:nvPr/>
          </p:nvSpPr>
          <p:spPr bwMode="auto">
            <a:xfrm>
              <a:off x="1141" y="2770"/>
              <a:ext cx="435" cy="98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83" name="Freeform 953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84" name="Freeform 954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85" name="Rectangle 955"/>
            <p:cNvSpPr>
              <a:spLocks noChangeArrowheads="1"/>
            </p:cNvSpPr>
            <p:nvPr/>
          </p:nvSpPr>
          <p:spPr bwMode="auto">
            <a:xfrm>
              <a:off x="1145" y="2885"/>
              <a:ext cx="248" cy="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86" name="Group 956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70911" name="AutoShape 95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12" name="AutoShape 958"/>
              <p:cNvSpPr>
                <a:spLocks noChangeArrowheads="1"/>
              </p:cNvSpPr>
              <p:nvPr/>
            </p:nvSpPr>
            <p:spPr bwMode="auto">
              <a:xfrm>
                <a:off x="623" y="2582"/>
                <a:ext cx="691" cy="10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87" name="Rectangle 959"/>
            <p:cNvSpPr>
              <a:spLocks noChangeArrowheads="1"/>
            </p:cNvSpPr>
            <p:nvPr/>
          </p:nvSpPr>
          <p:spPr bwMode="auto">
            <a:xfrm>
              <a:off x="1149" y="3024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88" name="Group 960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70909" name="AutoShape 961"/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10" name="AutoShape 962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1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89" name="Rectangle 963"/>
            <p:cNvSpPr>
              <a:spLocks noChangeArrowheads="1"/>
            </p:cNvSpPr>
            <p:nvPr/>
          </p:nvSpPr>
          <p:spPr bwMode="auto">
            <a:xfrm>
              <a:off x="1149" y="3172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0" name="Rectangle 964"/>
            <p:cNvSpPr>
              <a:spLocks noChangeArrowheads="1"/>
            </p:cNvSpPr>
            <p:nvPr/>
          </p:nvSpPr>
          <p:spPr bwMode="auto">
            <a:xfrm>
              <a:off x="1153" y="3299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91" name="Group 965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70907" name="AutoShape 966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08" name="AutoShape 967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1" cy="10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92" name="Freeform 968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893" name="Group 969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70905" name="AutoShape 97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06" name="AutoShape 971"/>
              <p:cNvSpPr>
                <a:spLocks noChangeArrowheads="1"/>
              </p:cNvSpPr>
              <p:nvPr/>
            </p:nvSpPr>
            <p:spPr bwMode="auto">
              <a:xfrm>
                <a:off x="624" y="2579"/>
                <a:ext cx="691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94" name="Rectangle 972"/>
            <p:cNvSpPr>
              <a:spLocks noChangeArrowheads="1"/>
            </p:cNvSpPr>
            <p:nvPr/>
          </p:nvSpPr>
          <p:spPr bwMode="auto">
            <a:xfrm>
              <a:off x="1573" y="2770"/>
              <a:ext cx="30" cy="9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5" name="Freeform 973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6" name="Freeform 974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7" name="Oval 975"/>
            <p:cNvSpPr>
              <a:spLocks noChangeArrowheads="1"/>
            </p:cNvSpPr>
            <p:nvPr/>
          </p:nvSpPr>
          <p:spPr bwMode="auto">
            <a:xfrm>
              <a:off x="1685" y="3712"/>
              <a:ext cx="19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8" name="Freeform 976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9" name="AutoShape 977"/>
            <p:cNvSpPr>
              <a:spLocks noChangeArrowheads="1"/>
            </p:cNvSpPr>
            <p:nvPr/>
          </p:nvSpPr>
          <p:spPr bwMode="auto">
            <a:xfrm>
              <a:off x="1115" y="3742"/>
              <a:ext cx="495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0" name="AutoShape 978"/>
            <p:cNvSpPr>
              <a:spLocks noChangeArrowheads="1"/>
            </p:cNvSpPr>
            <p:nvPr/>
          </p:nvSpPr>
          <p:spPr bwMode="auto">
            <a:xfrm>
              <a:off x="1141" y="3754"/>
              <a:ext cx="443" cy="3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1" name="Oval 979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2" name="Oval 980"/>
            <p:cNvSpPr>
              <a:spLocks noChangeArrowheads="1"/>
            </p:cNvSpPr>
            <p:nvPr/>
          </p:nvSpPr>
          <p:spPr bwMode="auto">
            <a:xfrm>
              <a:off x="1258" y="3615"/>
              <a:ext cx="68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70903" name="Oval 981"/>
            <p:cNvSpPr>
              <a:spLocks noChangeArrowheads="1"/>
            </p:cNvSpPr>
            <p:nvPr/>
          </p:nvSpPr>
          <p:spPr bwMode="auto">
            <a:xfrm>
              <a:off x="1333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4" name="Rectangle 982"/>
            <p:cNvSpPr>
              <a:spLocks noChangeArrowheads="1"/>
            </p:cNvSpPr>
            <p:nvPr/>
          </p:nvSpPr>
          <p:spPr bwMode="auto">
            <a:xfrm>
              <a:off x="1498" y="3376"/>
              <a:ext cx="34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20" name="Group 983"/>
          <p:cNvGrpSpPr>
            <a:grpSpLocks/>
          </p:cNvGrpSpPr>
          <p:nvPr/>
        </p:nvGrpSpPr>
        <p:grpSpPr bwMode="auto">
          <a:xfrm>
            <a:off x="7900988" y="5224463"/>
            <a:ext cx="230187" cy="498475"/>
            <a:chOff x="1115" y="2770"/>
            <a:chExt cx="589" cy="1034"/>
          </a:xfrm>
        </p:grpSpPr>
        <p:sp>
          <p:nvSpPr>
            <p:cNvPr id="70849" name="Freeform 984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50" name="Rectangle 985"/>
            <p:cNvSpPr>
              <a:spLocks noChangeArrowheads="1"/>
            </p:cNvSpPr>
            <p:nvPr/>
          </p:nvSpPr>
          <p:spPr bwMode="auto">
            <a:xfrm>
              <a:off x="1143" y="2770"/>
              <a:ext cx="431" cy="98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51" name="Freeform 986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52" name="Freeform 987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53" name="Rectangle 988"/>
            <p:cNvSpPr>
              <a:spLocks noChangeArrowheads="1"/>
            </p:cNvSpPr>
            <p:nvPr/>
          </p:nvSpPr>
          <p:spPr bwMode="auto">
            <a:xfrm>
              <a:off x="1143" y="2885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54" name="Group 989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70879" name="AutoShape 99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4" cy="13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80" name="AutoShape 991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699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55" name="Rectangle 992"/>
            <p:cNvSpPr>
              <a:spLocks noChangeArrowheads="1"/>
            </p:cNvSpPr>
            <p:nvPr/>
          </p:nvSpPr>
          <p:spPr bwMode="auto">
            <a:xfrm>
              <a:off x="1152" y="3024"/>
              <a:ext cx="244" cy="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56" name="Group 993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70877" name="AutoShape 99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78" name="AutoShape 995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9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57" name="Rectangle 996"/>
            <p:cNvSpPr>
              <a:spLocks noChangeArrowheads="1"/>
            </p:cNvSpPr>
            <p:nvPr/>
          </p:nvSpPr>
          <p:spPr bwMode="auto">
            <a:xfrm>
              <a:off x="1147" y="3172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58" name="Rectangle 997"/>
            <p:cNvSpPr>
              <a:spLocks noChangeArrowheads="1"/>
            </p:cNvSpPr>
            <p:nvPr/>
          </p:nvSpPr>
          <p:spPr bwMode="auto">
            <a:xfrm>
              <a:off x="1152" y="3300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59" name="Group 998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70875" name="AutoShape 999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76" name="AutoShape 1000"/>
              <p:cNvSpPr>
                <a:spLocks noChangeArrowheads="1"/>
              </p:cNvSpPr>
              <p:nvPr/>
            </p:nvSpPr>
            <p:spPr bwMode="auto">
              <a:xfrm>
                <a:off x="632" y="2582"/>
                <a:ext cx="699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60" name="Freeform 1001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861" name="Group 1002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70873" name="AutoShape 1003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74" name="AutoShape 1004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9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62" name="Rectangle 1005"/>
            <p:cNvSpPr>
              <a:spLocks noChangeArrowheads="1"/>
            </p:cNvSpPr>
            <p:nvPr/>
          </p:nvSpPr>
          <p:spPr bwMode="auto">
            <a:xfrm>
              <a:off x="1574" y="2770"/>
              <a:ext cx="28" cy="9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3" name="Freeform 1006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4" name="Freeform 1007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5" name="Oval 1008"/>
            <p:cNvSpPr>
              <a:spLocks noChangeArrowheads="1"/>
            </p:cNvSpPr>
            <p:nvPr/>
          </p:nvSpPr>
          <p:spPr bwMode="auto">
            <a:xfrm>
              <a:off x="1684" y="3712"/>
              <a:ext cx="20" cy="4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6" name="Freeform 1009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7" name="AutoShape 1010"/>
            <p:cNvSpPr>
              <a:spLocks noChangeArrowheads="1"/>
            </p:cNvSpPr>
            <p:nvPr/>
          </p:nvSpPr>
          <p:spPr bwMode="auto">
            <a:xfrm>
              <a:off x="1115" y="3741"/>
              <a:ext cx="496" cy="6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8" name="AutoShape 1011"/>
            <p:cNvSpPr>
              <a:spLocks noChangeArrowheads="1"/>
            </p:cNvSpPr>
            <p:nvPr/>
          </p:nvSpPr>
          <p:spPr bwMode="auto">
            <a:xfrm>
              <a:off x="1143" y="3755"/>
              <a:ext cx="443" cy="3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9" name="Oval 1012"/>
            <p:cNvSpPr>
              <a:spLocks noChangeArrowheads="1"/>
            </p:cNvSpPr>
            <p:nvPr/>
          </p:nvSpPr>
          <p:spPr bwMode="auto">
            <a:xfrm>
              <a:off x="1184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70" name="Oval 1013"/>
            <p:cNvSpPr>
              <a:spLocks noChangeArrowheads="1"/>
            </p:cNvSpPr>
            <p:nvPr/>
          </p:nvSpPr>
          <p:spPr bwMode="auto">
            <a:xfrm>
              <a:off x="1257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70871" name="Oval 1014"/>
            <p:cNvSpPr>
              <a:spLocks noChangeArrowheads="1"/>
            </p:cNvSpPr>
            <p:nvPr/>
          </p:nvSpPr>
          <p:spPr bwMode="auto">
            <a:xfrm>
              <a:off x="1330" y="3613"/>
              <a:ext cx="65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72" name="Rectangle 1015"/>
            <p:cNvSpPr>
              <a:spLocks noChangeArrowheads="1"/>
            </p:cNvSpPr>
            <p:nvPr/>
          </p:nvSpPr>
          <p:spPr bwMode="auto">
            <a:xfrm>
              <a:off x="1497" y="3376"/>
              <a:ext cx="32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21" name="Group 1016"/>
          <p:cNvGrpSpPr>
            <a:grpSpLocks/>
          </p:cNvGrpSpPr>
          <p:nvPr/>
        </p:nvGrpSpPr>
        <p:grpSpPr bwMode="auto">
          <a:xfrm>
            <a:off x="7389813" y="3911600"/>
            <a:ext cx="506412" cy="209550"/>
            <a:chOff x="4655" y="2464"/>
            <a:chExt cx="319" cy="132"/>
          </a:xfrm>
        </p:grpSpPr>
        <p:grpSp>
          <p:nvGrpSpPr>
            <p:cNvPr id="70832" name="Group 101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844" name="Group 102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47" name="Freeform 102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48" name="Freeform 102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45" name="Line 102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46" name="Line 102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33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834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835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836" name="Group 102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39" name="Freeform 103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40" name="Freeform 103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37" name="Line 1032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38" name="Line 103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2" name="Group 1034"/>
          <p:cNvGrpSpPr>
            <a:grpSpLocks/>
          </p:cNvGrpSpPr>
          <p:nvPr/>
        </p:nvGrpSpPr>
        <p:grpSpPr bwMode="auto">
          <a:xfrm>
            <a:off x="7081838" y="3629025"/>
            <a:ext cx="506412" cy="209550"/>
            <a:chOff x="4655" y="2464"/>
            <a:chExt cx="319" cy="132"/>
          </a:xfrm>
        </p:grpSpPr>
        <p:grpSp>
          <p:nvGrpSpPr>
            <p:cNvPr id="70815" name="Group 103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827" name="Group 103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30" name="Freeform 104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31" name="Freeform 104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28" name="Line 104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29" name="Line 104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16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817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818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819" name="Group 104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22" name="Freeform 10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23" name="Freeform 10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20" name="Line 1050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21" name="Line 1051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3" name="Group 1052"/>
          <p:cNvGrpSpPr>
            <a:grpSpLocks/>
          </p:cNvGrpSpPr>
          <p:nvPr/>
        </p:nvGrpSpPr>
        <p:grpSpPr bwMode="auto">
          <a:xfrm>
            <a:off x="7732713" y="3641725"/>
            <a:ext cx="506412" cy="209550"/>
            <a:chOff x="4655" y="2464"/>
            <a:chExt cx="319" cy="132"/>
          </a:xfrm>
        </p:grpSpPr>
        <p:grpSp>
          <p:nvGrpSpPr>
            <p:cNvPr id="70798" name="Group 1053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810" name="Group 10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13" name="Freeform 10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14" name="Freeform 10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11" name="Line 10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12" name="Line 10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99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800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801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802" name="Group 1065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05" name="Freeform 10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6" name="Freeform 10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03" name="Line 1068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04" name="Line 1069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4" name="Group 1070"/>
          <p:cNvGrpSpPr>
            <a:grpSpLocks/>
          </p:cNvGrpSpPr>
          <p:nvPr/>
        </p:nvGrpSpPr>
        <p:grpSpPr bwMode="auto">
          <a:xfrm>
            <a:off x="7202488" y="2486025"/>
            <a:ext cx="392112" cy="180975"/>
            <a:chOff x="4655" y="2464"/>
            <a:chExt cx="319" cy="132"/>
          </a:xfrm>
        </p:grpSpPr>
        <p:grpSp>
          <p:nvGrpSpPr>
            <p:cNvPr id="70781" name="Group 107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93" name="Group 10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96" name="Freeform 10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97" name="Freeform 10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94" name="Line 10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95" name="Line 10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82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83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84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85" name="Group 1083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88" name="Freeform 10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89" name="Freeform 10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86" name="Line 1086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7" name="Line 1087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5" name="Group 1088"/>
          <p:cNvGrpSpPr>
            <a:grpSpLocks/>
          </p:cNvGrpSpPr>
          <p:nvPr/>
        </p:nvGrpSpPr>
        <p:grpSpPr bwMode="auto">
          <a:xfrm>
            <a:off x="7205663" y="2752725"/>
            <a:ext cx="407987" cy="180975"/>
            <a:chOff x="4655" y="2464"/>
            <a:chExt cx="319" cy="132"/>
          </a:xfrm>
        </p:grpSpPr>
        <p:grpSp>
          <p:nvGrpSpPr>
            <p:cNvPr id="70764" name="Group 10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76" name="Group 10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79" name="Freeform 10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80" name="Freeform 10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77" name="Line 10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78" name="Line 10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65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66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67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68" name="Group 1101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71" name="Freeform 11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72" name="Freeform 11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69" name="Line 1104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0" name="Line 1105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6" name="Group 1106"/>
          <p:cNvGrpSpPr>
            <a:grpSpLocks/>
          </p:cNvGrpSpPr>
          <p:nvPr/>
        </p:nvGrpSpPr>
        <p:grpSpPr bwMode="auto">
          <a:xfrm>
            <a:off x="7758113" y="2749550"/>
            <a:ext cx="407987" cy="180975"/>
            <a:chOff x="4655" y="2464"/>
            <a:chExt cx="319" cy="132"/>
          </a:xfrm>
        </p:grpSpPr>
        <p:grpSp>
          <p:nvGrpSpPr>
            <p:cNvPr id="70747" name="Group 11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59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62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63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60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61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48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49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50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51" name="Group 111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54" name="Freeform 11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55" name="Freeform 11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52" name="Line 1122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3" name="Line 112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7" name="Group 1124"/>
          <p:cNvGrpSpPr>
            <a:grpSpLocks/>
          </p:cNvGrpSpPr>
          <p:nvPr/>
        </p:nvGrpSpPr>
        <p:grpSpPr bwMode="auto">
          <a:xfrm>
            <a:off x="7688263" y="2390775"/>
            <a:ext cx="392112" cy="180975"/>
            <a:chOff x="4655" y="2464"/>
            <a:chExt cx="319" cy="132"/>
          </a:xfrm>
        </p:grpSpPr>
        <p:grpSp>
          <p:nvGrpSpPr>
            <p:cNvPr id="70730" name="Group 112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3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4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4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42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45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46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43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44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31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32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33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34" name="Group 113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37" name="Freeform 1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8" name="Freeform 1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35" name="Line 1140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6" name="Line 1141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0728" name="Picture 1142" descr="underline_base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2150" y="103981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7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2C057C5-4E0B-4189-9D70-AAD16B88B0F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66688"/>
            <a:ext cx="7772400" cy="892175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delays,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22883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600" dirty="0"/>
              <a:t>1  </a:t>
            </a:r>
            <a:r>
              <a:rPr lang="en-US" sz="1600" dirty="0" err="1"/>
              <a:t>cs-gw</a:t>
            </a:r>
            <a:r>
              <a:rPr lang="en-US" sz="1600" dirty="0"/>
              <a:t> (128.119.240.254)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2  border1-rt-fa5-1-0.gw.umass.edu (128.119.3.145)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3  cht-vbns.gw.umass.edu (128.119.3.130)  6 ms 5 ms 5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4  jn1-at1-0-0-19.wor.vbns.net (204.147.132.129)  16 ms 11 ms 13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5  jn1-so7-0-0-0.wae.vbns.net (204.147.136.136)  21 ms 18 ms 18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6  abilene-vbns.abilene.ucaid.edu (198.32.11.9)  22 ms  18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7  nycm-wash.abilene.ucaid.edu (198.32.8.46)  22 ms  22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8  62.40.103.253 (62.40.103.253)  104 ms 109 ms 106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9  de2-1.de1.de.geant.net (62.40.96.129)  109 ms 102 ms 104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10  de.fr1.fr.geant.net (62.40.96.50)  113 ms 121 ms 114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11  renater-gw.fr1.fr.geant.net (62.40.103.54)  112 ms  114 ms  112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12  nio-n2.cssi.renater.fr (193.51.206.13)  111 ms  114 ms  116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13  nice.cssi.renater.fr (195.220.98.102)  123 ms  125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14  r3t2-nice.cssi.renater.fr (195.220.98.110)  126 ms  126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15  eurecom-valbonne.r3t2.ft.net (193.48.50.54)  135 ms  128 ms  133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16  194.214.211.25 (194.214.211.25)  126 ms  128 ms  126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17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18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 dirty="0"/>
              <a:t>19  fantasia.eurecom.fr (193.55.113.142)  132 ms  128 ms  136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</a:rPr>
              <a:t>ms</a:t>
            </a:r>
          </a:p>
        </p:txBody>
      </p:sp>
      <p:sp>
        <p:nvSpPr>
          <p:cNvPr id="122884" name="Text Box 5"/>
          <p:cNvSpPr txBox="1">
            <a:spLocks noChangeArrowheads="1"/>
          </p:cNvSpPr>
          <p:nvPr/>
        </p:nvSpPr>
        <p:spPr bwMode="auto">
          <a:xfrm>
            <a:off x="725488" y="1235075"/>
            <a:ext cx="819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traceroute:</a:t>
            </a:r>
            <a:r>
              <a:rPr lang="en-US"/>
              <a:t> gaia.cs.umass.edu to www.eurecom.fr</a:t>
            </a:r>
          </a:p>
        </p:txBody>
      </p: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1611313" y="5634038"/>
            <a:ext cx="968375" cy="26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6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3 delay measurements from </a:t>
            </a:r>
          </a:p>
          <a:p>
            <a:r>
              <a:rPr lang="en-US" sz="1800">
                <a:solidFill>
                  <a:srgbClr val="CC0000"/>
                </a:solidFill>
              </a:rPr>
              <a:t>gaia.cs.umass.edu to cs-gw.cs.umass.edu </a:t>
            </a:r>
          </a:p>
        </p:txBody>
      </p:sp>
      <p:sp>
        <p:nvSpPr>
          <p:cNvPr id="122887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8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9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0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1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* means no response (probe lost, router not replying)</a:t>
            </a:r>
          </a:p>
        </p:txBody>
      </p:sp>
      <p:sp>
        <p:nvSpPr>
          <p:cNvPr id="122892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3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</a:rPr>
              <a:t>trans-oceanic</a:t>
            </a:r>
          </a:p>
          <a:p>
            <a:r>
              <a:rPr lang="en-US" sz="2000">
                <a:solidFill>
                  <a:srgbClr val="CC0000"/>
                </a:solidFill>
              </a:rPr>
              <a:t>link</a:t>
            </a:r>
          </a:p>
        </p:txBody>
      </p:sp>
      <p:pic>
        <p:nvPicPr>
          <p:cNvPr id="122894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81597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322538DF-54DF-430D-BBE3-C37EA608B843}" type="slidenum">
              <a:rPr lang="en-US"/>
              <a:pPr/>
              <a:t>30</a:t>
            </a:fld>
            <a:endParaRPr lang="en-US"/>
          </a:p>
        </p:txBody>
      </p:sp>
      <p:sp>
        <p:nvSpPr>
          <p:cNvPr id="122896" name="TextBox 1"/>
          <p:cNvSpPr txBox="1">
            <a:spLocks noChangeArrowheads="1"/>
          </p:cNvSpPr>
          <p:nvPr/>
        </p:nvSpPr>
        <p:spPr bwMode="auto">
          <a:xfrm>
            <a:off x="746125" y="6315075"/>
            <a:ext cx="54578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Do some traceroutes from exotic countries at www.traceroute.org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32700" y="4432300"/>
            <a:ext cx="1511300" cy="830997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Windows</a:t>
            </a:r>
          </a:p>
          <a:p>
            <a:r>
              <a:rPr lang="en-CA" i="1" dirty="0" err="1" smtClean="0"/>
              <a:t>tracert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Packet loss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333500"/>
            <a:ext cx="8394700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queue (aka buffer) preceding link in buffer has finite capacity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packet arriving to full queue dropped (aka lost)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lost packet may be retransmitted by previous node, by source end system, or not at all</a:t>
            </a:r>
          </a:p>
        </p:txBody>
      </p:sp>
      <p:sp>
        <p:nvSpPr>
          <p:cNvPr id="124932" name="Oval 6"/>
          <p:cNvSpPr>
            <a:spLocks noChangeArrowheads="1"/>
          </p:cNvSpPr>
          <p:nvPr/>
        </p:nvSpPr>
        <p:spPr bwMode="auto">
          <a:xfrm>
            <a:off x="3092450" y="51054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33" name="Rectangle 7"/>
          <p:cNvSpPr>
            <a:spLocks noChangeArrowheads="1"/>
          </p:cNvSpPr>
          <p:nvPr/>
        </p:nvSpPr>
        <p:spPr bwMode="auto">
          <a:xfrm>
            <a:off x="3092450" y="50371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124934" name="Oval 8"/>
          <p:cNvSpPr>
            <a:spLocks noChangeArrowheads="1"/>
          </p:cNvSpPr>
          <p:nvPr/>
        </p:nvSpPr>
        <p:spPr bwMode="auto">
          <a:xfrm>
            <a:off x="3101975" y="48085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124935" name="Group 9"/>
          <p:cNvGrpSpPr>
            <a:grpSpLocks/>
          </p:cNvGrpSpPr>
          <p:nvPr/>
        </p:nvGrpSpPr>
        <p:grpSpPr bwMode="auto">
          <a:xfrm>
            <a:off x="3448050" y="4838700"/>
            <a:ext cx="498475" cy="119063"/>
            <a:chOff x="2208" y="2184"/>
            <a:chExt cx="176" cy="69"/>
          </a:xfrm>
        </p:grpSpPr>
        <p:grpSp>
          <p:nvGrpSpPr>
            <p:cNvPr id="124967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24972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3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4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968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2496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4936" name="Line 23"/>
          <p:cNvSpPr>
            <a:spLocks noChangeShapeType="1"/>
          </p:cNvSpPr>
          <p:nvPr/>
        </p:nvSpPr>
        <p:spPr bwMode="auto">
          <a:xfrm>
            <a:off x="2362200" y="4743450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24"/>
          <p:cNvSpPr>
            <a:spLocks noChangeShapeType="1"/>
          </p:cNvSpPr>
          <p:nvPr/>
        </p:nvSpPr>
        <p:spPr bwMode="auto">
          <a:xfrm flipV="1">
            <a:off x="2667000" y="5208588"/>
            <a:ext cx="411163" cy="52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Line 25"/>
          <p:cNvSpPr>
            <a:spLocks noChangeShapeType="1"/>
          </p:cNvSpPr>
          <p:nvPr/>
        </p:nvSpPr>
        <p:spPr bwMode="auto">
          <a:xfrm>
            <a:off x="4286250" y="51625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28"/>
          <p:cNvSpPr>
            <a:spLocks noChangeArrowheads="1"/>
          </p:cNvSpPr>
          <p:nvPr/>
        </p:nvSpPr>
        <p:spPr bwMode="auto"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0" name="Rectangle 29"/>
          <p:cNvSpPr>
            <a:spLocks noChangeArrowheads="1"/>
          </p:cNvSpPr>
          <p:nvPr/>
        </p:nvSpPr>
        <p:spPr bwMode="auto"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1" name="Rectangle 30"/>
          <p:cNvSpPr>
            <a:spLocks noChangeArrowheads="1"/>
          </p:cNvSpPr>
          <p:nvPr/>
        </p:nvSpPr>
        <p:spPr bwMode="auto"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2" name="Rectangle 31"/>
          <p:cNvSpPr>
            <a:spLocks noChangeArrowheads="1"/>
          </p:cNvSpPr>
          <p:nvPr/>
        </p:nvSpPr>
        <p:spPr bwMode="auto">
          <a:xfrm>
            <a:off x="2865438" y="538162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3" name="Line 33"/>
          <p:cNvSpPr>
            <a:spLocks noChangeShapeType="1"/>
          </p:cNvSpPr>
          <p:nvPr/>
        </p:nvSpPr>
        <p:spPr bwMode="auto">
          <a:xfrm flipV="1">
            <a:off x="2835275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Text Box 35"/>
          <p:cNvSpPr txBox="1">
            <a:spLocks noChangeArrowheads="1"/>
          </p:cNvSpPr>
          <p:nvPr/>
        </p:nvSpPr>
        <p:spPr bwMode="auto">
          <a:xfrm>
            <a:off x="1417638" y="42941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24945" name="Text Box 36"/>
          <p:cNvSpPr txBox="1">
            <a:spLocks noChangeArrowheads="1"/>
          </p:cNvSpPr>
          <p:nvPr/>
        </p:nvSpPr>
        <p:spPr bwMode="auto">
          <a:xfrm>
            <a:off x="1738313" y="52800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24946" name="Text Box 40"/>
          <p:cNvSpPr txBox="1">
            <a:spLocks noChangeArrowheads="1"/>
          </p:cNvSpPr>
          <p:nvPr/>
        </p:nvSpPr>
        <p:spPr bwMode="auto">
          <a:xfrm>
            <a:off x="4765675" y="4203700"/>
            <a:ext cx="267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packet being transmitted</a:t>
            </a:r>
          </a:p>
        </p:txBody>
      </p:sp>
      <p:sp>
        <p:nvSpPr>
          <p:cNvPr id="124947" name="Line 41"/>
          <p:cNvSpPr>
            <a:spLocks noChangeShapeType="1"/>
          </p:cNvSpPr>
          <p:nvPr/>
        </p:nvSpPr>
        <p:spPr bwMode="auto">
          <a:xfrm rot="10800000" flipV="1">
            <a:off x="4329113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Rectangle 56"/>
          <p:cNvSpPr>
            <a:spLocks noChangeArrowheads="1"/>
          </p:cNvSpPr>
          <p:nvPr/>
        </p:nvSpPr>
        <p:spPr bwMode="auto"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9" name="Rectangle 57"/>
          <p:cNvSpPr>
            <a:spLocks noChangeArrowheads="1"/>
          </p:cNvSpPr>
          <p:nvPr/>
        </p:nvSpPr>
        <p:spPr bwMode="auto">
          <a:xfrm>
            <a:off x="36274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0" name="Rectangle 58"/>
          <p:cNvSpPr>
            <a:spLocks noChangeArrowheads="1"/>
          </p:cNvSpPr>
          <p:nvPr/>
        </p:nvSpPr>
        <p:spPr bwMode="auto"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1" name="Rectangle 59"/>
          <p:cNvSpPr>
            <a:spLocks noChangeArrowheads="1"/>
          </p:cNvSpPr>
          <p:nvPr/>
        </p:nvSpPr>
        <p:spPr bwMode="auto"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2" name="Rectangle 61"/>
          <p:cNvSpPr>
            <a:spLocks noChangeArrowheads="1"/>
          </p:cNvSpPr>
          <p:nvPr/>
        </p:nvSpPr>
        <p:spPr bwMode="auto"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3" name="Rectangle 62"/>
          <p:cNvSpPr>
            <a:spLocks noChangeArrowheads="1"/>
          </p:cNvSpPr>
          <p:nvPr/>
        </p:nvSpPr>
        <p:spPr bwMode="auto">
          <a:xfrm>
            <a:off x="3105150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4" name="Line 63"/>
          <p:cNvSpPr>
            <a:spLocks noChangeShapeType="1"/>
          </p:cNvSpPr>
          <p:nvPr/>
        </p:nvSpPr>
        <p:spPr bwMode="auto">
          <a:xfrm rot="10800000">
            <a:off x="3092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5" name="Text Box 64"/>
          <p:cNvSpPr txBox="1">
            <a:spLocks noChangeArrowheads="1"/>
          </p:cNvSpPr>
          <p:nvPr/>
        </p:nvSpPr>
        <p:spPr bwMode="auto">
          <a:xfrm>
            <a:off x="3708400" y="5661025"/>
            <a:ext cx="192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packet arriving to</a:t>
            </a:r>
          </a:p>
          <a:p>
            <a:r>
              <a:rPr lang="en-US" sz="1800">
                <a:solidFill>
                  <a:srgbClr val="CC0000"/>
                </a:solidFill>
              </a:rPr>
              <a:t>full buffer is </a:t>
            </a:r>
            <a:r>
              <a:rPr lang="en-US" sz="1800" i="1">
                <a:solidFill>
                  <a:srgbClr val="CC0000"/>
                </a:solidFill>
              </a:rPr>
              <a:t>lost</a:t>
            </a:r>
          </a:p>
        </p:txBody>
      </p:sp>
      <p:sp>
        <p:nvSpPr>
          <p:cNvPr id="124956" name="Text Box 65"/>
          <p:cNvSpPr txBox="1">
            <a:spLocks noChangeArrowheads="1"/>
          </p:cNvSpPr>
          <p:nvPr/>
        </p:nvSpPr>
        <p:spPr bwMode="auto">
          <a:xfrm>
            <a:off x="2981325" y="4022725"/>
            <a:ext cx="156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buffer 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(waiting area)</a:t>
            </a:r>
          </a:p>
        </p:txBody>
      </p:sp>
      <p:sp>
        <p:nvSpPr>
          <p:cNvPr id="124957" name="Line 66"/>
          <p:cNvSpPr>
            <a:spLocks noChangeShapeType="1"/>
          </p:cNvSpPr>
          <p:nvPr/>
        </p:nvSpPr>
        <p:spPr bwMode="auto">
          <a:xfrm>
            <a:off x="3238500" y="4630738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4958" name="Picture 4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4959" name="Group 48"/>
          <p:cNvGrpSpPr>
            <a:grpSpLocks/>
          </p:cNvGrpSpPr>
          <p:nvPr/>
        </p:nvGrpSpPr>
        <p:grpSpPr bwMode="auto">
          <a:xfrm>
            <a:off x="1593850" y="4314825"/>
            <a:ext cx="820738" cy="688975"/>
            <a:chOff x="-44" y="1473"/>
            <a:chExt cx="981" cy="1105"/>
          </a:xfrm>
        </p:grpSpPr>
        <p:pic>
          <p:nvPicPr>
            <p:cNvPr id="124965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966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60" name="Group 51"/>
          <p:cNvGrpSpPr>
            <a:grpSpLocks/>
          </p:cNvGrpSpPr>
          <p:nvPr/>
        </p:nvGrpSpPr>
        <p:grpSpPr bwMode="auto">
          <a:xfrm>
            <a:off x="1922463" y="5305425"/>
            <a:ext cx="820737" cy="688975"/>
            <a:chOff x="-44" y="1473"/>
            <a:chExt cx="981" cy="1105"/>
          </a:xfrm>
        </p:grpSpPr>
        <p:pic>
          <p:nvPicPr>
            <p:cNvPr id="124963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964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7E54692A-9C98-4F3F-9268-BD8DC63098DD}" type="slidenum">
              <a:rPr lang="en-US"/>
              <a:pPr/>
              <a:t>31</a:t>
            </a:fld>
            <a:endParaRPr lang="en-US"/>
          </a:p>
        </p:txBody>
      </p:sp>
      <p:sp>
        <p:nvSpPr>
          <p:cNvPr id="124962" name="TextBox 1"/>
          <p:cNvSpPr txBox="1">
            <a:spLocks noChangeArrowheads="1"/>
          </p:cNvSpPr>
          <p:nvPr/>
        </p:nvSpPr>
        <p:spPr bwMode="auto">
          <a:xfrm>
            <a:off x="461963" y="6402388"/>
            <a:ext cx="622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Java applet for an interactive animation on queuing and loss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6978" name="AutoShape 327"/>
          <p:cNvSpPr>
            <a:spLocks noChangeArrowheads="1"/>
          </p:cNvSpPr>
          <p:nvPr/>
        </p:nvSpPr>
        <p:spPr bwMode="auto">
          <a:xfrm>
            <a:off x="401638" y="3671888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26979" name="Group 64"/>
          <p:cNvGrpSpPr>
            <a:grpSpLocks/>
          </p:cNvGrpSpPr>
          <p:nvPr/>
        </p:nvGrpSpPr>
        <p:grpSpPr bwMode="auto">
          <a:xfrm>
            <a:off x="974725" y="4071938"/>
            <a:ext cx="352425" cy="876300"/>
            <a:chOff x="4140" y="429"/>
            <a:chExt cx="1425" cy="2396"/>
          </a:xfrm>
        </p:grpSpPr>
        <p:sp>
          <p:nvSpPr>
            <p:cNvPr id="127025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26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7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28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29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0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55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6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1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2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53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4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3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4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5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51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2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6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37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49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0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8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9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0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1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2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3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5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6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7047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8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980" name="Group 61"/>
          <p:cNvGrpSpPr>
            <a:grpSpLocks/>
          </p:cNvGrpSpPr>
          <p:nvPr/>
        </p:nvGrpSpPr>
        <p:grpSpPr bwMode="auto">
          <a:xfrm flipH="1">
            <a:off x="7948613" y="4133850"/>
            <a:ext cx="1192212" cy="1171575"/>
            <a:chOff x="-44" y="1473"/>
            <a:chExt cx="981" cy="1105"/>
          </a:xfrm>
        </p:grpSpPr>
        <p:pic>
          <p:nvPicPr>
            <p:cNvPr id="127023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024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69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Throughput</a:t>
            </a:r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7772400" cy="177958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throughput:</a:t>
            </a:r>
            <a:r>
              <a:rPr lang="en-US" smtClean="0">
                <a:ea typeface="ＭＳ Ｐゴシック" pitchFamily="34" charset="-128"/>
              </a:rPr>
              <a:t> rate (bits/time unit) at which bits transferred between sender/receiver</a:t>
            </a:r>
          </a:p>
          <a:p>
            <a:pPr lvl="1" eaLnBrk="1" hangingPunct="1"/>
            <a:r>
              <a:rPr lang="en-US" i="1" smtClean="0">
                <a:solidFill>
                  <a:srgbClr val="CC0000"/>
                </a:solidFill>
              </a:rPr>
              <a:t>instantaneous:</a:t>
            </a:r>
            <a:r>
              <a:rPr lang="en-US" smtClean="0"/>
              <a:t> rate at given point in time</a:t>
            </a:r>
          </a:p>
          <a:p>
            <a:pPr lvl="1" eaLnBrk="1" hangingPunct="1"/>
            <a:r>
              <a:rPr lang="en-US" i="1" smtClean="0">
                <a:solidFill>
                  <a:srgbClr val="CC0000"/>
                </a:solidFill>
              </a:rPr>
              <a:t>average:</a:t>
            </a:r>
            <a:r>
              <a:rPr lang="en-US" smtClean="0"/>
              <a:t> rate over longer period of time</a:t>
            </a:r>
          </a:p>
        </p:txBody>
      </p:sp>
      <p:sp>
        <p:nvSpPr>
          <p:cNvPr id="126983" name="Text Box 325"/>
          <p:cNvSpPr txBox="1">
            <a:spLocks noChangeArrowheads="1"/>
          </p:cNvSpPr>
          <p:nvPr/>
        </p:nvSpPr>
        <p:spPr bwMode="auto">
          <a:xfrm>
            <a:off x="368300" y="5043488"/>
            <a:ext cx="1874838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server, with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file of F bits 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to send to client</a:t>
            </a:r>
          </a:p>
        </p:txBody>
      </p:sp>
      <p:sp>
        <p:nvSpPr>
          <p:cNvPr id="126984" name="Text Box 328"/>
          <p:cNvSpPr txBox="1">
            <a:spLocks noChangeArrowheads="1"/>
          </p:cNvSpPr>
          <p:nvPr/>
        </p:nvSpPr>
        <p:spPr bwMode="auto">
          <a:xfrm>
            <a:off x="2784475" y="5040313"/>
            <a:ext cx="14303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s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26985" name="Text Box 329"/>
          <p:cNvSpPr txBox="1">
            <a:spLocks noChangeArrowheads="1"/>
          </p:cNvSpPr>
          <p:nvPr/>
        </p:nvSpPr>
        <p:spPr bwMode="auto">
          <a:xfrm>
            <a:off x="5653088" y="5048250"/>
            <a:ext cx="14303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c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26986" name="Line 337"/>
          <p:cNvSpPr>
            <a:spLocks noChangeShapeType="1"/>
          </p:cNvSpPr>
          <p:nvPr/>
        </p:nvSpPr>
        <p:spPr bwMode="auto">
          <a:xfrm flipH="1" flipV="1">
            <a:off x="2997200" y="4806950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7" name="Line 347"/>
          <p:cNvSpPr>
            <a:spLocks noChangeShapeType="1"/>
          </p:cNvSpPr>
          <p:nvPr/>
        </p:nvSpPr>
        <p:spPr bwMode="auto">
          <a:xfrm flipH="1" flipV="1">
            <a:off x="6119813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8" name="Line 352"/>
          <p:cNvSpPr>
            <a:spLocks noChangeShapeType="1"/>
          </p:cNvSpPr>
          <p:nvPr/>
        </p:nvSpPr>
        <p:spPr bwMode="auto">
          <a:xfrm flipH="1">
            <a:off x="801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9" name="Line 321"/>
          <p:cNvSpPr>
            <a:spLocks noChangeShapeType="1"/>
          </p:cNvSpPr>
          <p:nvPr/>
        </p:nvSpPr>
        <p:spPr bwMode="auto">
          <a:xfrm>
            <a:off x="1441450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6990" name="Group 246"/>
          <p:cNvGrpSpPr>
            <a:grpSpLocks/>
          </p:cNvGrpSpPr>
          <p:nvPr/>
        </p:nvGrpSpPr>
        <p:grpSpPr bwMode="auto"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127010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7011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2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3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7014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7015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20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1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2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16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17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8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9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991" name="AutoShape 350"/>
          <p:cNvSpPr>
            <a:spLocks noChangeArrowheads="1"/>
          </p:cNvSpPr>
          <p:nvPr/>
        </p:nvSpPr>
        <p:spPr bwMode="auto">
          <a:xfrm>
            <a:off x="7286625" y="4325938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26992" name="Group 335"/>
          <p:cNvGrpSpPr>
            <a:grpSpLocks/>
          </p:cNvGrpSpPr>
          <p:nvPr/>
        </p:nvGrpSpPr>
        <p:grpSpPr bwMode="auto">
          <a:xfrm>
            <a:off x="1404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7008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126993" name="Group 341"/>
          <p:cNvGrpSpPr>
            <a:grpSpLocks/>
          </p:cNvGrpSpPr>
          <p:nvPr/>
        </p:nvGrpSpPr>
        <p:grpSpPr bwMode="auto">
          <a:xfrm>
            <a:off x="4910138" y="4248150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7004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239713" y="5111750"/>
            <a:ext cx="8235950" cy="896938"/>
            <a:chOff x="0" y="3803"/>
            <a:chExt cx="5188" cy="565"/>
          </a:xfrm>
        </p:grpSpPr>
        <p:sp>
          <p:nvSpPr>
            <p:cNvPr id="126999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server sends bits 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(fluid) into pipe</a:t>
              </a:r>
            </a:p>
            <a:p>
              <a:pPr algn="ctr">
                <a:lnSpc>
                  <a:spcPct val="85000"/>
                </a:lnSpc>
              </a:pPr>
              <a:endParaRPr lang="en-US" sz="2000">
                <a:latin typeface="Gill Sans MT" pitchFamily="34" charset="0"/>
              </a:endParaRPr>
            </a:p>
          </p:txBody>
        </p:sp>
        <p:sp>
          <p:nvSpPr>
            <p:cNvPr id="127000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R</a:t>
              </a:r>
              <a:r>
                <a:rPr lang="en-US" sz="2800" baseline="-25000">
                  <a:latin typeface="Gill Sans MT" pitchFamily="34" charset="0"/>
                </a:rPr>
                <a:t>s</a:t>
              </a:r>
              <a:r>
                <a:rPr lang="en-US" sz="2000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  <p:sp>
          <p:nvSpPr>
            <p:cNvPr id="127001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R</a:t>
              </a:r>
              <a:r>
                <a:rPr lang="en-US" sz="2800" baseline="-25000">
                  <a:latin typeface="Gill Sans MT" pitchFamily="34" charset="0"/>
                </a:rPr>
                <a:t>c</a:t>
              </a:r>
              <a:r>
                <a:rPr lang="en-US" sz="2000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</p:grpSp>
      <p:pic>
        <p:nvPicPr>
          <p:cNvPr id="126995" name="Picture 6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6" name="AutoShape 351"/>
          <p:cNvSpPr>
            <a:spLocks noChangeArrowheads="1"/>
          </p:cNvSpPr>
          <p:nvPr/>
        </p:nvSpPr>
        <p:spPr bwMode="auto">
          <a:xfrm>
            <a:off x="3732213" y="4308475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6997" name="AutoShape 349"/>
          <p:cNvSpPr>
            <a:spLocks noChangeArrowheads="1"/>
          </p:cNvSpPr>
          <p:nvPr/>
        </p:nvSpPr>
        <p:spPr bwMode="auto">
          <a:xfrm flipV="1">
            <a:off x="508000" y="4064000"/>
            <a:ext cx="974725" cy="72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69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03E8882-D919-4407-BBDE-11FF7584587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28002" name="Picture 20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921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8003" name="Group 140"/>
          <p:cNvGrpSpPr>
            <a:grpSpLocks/>
          </p:cNvGrpSpPr>
          <p:nvPr/>
        </p:nvGrpSpPr>
        <p:grpSpPr bwMode="auto">
          <a:xfrm>
            <a:off x="1614488" y="2254250"/>
            <a:ext cx="352425" cy="876300"/>
            <a:chOff x="4140" y="429"/>
            <a:chExt cx="1425" cy="2396"/>
          </a:xfrm>
        </p:grpSpPr>
        <p:sp>
          <p:nvSpPr>
            <p:cNvPr id="128114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15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16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17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18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119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144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45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0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121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8142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43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2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23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124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8140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41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5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126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8138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39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27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28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29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30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1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32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3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4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5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8136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37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0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Throughput (more)</a:t>
            </a:r>
          </a:p>
        </p:txBody>
      </p:sp>
      <p:sp>
        <p:nvSpPr>
          <p:cNvPr id="12800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8150225" cy="55403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R</a:t>
            </a:r>
            <a:r>
              <a:rPr lang="en-US" i="1" baseline="-25000" smtClean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 &lt; R</a:t>
            </a:r>
            <a:r>
              <a:rPr lang="en-US" i="1" baseline="-25000" smtClean="0">
                <a:solidFill>
                  <a:srgbClr val="CC0000"/>
                </a:solidFill>
                <a:ea typeface="ＭＳ Ｐゴシック" pitchFamily="34" charset="-128"/>
              </a:rPr>
              <a:t>c</a:t>
            </a:r>
            <a:r>
              <a:rPr lang="en-US" i="1" smtClean="0">
                <a:solidFill>
                  <a:srgbClr val="FF3300"/>
                </a:solidFill>
                <a:ea typeface="ＭＳ Ｐゴシック" pitchFamily="34" charset="-128"/>
              </a:rPr>
              <a:t>  </a:t>
            </a:r>
            <a:r>
              <a:rPr lang="en-US" smtClean="0">
                <a:ea typeface="ＭＳ Ｐゴシック" pitchFamily="34" charset="-128"/>
              </a:rPr>
              <a:t>What is average end-end throughput?</a:t>
            </a:r>
          </a:p>
        </p:txBody>
      </p:sp>
      <p:grpSp>
        <p:nvGrpSpPr>
          <p:cNvPr id="128006" name="Group 34"/>
          <p:cNvGrpSpPr>
            <a:grpSpLocks/>
          </p:cNvGrpSpPr>
          <p:nvPr/>
        </p:nvGrpSpPr>
        <p:grpSpPr bwMode="auto">
          <a:xfrm>
            <a:off x="2066925" y="2606675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12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07" name="Text Box 39"/>
          <p:cNvSpPr txBox="1">
            <a:spLocks noChangeArrowheads="1"/>
          </p:cNvSpPr>
          <p:nvPr/>
        </p:nvSpPr>
        <p:spPr bwMode="auto">
          <a:xfrm>
            <a:off x="1855788" y="2562225"/>
            <a:ext cx="2586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  R</a:t>
            </a:r>
            <a:r>
              <a:rPr lang="en-US" sz="2800" baseline="-25000"/>
              <a:t>s</a:t>
            </a:r>
            <a:r>
              <a:rPr lang="en-US" sz="2000" baseline="-25000"/>
              <a:t> </a:t>
            </a:r>
            <a:r>
              <a:rPr lang="en-US" sz="2000"/>
              <a:t>bits/sec</a:t>
            </a:r>
          </a:p>
        </p:txBody>
      </p:sp>
      <p:sp>
        <p:nvSpPr>
          <p:cNvPr id="128008" name="AutoShape 42"/>
          <p:cNvSpPr>
            <a:spLocks noChangeArrowheads="1"/>
          </p:cNvSpPr>
          <p:nvPr/>
        </p:nvSpPr>
        <p:spPr bwMode="auto">
          <a:xfrm flipV="1">
            <a:off x="1255713" y="237490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8009" name="AutoShape 43"/>
          <p:cNvSpPr>
            <a:spLocks noChangeArrowheads="1"/>
          </p:cNvSpPr>
          <p:nvPr/>
        </p:nvSpPr>
        <p:spPr bwMode="auto">
          <a:xfrm>
            <a:off x="7489825" y="2581275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0" name="Group 54"/>
          <p:cNvGrpSpPr>
            <a:grpSpLocks/>
          </p:cNvGrpSpPr>
          <p:nvPr/>
        </p:nvGrpSpPr>
        <p:grpSpPr bwMode="auto">
          <a:xfrm>
            <a:off x="5440363" y="2473325"/>
            <a:ext cx="2790825" cy="569913"/>
            <a:chOff x="3130" y="3069"/>
            <a:chExt cx="1911" cy="366"/>
          </a:xfrm>
        </p:grpSpPr>
        <p:grpSp>
          <p:nvGrpSpPr>
            <p:cNvPr id="128104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8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105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800" baseline="-25000"/>
                <a:t>c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</p:grpSp>
      <p:grpSp>
        <p:nvGrpSpPr>
          <p:cNvPr id="128011" name="Group 5"/>
          <p:cNvGrpSpPr>
            <a:grpSpLocks/>
          </p:cNvGrpSpPr>
          <p:nvPr/>
        </p:nvGrpSpPr>
        <p:grpSpPr bwMode="auto">
          <a:xfrm>
            <a:off x="4289425" y="2633663"/>
            <a:ext cx="971550" cy="282575"/>
            <a:chOff x="3600" y="219"/>
            <a:chExt cx="360" cy="175"/>
          </a:xfrm>
        </p:grpSpPr>
        <p:sp>
          <p:nvSpPr>
            <p:cNvPr id="128091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2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3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94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8095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96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101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2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3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8097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09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0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555625" y="3330575"/>
            <a:ext cx="8062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R</a:t>
            </a:r>
            <a:r>
              <a:rPr lang="en-US" sz="2800" i="1" baseline="-25000">
                <a:solidFill>
                  <a:srgbClr val="CC0000"/>
                </a:solidFill>
                <a:latin typeface="Gill Sans MT" pitchFamily="34" charset="0"/>
              </a:rPr>
              <a:t>s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 &gt; R</a:t>
            </a:r>
            <a:r>
              <a:rPr lang="en-US" sz="2800" i="1" baseline="-25000">
                <a:solidFill>
                  <a:srgbClr val="CC0000"/>
                </a:solidFill>
                <a:latin typeface="Gill Sans MT" pitchFamily="34" charset="0"/>
              </a:rPr>
              <a:t>c</a:t>
            </a:r>
            <a:r>
              <a:rPr lang="en-US" sz="2800" i="1">
                <a:solidFill>
                  <a:srgbClr val="FF3300"/>
                </a:solidFill>
                <a:latin typeface="Gill Sans MT" pitchFamily="34" charset="0"/>
              </a:rPr>
              <a:t>  </a:t>
            </a:r>
            <a:r>
              <a:rPr lang="en-US" sz="2800">
                <a:latin typeface="Gill Sans MT" pitchFamily="34" charset="0"/>
              </a:rPr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295275" y="5167313"/>
            <a:ext cx="8577263" cy="1211262"/>
            <a:chOff x="186" y="3255"/>
            <a:chExt cx="5403" cy="763"/>
          </a:xfrm>
        </p:grpSpPr>
        <p:sp>
          <p:nvSpPr>
            <p:cNvPr id="128088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28089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Gill Sans MT" pitchFamily="34" charset="0"/>
                </a:rPr>
                <a:t>link on end-end path that constrains  end-end throughput</a:t>
              </a:r>
            </a:p>
          </p:txBody>
        </p:sp>
        <p:sp>
          <p:nvSpPr>
            <p:cNvPr id="128090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>
                  <a:solidFill>
                    <a:srgbClr val="CC0000"/>
                  </a:solidFill>
                  <a:latin typeface="Gill Sans MT" pitchFamily="34" charset="0"/>
                </a:rPr>
                <a:t>bottleneck link</a:t>
              </a:r>
            </a:p>
          </p:txBody>
        </p:sp>
      </p:grpSp>
      <p:sp>
        <p:nvSpPr>
          <p:cNvPr id="128014" name="AutoShape 51"/>
          <p:cNvSpPr>
            <a:spLocks noChangeArrowheads="1"/>
          </p:cNvSpPr>
          <p:nvPr/>
        </p:nvSpPr>
        <p:spPr bwMode="auto">
          <a:xfrm>
            <a:off x="4205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5" name="Group 132"/>
          <p:cNvGrpSpPr>
            <a:grpSpLocks/>
          </p:cNvGrpSpPr>
          <p:nvPr/>
        </p:nvGrpSpPr>
        <p:grpSpPr bwMode="auto">
          <a:xfrm flipH="1">
            <a:off x="8232775" y="2420938"/>
            <a:ext cx="871538" cy="885825"/>
            <a:chOff x="-44" y="1473"/>
            <a:chExt cx="981" cy="1105"/>
          </a:xfrm>
        </p:grpSpPr>
        <p:pic>
          <p:nvPicPr>
            <p:cNvPr id="12808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808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8016" name="AutoShape 327"/>
          <p:cNvSpPr>
            <a:spLocks noChangeArrowheads="1"/>
          </p:cNvSpPr>
          <p:nvPr/>
        </p:nvSpPr>
        <p:spPr bwMode="auto">
          <a:xfrm>
            <a:off x="1168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1230313" y="3927475"/>
            <a:ext cx="7935912" cy="1166813"/>
            <a:chOff x="775" y="2474"/>
            <a:chExt cx="4999" cy="735"/>
          </a:xfrm>
        </p:grpSpPr>
        <p:grpSp>
          <p:nvGrpSpPr>
            <p:cNvPr id="128019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128054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5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6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7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8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8059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8084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85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0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8061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8082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83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2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3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8064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8080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81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5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066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8078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79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67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68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69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70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1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72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3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4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5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28076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77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020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021" name="Group 58"/>
            <p:cNvGrpSpPr>
              <a:grpSpLocks/>
            </p:cNvGrpSpPr>
            <p:nvPr/>
          </p:nvGrpSpPr>
          <p:grpSpPr bwMode="auto">
            <a:xfrm>
              <a:off x="2725" y="2845"/>
              <a:ext cx="612" cy="178"/>
              <a:chOff x="3600" y="219"/>
              <a:chExt cx="360" cy="175"/>
            </a:xfrm>
          </p:grpSpPr>
          <p:sp>
            <p:nvSpPr>
              <p:cNvPr id="128041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2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3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4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45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8046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805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2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3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047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804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49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50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8022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23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9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024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800" baseline="-25000"/>
                <a:t>s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  <p:grpSp>
          <p:nvGrpSpPr>
            <p:cNvPr id="128025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5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026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  R</a:t>
              </a:r>
              <a:r>
                <a:rPr lang="en-US" sz="2800" baseline="-25000"/>
                <a:t>c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  <p:sp>
          <p:nvSpPr>
            <p:cNvPr id="128027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grpSp>
          <p:nvGrpSpPr>
            <p:cNvPr id="128029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128031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8032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8030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552FBBDE-50CC-424E-888A-F3C9B8530C7A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5413"/>
            <a:ext cx="7772400" cy="90328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Throughput: Internet scenario</a:t>
            </a:r>
          </a:p>
        </p:txBody>
      </p:sp>
      <p:sp>
        <p:nvSpPr>
          <p:cNvPr id="129027" name="Text Box 44"/>
          <p:cNvSpPr txBox="1">
            <a:spLocks noChangeArrowheads="1"/>
          </p:cNvSpPr>
          <p:nvPr/>
        </p:nvSpPr>
        <p:spPr bwMode="auto">
          <a:xfrm>
            <a:off x="4384675" y="5672138"/>
            <a:ext cx="4464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10 connections (fairly) share backbone bottleneck link R</a:t>
            </a:r>
            <a:r>
              <a:rPr lang="en-US" sz="2000" baseline="-25000"/>
              <a:t> </a:t>
            </a:r>
            <a:r>
              <a:rPr lang="en-US" sz="2000"/>
              <a:t>bits/sec</a:t>
            </a:r>
          </a:p>
        </p:txBody>
      </p:sp>
      <p:sp>
        <p:nvSpPr>
          <p:cNvPr id="129028" name="Freeform 296"/>
          <p:cNvSpPr>
            <a:spLocks/>
          </p:cNvSpPr>
          <p:nvPr/>
        </p:nvSpPr>
        <p:spPr bwMode="auto">
          <a:xfrm>
            <a:off x="4883150" y="2720975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29" name="Text Box 35"/>
          <p:cNvSpPr txBox="1">
            <a:spLocks noChangeArrowheads="1"/>
          </p:cNvSpPr>
          <p:nvPr/>
        </p:nvSpPr>
        <p:spPr bwMode="auto">
          <a:xfrm>
            <a:off x="4746625" y="2344738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6611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6144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Oval 42"/>
          <p:cNvSpPr>
            <a:spLocks noChangeArrowheads="1"/>
          </p:cNvSpPr>
          <p:nvPr/>
        </p:nvSpPr>
        <p:spPr bwMode="auto">
          <a:xfrm rot="5400000">
            <a:off x="6615113" y="2794000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6615113" y="3765550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5621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4956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Oval 33"/>
          <p:cNvSpPr>
            <a:spLocks noChangeArrowheads="1"/>
          </p:cNvSpPr>
          <p:nvPr/>
        </p:nvSpPr>
        <p:spPr bwMode="auto">
          <a:xfrm rot="1792560">
            <a:off x="4991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5618163" y="2665413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456"/>
          <p:cNvSpPr>
            <a:spLocks noChangeShapeType="1"/>
          </p:cNvSpPr>
          <p:nvPr/>
        </p:nvSpPr>
        <p:spPr bwMode="auto">
          <a:xfrm rot="1792560">
            <a:off x="4827588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6130925" y="2671763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5409407" y="2339181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Oval 471"/>
          <p:cNvSpPr>
            <a:spLocks noChangeArrowheads="1"/>
          </p:cNvSpPr>
          <p:nvPr/>
        </p:nvSpPr>
        <p:spPr bwMode="auto">
          <a:xfrm rot="2768172">
            <a:off x="5561013" y="201295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6130925" y="2663825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Line 473"/>
          <p:cNvSpPr>
            <a:spLocks noChangeShapeType="1"/>
          </p:cNvSpPr>
          <p:nvPr/>
        </p:nvSpPr>
        <p:spPr bwMode="auto">
          <a:xfrm rot="2768172">
            <a:off x="5253037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5084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5057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Oval 478"/>
          <p:cNvSpPr>
            <a:spLocks noChangeArrowheads="1"/>
          </p:cNvSpPr>
          <p:nvPr/>
        </p:nvSpPr>
        <p:spPr bwMode="auto">
          <a:xfrm rot="19807440" flipH="1">
            <a:off x="5716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5100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8" name="Line 480"/>
          <p:cNvSpPr>
            <a:spLocks noChangeShapeType="1"/>
          </p:cNvSpPr>
          <p:nvPr/>
        </p:nvSpPr>
        <p:spPr bwMode="auto">
          <a:xfrm rot="19807440" flipH="1">
            <a:off x="4962525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6338888" y="4294188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5616575" y="4625975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Oval 485"/>
          <p:cNvSpPr>
            <a:spLocks noChangeArrowheads="1"/>
          </p:cNvSpPr>
          <p:nvPr/>
        </p:nvSpPr>
        <p:spPr bwMode="auto">
          <a:xfrm rot="18831828" flipV="1">
            <a:off x="5770563" y="495300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6338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53" name="Line 487"/>
          <p:cNvSpPr>
            <a:spLocks noChangeShapeType="1"/>
          </p:cNvSpPr>
          <p:nvPr/>
        </p:nvSpPr>
        <p:spPr bwMode="auto">
          <a:xfrm rot="18831828" flipV="1">
            <a:off x="5461000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7291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7264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56" name="Oval 502"/>
          <p:cNvSpPr>
            <a:spLocks noChangeArrowheads="1"/>
          </p:cNvSpPr>
          <p:nvPr/>
        </p:nvSpPr>
        <p:spPr bwMode="auto">
          <a:xfrm rot="19807440" flipH="1">
            <a:off x="7923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7307263" y="2636838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58" name="Line 504"/>
          <p:cNvSpPr>
            <a:spLocks noChangeShapeType="1"/>
          </p:cNvSpPr>
          <p:nvPr/>
        </p:nvSpPr>
        <p:spPr bwMode="auto">
          <a:xfrm rot="19807440" flipH="1">
            <a:off x="7169150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8048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7381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61" name="Oval 509"/>
          <p:cNvSpPr>
            <a:spLocks noChangeArrowheads="1"/>
          </p:cNvSpPr>
          <p:nvPr/>
        </p:nvSpPr>
        <p:spPr bwMode="auto">
          <a:xfrm rot="1792560">
            <a:off x="7416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8043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63" name="Line 511"/>
          <p:cNvSpPr>
            <a:spLocks noChangeShapeType="1"/>
          </p:cNvSpPr>
          <p:nvPr/>
        </p:nvSpPr>
        <p:spPr bwMode="auto">
          <a:xfrm rot="1792560">
            <a:off x="7243763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64" name="Text Box 513"/>
          <p:cNvSpPr txBox="1">
            <a:spLocks noChangeArrowheads="1"/>
          </p:cNvSpPr>
          <p:nvPr/>
        </p:nvSpPr>
        <p:spPr bwMode="auto">
          <a:xfrm>
            <a:off x="5716588" y="1903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129065" name="Text Box 514"/>
          <p:cNvSpPr txBox="1">
            <a:spLocks noChangeArrowheads="1"/>
          </p:cNvSpPr>
          <p:nvPr/>
        </p:nvSpPr>
        <p:spPr bwMode="auto">
          <a:xfrm>
            <a:off x="7543800" y="2411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129066" name="Freeform 515"/>
          <p:cNvSpPr>
            <a:spLocks/>
          </p:cNvSpPr>
          <p:nvPr/>
        </p:nvSpPr>
        <p:spPr bwMode="auto">
          <a:xfrm>
            <a:off x="5710238" y="2771775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7 w 504"/>
              <a:gd name="T3" fmla="*/ 2147483647 h 870"/>
              <a:gd name="T4" fmla="*/ 2147483647 w 504"/>
              <a:gd name="T5" fmla="*/ 2147483647 h 870"/>
              <a:gd name="T6" fmla="*/ 2147483647 w 504"/>
              <a:gd name="T7" fmla="*/ 2147483647 h 870"/>
              <a:gd name="T8" fmla="*/ 2147483647 w 504"/>
              <a:gd name="T9" fmla="*/ 2147483647 h 870"/>
              <a:gd name="T10" fmla="*/ 2147483647 w 504"/>
              <a:gd name="T11" fmla="*/ 2147483647 h 870"/>
              <a:gd name="T12" fmla="*/ 2147483647 w 504"/>
              <a:gd name="T13" fmla="*/ 2147483647 h 870"/>
              <a:gd name="T14" fmla="*/ 2147483647 w 504"/>
              <a:gd name="T15" fmla="*/ 2147483647 h 870"/>
              <a:gd name="T16" fmla="*/ 2147483647 w 504"/>
              <a:gd name="T17" fmla="*/ 2147483647 h 870"/>
              <a:gd name="T18" fmla="*/ 2147483647 w 504"/>
              <a:gd name="T19" fmla="*/ 2147483647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7" name="Text Box 516"/>
          <p:cNvSpPr txBox="1">
            <a:spLocks noChangeArrowheads="1"/>
          </p:cNvSpPr>
          <p:nvPr/>
        </p:nvSpPr>
        <p:spPr bwMode="auto">
          <a:xfrm>
            <a:off x="4724400" y="39608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29068" name="Freeform 517"/>
          <p:cNvSpPr>
            <a:spLocks/>
          </p:cNvSpPr>
          <p:nvPr/>
        </p:nvSpPr>
        <p:spPr bwMode="auto">
          <a:xfrm>
            <a:off x="6173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7 w 272"/>
              <a:gd name="T3" fmla="*/ 2147483647 h 989"/>
              <a:gd name="T4" fmla="*/ 2147483647 w 272"/>
              <a:gd name="T5" fmla="*/ 2147483647 h 989"/>
              <a:gd name="T6" fmla="*/ 2147483647 w 272"/>
              <a:gd name="T7" fmla="*/ 2147483647 h 989"/>
              <a:gd name="T8" fmla="*/ 2147483647 w 272"/>
              <a:gd name="T9" fmla="*/ 2147483647 h 989"/>
              <a:gd name="T10" fmla="*/ 2147483647 w 272"/>
              <a:gd name="T11" fmla="*/ 2147483647 h 989"/>
              <a:gd name="T12" fmla="*/ 2147483647 w 272"/>
              <a:gd name="T13" fmla="*/ 2147483647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9" name="Freeform 518"/>
          <p:cNvSpPr>
            <a:spLocks/>
          </p:cNvSpPr>
          <p:nvPr/>
        </p:nvSpPr>
        <p:spPr bwMode="auto">
          <a:xfrm>
            <a:off x="6757988" y="2733675"/>
            <a:ext cx="638175" cy="1538288"/>
          </a:xfrm>
          <a:custGeom>
            <a:avLst/>
            <a:gdLst>
              <a:gd name="T0" fmla="*/ 2147483647 w 402"/>
              <a:gd name="T1" fmla="*/ 0 h 969"/>
              <a:gd name="T2" fmla="*/ 2147483647 w 402"/>
              <a:gd name="T3" fmla="*/ 2147483647 h 969"/>
              <a:gd name="T4" fmla="*/ 2147483647 w 402"/>
              <a:gd name="T5" fmla="*/ 2147483647 h 969"/>
              <a:gd name="T6" fmla="*/ 2147483647 w 402"/>
              <a:gd name="T7" fmla="*/ 2147483647 h 969"/>
              <a:gd name="T8" fmla="*/ 2147483647 w 402"/>
              <a:gd name="T9" fmla="*/ 2147483647 h 969"/>
              <a:gd name="T10" fmla="*/ 2147483647 w 402"/>
              <a:gd name="T11" fmla="*/ 2147483647 h 969"/>
              <a:gd name="T12" fmla="*/ 2147483647 w 402"/>
              <a:gd name="T13" fmla="*/ 2147483647 h 969"/>
              <a:gd name="T14" fmla="*/ 2147483647 w 402"/>
              <a:gd name="T15" fmla="*/ 2147483647 h 969"/>
              <a:gd name="T16" fmla="*/ 2147483647 w 402"/>
              <a:gd name="T17" fmla="*/ 2147483647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0" name="Text Box 519"/>
          <p:cNvSpPr txBox="1">
            <a:spLocks noChangeArrowheads="1"/>
          </p:cNvSpPr>
          <p:nvPr/>
        </p:nvSpPr>
        <p:spPr bwMode="auto">
          <a:xfrm>
            <a:off x="5983288" y="4498975"/>
            <a:ext cx="676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29071" name="Text Box 520"/>
          <p:cNvSpPr txBox="1">
            <a:spLocks noChangeArrowheads="1"/>
          </p:cNvSpPr>
          <p:nvPr/>
        </p:nvSpPr>
        <p:spPr bwMode="auto">
          <a:xfrm>
            <a:off x="7670800" y="39862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29072" name="Text Box 521"/>
          <p:cNvSpPr txBox="1">
            <a:spLocks noChangeArrowheads="1"/>
          </p:cNvSpPr>
          <p:nvPr/>
        </p:nvSpPr>
        <p:spPr bwMode="auto">
          <a:xfrm>
            <a:off x="6699250" y="3357563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  <p:sp>
        <p:nvSpPr>
          <p:cNvPr id="129073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11313"/>
            <a:ext cx="3597275" cy="4114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per-connection end-end throughput: min(R</a:t>
            </a:r>
            <a:r>
              <a:rPr lang="en-US" baseline="-25000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,R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,R/10)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in practice: R</a:t>
            </a:r>
            <a:r>
              <a:rPr lang="en-US" baseline="-25000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 or R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 is often bottleneck</a:t>
            </a:r>
          </a:p>
        </p:txBody>
      </p:sp>
      <p:grpSp>
        <p:nvGrpSpPr>
          <p:cNvPr id="129074" name="Group 81"/>
          <p:cNvGrpSpPr>
            <a:grpSpLocks/>
          </p:cNvGrpSpPr>
          <p:nvPr/>
        </p:nvGrpSpPr>
        <p:grpSpPr bwMode="auto">
          <a:xfrm>
            <a:off x="4576763" y="1784350"/>
            <a:ext cx="352425" cy="660400"/>
            <a:chOff x="4140" y="429"/>
            <a:chExt cx="1425" cy="2396"/>
          </a:xfrm>
        </p:grpSpPr>
        <p:sp>
          <p:nvSpPr>
            <p:cNvPr id="129151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52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53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54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55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56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81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2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57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58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79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0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59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0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61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77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78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2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63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75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76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4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5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66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67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8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69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0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1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2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73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4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75" name="Group 114"/>
          <p:cNvGrpSpPr>
            <a:grpSpLocks/>
          </p:cNvGrpSpPr>
          <p:nvPr/>
        </p:nvGrpSpPr>
        <p:grpSpPr bwMode="auto">
          <a:xfrm>
            <a:off x="5151438" y="1444625"/>
            <a:ext cx="352425" cy="660400"/>
            <a:chOff x="4140" y="429"/>
            <a:chExt cx="1425" cy="2396"/>
          </a:xfrm>
        </p:grpSpPr>
        <p:sp>
          <p:nvSpPr>
            <p:cNvPr id="129119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0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21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2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3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24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49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0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25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26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47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48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27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28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29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45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46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0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31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43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44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2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3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34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35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6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37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8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9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0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41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2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76" name="Group 147"/>
          <p:cNvGrpSpPr>
            <a:grpSpLocks/>
          </p:cNvGrpSpPr>
          <p:nvPr/>
        </p:nvGrpSpPr>
        <p:grpSpPr bwMode="auto">
          <a:xfrm>
            <a:off x="8002588" y="1700213"/>
            <a:ext cx="352425" cy="660400"/>
            <a:chOff x="4140" y="429"/>
            <a:chExt cx="1425" cy="2396"/>
          </a:xfrm>
        </p:grpSpPr>
        <p:sp>
          <p:nvSpPr>
            <p:cNvPr id="129087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8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9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0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1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92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17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8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3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94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15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6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5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96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97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13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4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8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099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11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12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0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1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2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3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4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5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6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7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8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9109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0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77" name="Group 180"/>
          <p:cNvGrpSpPr>
            <a:grpSpLocks/>
          </p:cNvGrpSpPr>
          <p:nvPr/>
        </p:nvGrpSpPr>
        <p:grpSpPr bwMode="auto">
          <a:xfrm flipH="1">
            <a:off x="8151813" y="4489450"/>
            <a:ext cx="803275" cy="771525"/>
            <a:chOff x="-44" y="1473"/>
            <a:chExt cx="981" cy="1105"/>
          </a:xfrm>
        </p:grpSpPr>
        <p:pic>
          <p:nvPicPr>
            <p:cNvPr id="129085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086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78" name="Group 183"/>
          <p:cNvGrpSpPr>
            <a:grpSpLocks/>
          </p:cNvGrpSpPr>
          <p:nvPr/>
        </p:nvGrpSpPr>
        <p:grpSpPr bwMode="auto">
          <a:xfrm>
            <a:off x="4237038" y="4470400"/>
            <a:ext cx="803275" cy="771525"/>
            <a:chOff x="-44" y="1473"/>
            <a:chExt cx="981" cy="1105"/>
          </a:xfrm>
        </p:grpSpPr>
        <p:pic>
          <p:nvPicPr>
            <p:cNvPr id="129083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084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79" name="Group 186"/>
          <p:cNvGrpSpPr>
            <a:grpSpLocks/>
          </p:cNvGrpSpPr>
          <p:nvPr/>
        </p:nvGrpSpPr>
        <p:grpSpPr bwMode="auto">
          <a:xfrm>
            <a:off x="4859338" y="4919663"/>
            <a:ext cx="803275" cy="771525"/>
            <a:chOff x="-44" y="1473"/>
            <a:chExt cx="981" cy="1105"/>
          </a:xfrm>
        </p:grpSpPr>
        <p:pic>
          <p:nvPicPr>
            <p:cNvPr id="129081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082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DED2BE5-1989-4BC6-98D6-390AD9B18A0F}" type="slidenum">
              <a:rPr lang="en-US"/>
              <a:pPr/>
              <a:t>34</a:t>
            </a:fld>
            <a:endParaRPr lang="en-US"/>
          </a:p>
        </p:txBody>
      </p:sp>
      <p:sp>
        <p:nvSpPr>
          <p:cNvPr id="160" name="Text Box 43"/>
          <p:cNvSpPr txBox="1">
            <a:spLocks noChangeArrowheads="1"/>
          </p:cNvSpPr>
          <p:nvPr/>
        </p:nvSpPr>
        <p:spPr bwMode="auto">
          <a:xfrm>
            <a:off x="716413" y="5594943"/>
            <a:ext cx="2522420" cy="400110"/>
          </a:xfrm>
          <a:prstGeom prst="rect">
            <a:avLst/>
          </a:prstGeom>
          <a:noFill/>
          <a:ln w="9525">
            <a:solidFill>
              <a:schemeClr val="accent1">
                <a:alpha val="99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00"/>
                </a:solidFill>
                <a:latin typeface="Gill Sans MT" pitchFamily="34" charset="0"/>
              </a:rPr>
              <a:t>A1Q5: P20 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on </a:t>
            </a:r>
            <a:r>
              <a:rPr lang="en-US" sz="2000" smtClean="0">
                <a:solidFill>
                  <a:srgbClr val="000000"/>
                </a:solidFill>
                <a:latin typeface="Gill Sans MT" pitchFamily="34" charset="0"/>
              </a:rPr>
              <a:t>page </a:t>
            </a:r>
            <a:r>
              <a:rPr lang="en-US" sz="2000" smtClean="0">
                <a:solidFill>
                  <a:srgbClr val="000000"/>
                </a:solidFill>
                <a:latin typeface="Gill Sans MT" pitchFamily="34" charset="0"/>
              </a:rPr>
              <a:t>74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0050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1.5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30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73B9C62-1E1D-472A-9257-302882AF3FA0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72706" name="Picture 4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9128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280988"/>
            <a:ext cx="8193088" cy="83343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Packet-switching: store-and-forward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3486150"/>
            <a:ext cx="4143375" cy="3262313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takes </a:t>
            </a:r>
            <a:r>
              <a:rPr lang="en-US" sz="2400" i="1" smtClean="0">
                <a:ea typeface="ＭＳ Ｐゴシック" pitchFamily="34" charset="-128"/>
              </a:rPr>
              <a:t>L</a:t>
            </a:r>
            <a:r>
              <a:rPr lang="en-US" sz="2400" smtClean="0">
                <a:ea typeface="ＭＳ Ｐゴシック" pitchFamily="34" charset="-128"/>
              </a:rPr>
              <a:t>/</a:t>
            </a:r>
            <a:r>
              <a:rPr lang="en-US" sz="2400" i="1" smtClean="0">
                <a:ea typeface="ＭＳ Ｐゴシック" pitchFamily="34" charset="-128"/>
              </a:rPr>
              <a:t>R</a:t>
            </a:r>
            <a:r>
              <a:rPr lang="en-US" sz="2400" smtClean="0">
                <a:ea typeface="ＭＳ Ｐゴシック" pitchFamily="34" charset="-128"/>
              </a:rPr>
              <a:t> seconds to transmit (push out) </a:t>
            </a:r>
            <a:r>
              <a:rPr lang="en-US" sz="2400" i="1" smtClean="0">
                <a:ea typeface="ＭＳ Ｐゴシック" pitchFamily="34" charset="-128"/>
              </a:rPr>
              <a:t>L</a:t>
            </a:r>
            <a:r>
              <a:rPr lang="en-US" sz="2400" smtClean="0">
                <a:ea typeface="ＭＳ Ｐゴシック" pitchFamily="34" charset="-128"/>
              </a:rPr>
              <a:t>-bit packet into link at </a:t>
            </a:r>
            <a:r>
              <a:rPr lang="en-US" sz="2400" i="1" smtClean="0">
                <a:ea typeface="ＭＳ Ｐゴシック" pitchFamily="34" charset="-128"/>
              </a:rPr>
              <a:t>R</a:t>
            </a:r>
            <a:r>
              <a:rPr lang="en-US" sz="2400" smtClean="0">
                <a:ea typeface="ＭＳ Ｐゴシック" pitchFamily="34" charset="-128"/>
              </a:rPr>
              <a:t> bps</a:t>
            </a:r>
          </a:p>
          <a:p>
            <a:pPr eaLnBrk="1" hangingPunct="1">
              <a:buSzPct val="75000"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store and forward:</a:t>
            </a:r>
            <a:r>
              <a:rPr lang="en-US" sz="2400" i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entire packet must  arrive at router before it can be transmitted on next link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6238" y="3602038"/>
            <a:ext cx="3514725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one-hop numerical example: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 i="1" smtClean="0">
                <a:ea typeface="ＭＳ Ｐゴシック" pitchFamily="34" charset="-128"/>
              </a:rPr>
              <a:t>L</a:t>
            </a:r>
            <a:r>
              <a:rPr lang="en-US" sz="2400" smtClean="0">
                <a:ea typeface="ＭＳ Ｐゴシック" pitchFamily="34" charset="-128"/>
              </a:rPr>
              <a:t> = 7.5 Mbits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 i="1" smtClean="0">
                <a:ea typeface="ＭＳ Ｐゴシック" pitchFamily="34" charset="-128"/>
              </a:rPr>
              <a:t>R</a:t>
            </a:r>
            <a:r>
              <a:rPr lang="en-US" sz="2400" smtClean="0">
                <a:ea typeface="ＭＳ Ｐゴシック" pitchFamily="34" charset="-128"/>
              </a:rPr>
              <a:t> = 1.5 Mbps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one-hop transmission delay = 5 sec</a:t>
            </a:r>
          </a:p>
        </p:txBody>
      </p:sp>
      <p:sp>
        <p:nvSpPr>
          <p:cNvPr id="72710" name="AutoShape 42"/>
          <p:cNvSpPr>
            <a:spLocks/>
          </p:cNvSpPr>
          <p:nvPr/>
        </p:nvSpPr>
        <p:spPr bwMode="auto">
          <a:xfrm>
            <a:off x="4975225" y="5695950"/>
            <a:ext cx="152400" cy="728663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11" name="Text Box 43"/>
          <p:cNvSpPr txBox="1">
            <a:spLocks noChangeArrowheads="1"/>
          </p:cNvSpPr>
          <p:nvPr/>
        </p:nvSpPr>
        <p:spPr bwMode="auto">
          <a:xfrm>
            <a:off x="5489575" y="5846763"/>
            <a:ext cx="2394180" cy="400110"/>
          </a:xfrm>
          <a:prstGeom prst="rect">
            <a:avLst/>
          </a:prstGeom>
          <a:noFill/>
          <a:ln w="9525">
            <a:solidFill>
              <a:schemeClr val="accent1">
                <a:alpha val="99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A1Q2: P2 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on page 71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7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318FB30B-5664-4E9B-B5BE-D784643BC195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2650" y="2679700"/>
            <a:ext cx="6588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source</a:t>
            </a:r>
          </a:p>
        </p:txBody>
      </p:sp>
      <p:grpSp>
        <p:nvGrpSpPr>
          <p:cNvPr id="72714" name="Group 41"/>
          <p:cNvGrpSpPr>
            <a:grpSpLocks/>
          </p:cNvGrpSpPr>
          <p:nvPr/>
        </p:nvGrpSpPr>
        <p:grpSpPr bwMode="auto">
          <a:xfrm>
            <a:off x="1630363" y="2768600"/>
            <a:ext cx="1057275" cy="420688"/>
            <a:chOff x="1816230" y="6118900"/>
            <a:chExt cx="1843339" cy="739100"/>
          </a:xfrm>
        </p:grpSpPr>
        <p:pic>
          <p:nvPicPr>
            <p:cNvPr id="72775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72715" name="Straight Connector 42"/>
          <p:cNvCxnSpPr>
            <a:cxnSpLocks noChangeShapeType="1"/>
          </p:cNvCxnSpPr>
          <p:nvPr/>
        </p:nvCxnSpPr>
        <p:spPr bwMode="auto">
          <a:xfrm flipV="1">
            <a:off x="2576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72716" name="Group 43"/>
          <p:cNvGrpSpPr>
            <a:grpSpLocks/>
          </p:cNvGrpSpPr>
          <p:nvPr/>
        </p:nvGrpSpPr>
        <p:grpSpPr bwMode="auto">
          <a:xfrm>
            <a:off x="3922713" y="2687638"/>
            <a:ext cx="1058862" cy="384175"/>
            <a:chOff x="5142253" y="5649029"/>
            <a:chExt cx="1304545" cy="695633"/>
          </a:xfrm>
        </p:grpSpPr>
        <p:grpSp>
          <p:nvGrpSpPr>
            <p:cNvPr id="72768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72771" name="Picture 95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772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2773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2774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2769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2770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72717" name="Group 44"/>
          <p:cNvGrpSpPr>
            <a:grpSpLocks/>
          </p:cNvGrpSpPr>
          <p:nvPr/>
        </p:nvGrpSpPr>
        <p:grpSpPr bwMode="auto">
          <a:xfrm>
            <a:off x="3876675" y="1608138"/>
            <a:ext cx="1092200" cy="303212"/>
            <a:chOff x="5128542" y="4838701"/>
            <a:chExt cx="1300833" cy="530211"/>
          </a:xfrm>
        </p:grpSpPr>
        <p:pic>
          <p:nvPicPr>
            <p:cNvPr id="7276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66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2767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72718" name="Group 45"/>
          <p:cNvGrpSpPr>
            <a:grpSpLocks/>
          </p:cNvGrpSpPr>
          <p:nvPr/>
        </p:nvGrpSpPr>
        <p:grpSpPr bwMode="auto">
          <a:xfrm>
            <a:off x="1735138" y="1196975"/>
            <a:ext cx="1150937" cy="730250"/>
            <a:chOff x="2387973" y="4309243"/>
            <a:chExt cx="1771787" cy="1282262"/>
          </a:xfrm>
        </p:grpSpPr>
        <p:pic>
          <p:nvPicPr>
            <p:cNvPr id="72761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35288" y="2908300"/>
            <a:ext cx="56673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cxnSp>
        <p:nvCxnSpPr>
          <p:cNvPr id="72720" name="Straight Connector 47"/>
          <p:cNvCxnSpPr>
            <a:cxnSpLocks noChangeShapeType="1"/>
          </p:cNvCxnSpPr>
          <p:nvPr/>
        </p:nvCxnSpPr>
        <p:spPr bwMode="auto">
          <a:xfrm flipV="1">
            <a:off x="4967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72721" name="Group 100"/>
          <p:cNvGrpSpPr>
            <a:grpSpLocks/>
          </p:cNvGrpSpPr>
          <p:nvPr/>
        </p:nvGrpSpPr>
        <p:grpSpPr bwMode="auto">
          <a:xfrm>
            <a:off x="5945188" y="2071688"/>
            <a:ext cx="1477962" cy="1284287"/>
            <a:chOff x="-44" y="1473"/>
            <a:chExt cx="981" cy="1105"/>
          </a:xfrm>
        </p:grpSpPr>
        <p:pic>
          <p:nvPicPr>
            <p:cNvPr id="72759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27913" y="2778125"/>
            <a:ext cx="10128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destination</a:t>
            </a:r>
          </a:p>
        </p:txBody>
      </p:sp>
      <p:sp>
        <p:nvSpPr>
          <p:cNvPr id="72723" name="TextBox 52"/>
          <p:cNvSpPr txBox="1">
            <a:spLocks noChangeArrowheads="1"/>
          </p:cNvSpPr>
          <p:nvPr/>
        </p:nvSpPr>
        <p:spPr bwMode="auto">
          <a:xfrm>
            <a:off x="2395538" y="2574925"/>
            <a:ext cx="2349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72724" name="TextBox 53"/>
          <p:cNvSpPr txBox="1">
            <a:spLocks noChangeArrowheads="1"/>
          </p:cNvSpPr>
          <p:nvPr/>
        </p:nvSpPr>
        <p:spPr bwMode="auto">
          <a:xfrm>
            <a:off x="2198688" y="2581275"/>
            <a:ext cx="2349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72725" name="TextBox 54"/>
          <p:cNvSpPr txBox="1">
            <a:spLocks noChangeArrowheads="1"/>
          </p:cNvSpPr>
          <p:nvPr/>
        </p:nvSpPr>
        <p:spPr bwMode="auto">
          <a:xfrm>
            <a:off x="2011363" y="2578100"/>
            <a:ext cx="2349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3</a:t>
            </a:r>
          </a:p>
        </p:txBody>
      </p:sp>
      <p:grpSp>
        <p:nvGrpSpPr>
          <p:cNvPr id="72726" name="Group 55"/>
          <p:cNvGrpSpPr>
            <a:grpSpLocks/>
          </p:cNvGrpSpPr>
          <p:nvPr/>
        </p:nvGrpSpPr>
        <p:grpSpPr bwMode="auto">
          <a:xfrm>
            <a:off x="1744663" y="1873250"/>
            <a:ext cx="2935287" cy="841375"/>
            <a:chOff x="593766" y="5264055"/>
            <a:chExt cx="3597129" cy="1011695"/>
          </a:xfrm>
        </p:grpSpPr>
        <p:grpSp>
          <p:nvGrpSpPr>
            <p:cNvPr id="72730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72751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72755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56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57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58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  <p:grpSp>
          <p:nvGrpSpPr>
            <p:cNvPr id="72731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2745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72747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48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49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50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  <p:grpSp>
          <p:nvGrpSpPr>
            <p:cNvPr id="72732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2742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2733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2734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72735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2739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2736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41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L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bits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34000" y="2898775"/>
            <a:ext cx="566738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sp>
        <p:nvSpPr>
          <p:cNvPr id="72729" name="Rectangle 3"/>
          <p:cNvSpPr txBox="1">
            <a:spLocks noChangeArrowheads="1"/>
          </p:cNvSpPr>
          <p:nvPr/>
        </p:nvSpPr>
        <p:spPr bwMode="auto">
          <a:xfrm>
            <a:off x="582613" y="5711825"/>
            <a:ext cx="4602162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end-end delay = 2</a:t>
            </a:r>
            <a:r>
              <a:rPr lang="en-US" i="1">
                <a:latin typeface="Gill Sans MT" pitchFamily="34" charset="0"/>
              </a:rPr>
              <a:t>L</a:t>
            </a:r>
            <a:r>
              <a:rPr lang="en-US">
                <a:latin typeface="Gill Sans MT" pitchFamily="34" charset="0"/>
              </a:rPr>
              <a:t>/</a:t>
            </a:r>
            <a:r>
              <a:rPr lang="en-US" i="1">
                <a:latin typeface="Gill Sans MT" pitchFamily="34" charset="0"/>
              </a:rPr>
              <a:t>R</a:t>
            </a:r>
            <a:r>
              <a:rPr lang="en-US">
                <a:latin typeface="Gill Sans MT" pitchFamily="34" charset="0"/>
              </a:rPr>
              <a:t> (assuming zero propagation delay)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28"/>
          <p:cNvGrpSpPr>
            <a:grpSpLocks/>
          </p:cNvGrpSpPr>
          <p:nvPr/>
        </p:nvGrpSpPr>
        <p:grpSpPr bwMode="auto">
          <a:xfrm>
            <a:off x="2303463" y="2090738"/>
            <a:ext cx="1187450" cy="554037"/>
            <a:chOff x="4650" y="1129"/>
            <a:chExt cx="246" cy="95"/>
          </a:xfrm>
        </p:grpSpPr>
        <p:sp>
          <p:nvSpPr>
            <p:cNvPr id="7482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2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2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3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3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3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3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54" name="Group 105"/>
          <p:cNvGrpSpPr>
            <a:grpSpLocks/>
          </p:cNvGrpSpPr>
          <p:nvPr/>
        </p:nvGrpSpPr>
        <p:grpSpPr bwMode="auto">
          <a:xfrm>
            <a:off x="6764338" y="2314575"/>
            <a:ext cx="779462" cy="679450"/>
            <a:chOff x="-44" y="1473"/>
            <a:chExt cx="981" cy="1105"/>
          </a:xfrm>
        </p:grpSpPr>
        <p:pic>
          <p:nvPicPr>
            <p:cNvPr id="74825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26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Packet Switching: queueing delay, loss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74757" name="Line 230"/>
          <p:cNvSpPr>
            <a:spLocks noChangeShapeType="1"/>
          </p:cNvSpPr>
          <p:nvPr/>
        </p:nvSpPr>
        <p:spPr bwMode="auto">
          <a:xfrm>
            <a:off x="3467100" y="2303463"/>
            <a:ext cx="0" cy="2286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276"/>
          <p:cNvSpPr>
            <a:spLocks noChangeShapeType="1"/>
          </p:cNvSpPr>
          <p:nvPr/>
        </p:nvSpPr>
        <p:spPr bwMode="auto">
          <a:xfrm>
            <a:off x="1590675" y="1971675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277"/>
          <p:cNvSpPr>
            <a:spLocks noChangeShapeType="1"/>
          </p:cNvSpPr>
          <p:nvPr/>
        </p:nvSpPr>
        <p:spPr bwMode="auto">
          <a:xfrm flipV="1">
            <a:off x="1735138" y="2457450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278"/>
          <p:cNvSpPr>
            <a:spLocks noChangeShapeType="1"/>
          </p:cNvSpPr>
          <p:nvPr/>
        </p:nvSpPr>
        <p:spPr bwMode="auto">
          <a:xfrm>
            <a:off x="3432175" y="2398713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279"/>
          <p:cNvSpPr>
            <a:spLocks noChangeShapeType="1"/>
          </p:cNvSpPr>
          <p:nvPr/>
        </p:nvSpPr>
        <p:spPr bwMode="auto">
          <a:xfrm flipH="1" flipV="1">
            <a:off x="6035675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280"/>
          <p:cNvSpPr>
            <a:spLocks noChangeShapeType="1"/>
          </p:cNvSpPr>
          <p:nvPr/>
        </p:nvSpPr>
        <p:spPr bwMode="auto">
          <a:xfrm flipV="1">
            <a:off x="6508750" y="2030413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287"/>
          <p:cNvSpPr>
            <a:spLocks noChangeArrowheads="1"/>
          </p:cNvSpPr>
          <p:nvPr/>
        </p:nvSpPr>
        <p:spPr bwMode="auto">
          <a:xfrm>
            <a:off x="36306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Rectangle 288"/>
          <p:cNvSpPr>
            <a:spLocks noChangeArrowheads="1"/>
          </p:cNvSpPr>
          <p:nvPr/>
        </p:nvSpPr>
        <p:spPr bwMode="auto">
          <a:xfrm>
            <a:off x="37925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Rectangle 289"/>
          <p:cNvSpPr>
            <a:spLocks noChangeArrowheads="1"/>
          </p:cNvSpPr>
          <p:nvPr/>
        </p:nvSpPr>
        <p:spPr bwMode="auto">
          <a:xfrm>
            <a:off x="39544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Rectangle 290"/>
          <p:cNvSpPr>
            <a:spLocks noChangeArrowheads="1"/>
          </p:cNvSpPr>
          <p:nvPr/>
        </p:nvSpPr>
        <p:spPr bwMode="auto">
          <a:xfrm>
            <a:off x="411638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Rectangle 291"/>
          <p:cNvSpPr>
            <a:spLocks noChangeArrowheads="1"/>
          </p:cNvSpPr>
          <p:nvPr/>
        </p:nvSpPr>
        <p:spPr bwMode="auto">
          <a:xfrm>
            <a:off x="427831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Rectangle 292"/>
          <p:cNvSpPr>
            <a:spLocks noChangeArrowheads="1"/>
          </p:cNvSpPr>
          <p:nvPr/>
        </p:nvSpPr>
        <p:spPr bwMode="auto">
          <a:xfrm>
            <a:off x="46497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293"/>
          <p:cNvSpPr>
            <a:spLocks noChangeArrowheads="1"/>
          </p:cNvSpPr>
          <p:nvPr/>
        </p:nvSpPr>
        <p:spPr bwMode="auto">
          <a:xfrm>
            <a:off x="508793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70" name="Group 311"/>
          <p:cNvGrpSpPr>
            <a:grpSpLocks/>
          </p:cNvGrpSpPr>
          <p:nvPr/>
        </p:nvGrpSpPr>
        <p:grpSpPr bwMode="auto">
          <a:xfrm>
            <a:off x="2786063" y="2262188"/>
            <a:ext cx="633412" cy="200025"/>
            <a:chOff x="1800" y="1425"/>
            <a:chExt cx="399" cy="126"/>
          </a:xfrm>
        </p:grpSpPr>
        <p:sp>
          <p:nvSpPr>
            <p:cNvPr id="74821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3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4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1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Line 300"/>
          <p:cNvSpPr>
            <a:spLocks noChangeShapeType="1"/>
          </p:cNvSpPr>
          <p:nvPr/>
        </p:nvSpPr>
        <p:spPr bwMode="auto">
          <a:xfrm>
            <a:off x="2090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301"/>
          <p:cNvSpPr>
            <a:spLocks noChangeShapeType="1"/>
          </p:cNvSpPr>
          <p:nvPr/>
        </p:nvSpPr>
        <p:spPr bwMode="auto">
          <a:xfrm flipV="1">
            <a:off x="2092325" y="2582863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302"/>
          <p:cNvSpPr>
            <a:spLocks noChangeShapeType="1"/>
          </p:cNvSpPr>
          <p:nvPr/>
        </p:nvSpPr>
        <p:spPr bwMode="auto">
          <a:xfrm>
            <a:off x="401161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Text Box 303"/>
          <p:cNvSpPr txBox="1">
            <a:spLocks noChangeArrowheads="1"/>
          </p:cNvSpPr>
          <p:nvPr/>
        </p:nvSpPr>
        <p:spPr bwMode="auto">
          <a:xfrm>
            <a:off x="749300" y="16335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74777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74778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79" name="Text Box 308"/>
          <p:cNvSpPr txBox="1">
            <a:spLocks noChangeArrowheads="1"/>
          </p:cNvSpPr>
          <p:nvPr/>
        </p:nvSpPr>
        <p:spPr bwMode="auto">
          <a:xfrm>
            <a:off x="1636713" y="1585913"/>
            <a:ext cx="1563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R</a:t>
            </a:r>
            <a:r>
              <a:rPr lang="en-US" sz="1800"/>
              <a:t> = 100 Mb/s</a:t>
            </a:r>
          </a:p>
        </p:txBody>
      </p:sp>
      <p:sp>
        <p:nvSpPr>
          <p:cNvPr id="74780" name="Text Box 309"/>
          <p:cNvSpPr txBox="1">
            <a:spLocks noChangeArrowheads="1"/>
          </p:cNvSpPr>
          <p:nvPr/>
        </p:nvSpPr>
        <p:spPr bwMode="auto">
          <a:xfrm>
            <a:off x="3625850" y="2438400"/>
            <a:ext cx="16414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</a:t>
            </a:r>
            <a:r>
              <a:rPr lang="en-US" sz="2000"/>
              <a:t> = 1.5 Mb/s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1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2" name="Line 281"/>
          <p:cNvSpPr>
            <a:spLocks noChangeShapeType="1"/>
          </p:cNvSpPr>
          <p:nvPr/>
        </p:nvSpPr>
        <p:spPr bwMode="auto">
          <a:xfrm flipV="1">
            <a:off x="6662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283"/>
          <p:cNvSpPr>
            <a:spLocks noChangeShapeType="1"/>
          </p:cNvSpPr>
          <p:nvPr/>
        </p:nvSpPr>
        <p:spPr bwMode="auto">
          <a:xfrm flipH="1">
            <a:off x="6638925" y="2849563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Text Box 306"/>
          <p:cNvSpPr txBox="1">
            <a:spLocks noChangeArrowheads="1"/>
          </p:cNvSpPr>
          <p:nvPr/>
        </p:nvSpPr>
        <p:spPr bwMode="auto">
          <a:xfrm>
            <a:off x="7556500" y="22240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5" name="Text Box 307"/>
          <p:cNvSpPr txBox="1">
            <a:spLocks noChangeArrowheads="1"/>
          </p:cNvSpPr>
          <p:nvPr/>
        </p:nvSpPr>
        <p:spPr bwMode="auto">
          <a:xfrm>
            <a:off x="8299450" y="28400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6" name="Text Box 330"/>
          <p:cNvSpPr txBox="1">
            <a:spLocks noChangeArrowheads="1"/>
          </p:cNvSpPr>
          <p:nvPr/>
        </p:nvSpPr>
        <p:spPr bwMode="auto">
          <a:xfrm>
            <a:off x="2051050" y="2984500"/>
            <a:ext cx="23542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sz="1800"/>
              <a:t>waiting for output link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4787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88" name="Group 96"/>
          <p:cNvGrpSpPr>
            <a:grpSpLocks/>
          </p:cNvGrpSpPr>
          <p:nvPr/>
        </p:nvGrpSpPr>
        <p:grpSpPr bwMode="auto">
          <a:xfrm>
            <a:off x="898525" y="1651000"/>
            <a:ext cx="779463" cy="679450"/>
            <a:chOff x="-44" y="1473"/>
            <a:chExt cx="981" cy="1105"/>
          </a:xfrm>
        </p:grpSpPr>
        <p:pic>
          <p:nvPicPr>
            <p:cNvPr id="7481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2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89" name="Group 99"/>
          <p:cNvGrpSpPr>
            <a:grpSpLocks/>
          </p:cNvGrpSpPr>
          <p:nvPr/>
        </p:nvGrpSpPr>
        <p:grpSpPr bwMode="auto">
          <a:xfrm>
            <a:off x="1085850" y="2625725"/>
            <a:ext cx="779463" cy="679450"/>
            <a:chOff x="-44" y="1473"/>
            <a:chExt cx="981" cy="1105"/>
          </a:xfrm>
        </p:grpSpPr>
        <p:pic>
          <p:nvPicPr>
            <p:cNvPr id="74817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18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0" name="Group 102"/>
          <p:cNvGrpSpPr>
            <a:grpSpLocks/>
          </p:cNvGrpSpPr>
          <p:nvPr/>
        </p:nvGrpSpPr>
        <p:grpSpPr bwMode="auto">
          <a:xfrm>
            <a:off x="7481888" y="2686050"/>
            <a:ext cx="779462" cy="679450"/>
            <a:chOff x="-44" y="1473"/>
            <a:chExt cx="981" cy="1105"/>
          </a:xfrm>
        </p:grpSpPr>
        <p:pic>
          <p:nvPicPr>
            <p:cNvPr id="74815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16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1" name="Group 108"/>
          <p:cNvGrpSpPr>
            <a:grpSpLocks/>
          </p:cNvGrpSpPr>
          <p:nvPr/>
        </p:nvGrpSpPr>
        <p:grpSpPr bwMode="auto">
          <a:xfrm>
            <a:off x="6846888" y="1493838"/>
            <a:ext cx="779462" cy="679450"/>
            <a:chOff x="-44" y="1473"/>
            <a:chExt cx="981" cy="1105"/>
          </a:xfrm>
        </p:grpSpPr>
        <p:pic>
          <p:nvPicPr>
            <p:cNvPr id="74813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14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BF8B847-6065-47DD-862C-0C8ABCE8133E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74793" name="Group 228"/>
          <p:cNvGrpSpPr>
            <a:grpSpLocks/>
          </p:cNvGrpSpPr>
          <p:nvPr/>
        </p:nvGrpSpPr>
        <p:grpSpPr bwMode="auto">
          <a:xfrm>
            <a:off x="5391150" y="2160588"/>
            <a:ext cx="1128713" cy="439737"/>
            <a:chOff x="4650" y="1129"/>
            <a:chExt cx="246" cy="95"/>
          </a:xfrm>
        </p:grpSpPr>
        <p:sp>
          <p:nvSpPr>
            <p:cNvPr id="748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606425" y="3930650"/>
            <a:ext cx="813117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queuing and loss: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If arrival rate (in bits) to link exceeds transmission rate of link for a period of time: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will queue, wait to be transmitted on link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can be dropped (lost) if memory (buffer) fills up</a:t>
            </a:r>
          </a:p>
        </p:txBody>
      </p:sp>
      <p:pic>
        <p:nvPicPr>
          <p:cNvPr id="74795" name="Picture 16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915988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4796" name="Group 228"/>
          <p:cNvGrpSpPr>
            <a:grpSpLocks/>
          </p:cNvGrpSpPr>
          <p:nvPr/>
        </p:nvGrpSpPr>
        <p:grpSpPr bwMode="auto">
          <a:xfrm>
            <a:off x="5530850" y="2930525"/>
            <a:ext cx="1128713" cy="439738"/>
            <a:chOff x="4650" y="1129"/>
            <a:chExt cx="246" cy="95"/>
          </a:xfrm>
        </p:grpSpPr>
        <p:sp>
          <p:nvSpPr>
            <p:cNvPr id="7479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79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79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0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0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Network Layer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F32B3BF8-B388-4817-A294-1EF4615117F2}" type="slidenum">
              <a:rPr lang="en-US"/>
              <a:pPr/>
              <a:t>6</a:t>
            </a:fld>
            <a:endParaRPr lang="en-US"/>
          </a:p>
        </p:txBody>
      </p:sp>
      <p:pic>
        <p:nvPicPr>
          <p:cNvPr id="76803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Two key </a:t>
            </a:r>
            <a:r>
              <a:rPr lang="en-US" dirty="0" smtClean="0">
                <a:cs typeface="+mj-cs"/>
              </a:rPr>
              <a:t>network-core </a:t>
            </a: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0" y="1404938"/>
            <a:ext cx="4192588" cy="4648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forwarding</a:t>
            </a:r>
            <a:r>
              <a:rPr 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:</a:t>
            </a:r>
            <a:r>
              <a:rPr lang="en-US" sz="240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move packets from router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input to appropriate router output</a:t>
            </a:r>
          </a:p>
          <a:p>
            <a:pPr marL="0" indent="0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76806" name="Rectangle 3"/>
          <p:cNvSpPr txBox="1">
            <a:spLocks noChangeArrowheads="1"/>
          </p:cNvSpPr>
          <p:nvPr/>
        </p:nvSpPr>
        <p:spPr bwMode="auto">
          <a:xfrm>
            <a:off x="384175" y="1385888"/>
            <a:ext cx="4192588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routing:</a:t>
            </a: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>
                <a:latin typeface="Gill Sans MT" pitchFamily="34" charset="0"/>
              </a:rPr>
              <a:t>determines source-destination route taken by packets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i="1">
                <a:latin typeface="Gill Sans MT" pitchFamily="34" charset="0"/>
              </a:rPr>
              <a:t>routing algorithms</a:t>
            </a:r>
            <a:endParaRPr lang="en-US">
              <a:latin typeface="Gill Sans MT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11" name="Freeform 3"/>
          <p:cNvSpPr>
            <a:spLocks/>
          </p:cNvSpPr>
          <p:nvPr/>
        </p:nvSpPr>
        <p:spPr bwMode="auto">
          <a:xfrm rot="16200000">
            <a:off x="3289300" y="3600451"/>
            <a:ext cx="2198687" cy="1497012"/>
          </a:xfrm>
          <a:custGeom>
            <a:avLst/>
            <a:gdLst>
              <a:gd name="T0" fmla="*/ 0 w 1443"/>
              <a:gd name="T1" fmla="*/ 0 h 816"/>
              <a:gd name="T2" fmla="*/ 1076 w 1443"/>
              <a:gd name="T3" fmla="*/ 782 h 816"/>
              <a:gd name="T4" fmla="*/ 1320 w 1443"/>
              <a:gd name="T5" fmla="*/ 788 h 816"/>
              <a:gd name="T6" fmla="*/ 1443 w 1443"/>
              <a:gd name="T7" fmla="*/ 5 h 816"/>
              <a:gd name="T8" fmla="*/ 0 w 1443"/>
              <a:gd name="T9" fmla="*/ 0 h 816"/>
              <a:gd name="connsiteX0" fmla="*/ 0 w 10000"/>
              <a:gd name="connsiteY0" fmla="*/ 0 h 9714"/>
              <a:gd name="connsiteX1" fmla="*/ 3718 w 10000"/>
              <a:gd name="connsiteY1" fmla="*/ 8779 h 9714"/>
              <a:gd name="connsiteX2" fmla="*/ 9148 w 10000"/>
              <a:gd name="connsiteY2" fmla="*/ 9657 h 9714"/>
              <a:gd name="connsiteX3" fmla="*/ 10000 w 10000"/>
              <a:gd name="connsiteY3" fmla="*/ 61 h 9714"/>
              <a:gd name="connsiteX4" fmla="*/ 0 w 10000"/>
              <a:gd name="connsiteY4" fmla="*/ 0 h 9714"/>
              <a:gd name="connsiteX0" fmla="*/ 0 w 10000"/>
              <a:gd name="connsiteY0" fmla="*/ 0 h 9095"/>
              <a:gd name="connsiteX1" fmla="*/ 3718 w 10000"/>
              <a:gd name="connsiteY1" fmla="*/ 9037 h 9095"/>
              <a:gd name="connsiteX2" fmla="*/ 5712 w 10000"/>
              <a:gd name="connsiteY2" fmla="*/ 8929 h 9095"/>
              <a:gd name="connsiteX3" fmla="*/ 10000 w 10000"/>
              <a:gd name="connsiteY3" fmla="*/ 63 h 9095"/>
              <a:gd name="connsiteX4" fmla="*/ 0 w 10000"/>
              <a:gd name="connsiteY4" fmla="*/ 0 h 9095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8989"/>
              <a:gd name="connsiteY0" fmla="*/ 0 h 11618"/>
              <a:gd name="connsiteX1" fmla="*/ 2707 w 8989"/>
              <a:gd name="connsiteY1" fmla="*/ 11554 h 11618"/>
              <a:gd name="connsiteX2" fmla="*/ 4701 w 8989"/>
              <a:gd name="connsiteY2" fmla="*/ 11435 h 11618"/>
              <a:gd name="connsiteX3" fmla="*/ 8989 w 8989"/>
              <a:gd name="connsiteY3" fmla="*/ 1687 h 11618"/>
              <a:gd name="connsiteX4" fmla="*/ 0 w 8989"/>
              <a:gd name="connsiteY4" fmla="*/ 0 h 11618"/>
              <a:gd name="connsiteX0" fmla="*/ 0 w 9888"/>
              <a:gd name="connsiteY0" fmla="*/ 115 h 10115"/>
              <a:gd name="connsiteX1" fmla="*/ 3011 w 9888"/>
              <a:gd name="connsiteY1" fmla="*/ 10060 h 10115"/>
              <a:gd name="connsiteX2" fmla="*/ 5230 w 9888"/>
              <a:gd name="connsiteY2" fmla="*/ 9957 h 10115"/>
              <a:gd name="connsiteX3" fmla="*/ 9888 w 9888"/>
              <a:gd name="connsiteY3" fmla="*/ 0 h 10115"/>
              <a:gd name="connsiteX4" fmla="*/ 0 w 9888"/>
              <a:gd name="connsiteY4" fmla="*/ 115 h 10115"/>
              <a:gd name="connsiteX0" fmla="*/ 0 w 9829"/>
              <a:gd name="connsiteY0" fmla="*/ 0 h 10833"/>
              <a:gd name="connsiteX1" fmla="*/ 2874 w 9829"/>
              <a:gd name="connsiteY1" fmla="*/ 10779 h 10833"/>
              <a:gd name="connsiteX2" fmla="*/ 5118 w 9829"/>
              <a:gd name="connsiteY2" fmla="*/ 10677 h 10833"/>
              <a:gd name="connsiteX3" fmla="*/ 9829 w 9829"/>
              <a:gd name="connsiteY3" fmla="*/ 833 h 10833"/>
              <a:gd name="connsiteX4" fmla="*/ 0 w 9829"/>
              <a:gd name="connsiteY4" fmla="*/ 0 h 10833"/>
              <a:gd name="connsiteX0" fmla="*/ 0 w 10289"/>
              <a:gd name="connsiteY0" fmla="*/ 0 h 10000"/>
              <a:gd name="connsiteX1" fmla="*/ 2924 w 10289"/>
              <a:gd name="connsiteY1" fmla="*/ 9950 h 10000"/>
              <a:gd name="connsiteX2" fmla="*/ 5207 w 10289"/>
              <a:gd name="connsiteY2" fmla="*/ 9856 h 10000"/>
              <a:gd name="connsiteX3" fmla="*/ 10289 w 10289"/>
              <a:gd name="connsiteY3" fmla="*/ 54 h 10000"/>
              <a:gd name="connsiteX4" fmla="*/ 0 w 10289"/>
              <a:gd name="connsiteY4" fmla="*/ 0 h 10000"/>
              <a:gd name="connsiteX0" fmla="*/ 0 w 10289"/>
              <a:gd name="connsiteY0" fmla="*/ 0 h 10953"/>
              <a:gd name="connsiteX1" fmla="*/ 2924 w 10289"/>
              <a:gd name="connsiteY1" fmla="*/ 9950 h 10953"/>
              <a:gd name="connsiteX2" fmla="*/ 3723 w 10289"/>
              <a:gd name="connsiteY2" fmla="*/ 10695 h 10953"/>
              <a:gd name="connsiteX3" fmla="*/ 5207 w 10289"/>
              <a:gd name="connsiteY3" fmla="*/ 9856 h 10953"/>
              <a:gd name="connsiteX4" fmla="*/ 10289 w 10289"/>
              <a:gd name="connsiteY4" fmla="*/ 54 h 10953"/>
              <a:gd name="connsiteX5" fmla="*/ 0 w 10289"/>
              <a:gd name="connsiteY5" fmla="*/ 0 h 10953"/>
              <a:gd name="connsiteX0" fmla="*/ 0 w 10289"/>
              <a:gd name="connsiteY0" fmla="*/ 0 h 11138"/>
              <a:gd name="connsiteX1" fmla="*/ 2924 w 10289"/>
              <a:gd name="connsiteY1" fmla="*/ 9950 h 11138"/>
              <a:gd name="connsiteX2" fmla="*/ 5207 w 10289"/>
              <a:gd name="connsiteY2" fmla="*/ 9856 h 11138"/>
              <a:gd name="connsiteX3" fmla="*/ 10289 w 10289"/>
              <a:gd name="connsiteY3" fmla="*/ 54 h 11138"/>
              <a:gd name="connsiteX4" fmla="*/ 0 w 10289"/>
              <a:gd name="connsiteY4" fmla="*/ 0 h 11138"/>
              <a:gd name="connsiteX0" fmla="*/ 0 w 10289"/>
              <a:gd name="connsiteY0" fmla="*/ 0 h 10669"/>
              <a:gd name="connsiteX1" fmla="*/ 2924 w 10289"/>
              <a:gd name="connsiteY1" fmla="*/ 9950 h 10669"/>
              <a:gd name="connsiteX2" fmla="*/ 5207 w 10289"/>
              <a:gd name="connsiteY2" fmla="*/ 9856 h 10669"/>
              <a:gd name="connsiteX3" fmla="*/ 10289 w 10289"/>
              <a:gd name="connsiteY3" fmla="*/ 54 h 10669"/>
              <a:gd name="connsiteX4" fmla="*/ 0 w 10289"/>
              <a:gd name="connsiteY4" fmla="*/ 0 h 10669"/>
              <a:gd name="connsiteX0" fmla="*/ 0 w 10289"/>
              <a:gd name="connsiteY0" fmla="*/ 0 h 10734"/>
              <a:gd name="connsiteX1" fmla="*/ 2924 w 10289"/>
              <a:gd name="connsiteY1" fmla="*/ 9950 h 10734"/>
              <a:gd name="connsiteX2" fmla="*/ 4455 w 10289"/>
              <a:gd name="connsiteY2" fmla="*/ 10094 h 10734"/>
              <a:gd name="connsiteX3" fmla="*/ 10289 w 10289"/>
              <a:gd name="connsiteY3" fmla="*/ 54 h 10734"/>
              <a:gd name="connsiteX4" fmla="*/ 0 w 10289"/>
              <a:gd name="connsiteY4" fmla="*/ 0 h 10734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9960"/>
              <a:gd name="connsiteX1" fmla="*/ 2924 w 10289"/>
              <a:gd name="connsiteY1" fmla="*/ 9950 h 9960"/>
              <a:gd name="connsiteX2" fmla="*/ 4166 w 10289"/>
              <a:gd name="connsiteY2" fmla="*/ 9776 h 9960"/>
              <a:gd name="connsiteX3" fmla="*/ 10289 w 10289"/>
              <a:gd name="connsiteY3" fmla="*/ 54 h 9960"/>
              <a:gd name="connsiteX4" fmla="*/ 0 w 10289"/>
              <a:gd name="connsiteY4" fmla="*/ 0 h 9960"/>
              <a:gd name="connsiteX0" fmla="*/ 0 w 10000"/>
              <a:gd name="connsiteY0" fmla="*/ 0 h 10000"/>
              <a:gd name="connsiteX1" fmla="*/ 2842 w 10000"/>
              <a:gd name="connsiteY1" fmla="*/ 9990 h 10000"/>
              <a:gd name="connsiteX2" fmla="*/ 4049 w 10000"/>
              <a:gd name="connsiteY2" fmla="*/ 9815 h 10000"/>
              <a:gd name="connsiteX3" fmla="*/ 10000 w 10000"/>
              <a:gd name="connsiteY3" fmla="*/ 54 h 10000"/>
              <a:gd name="connsiteX4" fmla="*/ 0 w 10000"/>
              <a:gd name="connsiteY4" fmla="*/ 0 h 10000"/>
              <a:gd name="connsiteX0" fmla="*/ 0 w 10000"/>
              <a:gd name="connsiteY0" fmla="*/ 0 h 10400"/>
              <a:gd name="connsiteX1" fmla="*/ 2740 w 10000"/>
              <a:gd name="connsiteY1" fmla="*/ 10397 h 10400"/>
              <a:gd name="connsiteX2" fmla="*/ 4049 w 10000"/>
              <a:gd name="connsiteY2" fmla="*/ 9815 h 10400"/>
              <a:gd name="connsiteX3" fmla="*/ 10000 w 10000"/>
              <a:gd name="connsiteY3" fmla="*/ 54 h 10400"/>
              <a:gd name="connsiteX4" fmla="*/ 0 w 10000"/>
              <a:gd name="connsiteY4" fmla="*/ 0 h 10400"/>
              <a:gd name="connsiteX0" fmla="*/ 0 w 10000"/>
              <a:gd name="connsiteY0" fmla="*/ 0 h 10419"/>
              <a:gd name="connsiteX1" fmla="*/ 2740 w 10000"/>
              <a:gd name="connsiteY1" fmla="*/ 10397 h 10419"/>
              <a:gd name="connsiteX2" fmla="*/ 3599 w 10000"/>
              <a:gd name="connsiteY2" fmla="*/ 10338 h 10419"/>
              <a:gd name="connsiteX3" fmla="*/ 10000 w 10000"/>
              <a:gd name="connsiteY3" fmla="*/ 54 h 10419"/>
              <a:gd name="connsiteX4" fmla="*/ 0 w 10000"/>
              <a:gd name="connsiteY4" fmla="*/ 0 h 10419"/>
              <a:gd name="connsiteX0" fmla="*/ 0 w 10000"/>
              <a:gd name="connsiteY0" fmla="*/ 0 h 10397"/>
              <a:gd name="connsiteX1" fmla="*/ 2740 w 10000"/>
              <a:gd name="connsiteY1" fmla="*/ 10397 h 10397"/>
              <a:gd name="connsiteX2" fmla="*/ 3599 w 10000"/>
              <a:gd name="connsiteY2" fmla="*/ 10338 h 10397"/>
              <a:gd name="connsiteX3" fmla="*/ 10000 w 10000"/>
              <a:gd name="connsiteY3" fmla="*/ 54 h 10397"/>
              <a:gd name="connsiteX4" fmla="*/ 0 w 10000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75"/>
              <a:gd name="connsiteY0" fmla="*/ 0 h 10310"/>
              <a:gd name="connsiteX1" fmla="*/ 2801 w 10675"/>
              <a:gd name="connsiteY1" fmla="*/ 10310 h 10310"/>
              <a:gd name="connsiteX2" fmla="*/ 3660 w 10675"/>
              <a:gd name="connsiteY2" fmla="*/ 10251 h 10310"/>
              <a:gd name="connsiteX3" fmla="*/ 10675 w 10675"/>
              <a:gd name="connsiteY3" fmla="*/ 25 h 10310"/>
              <a:gd name="connsiteX4" fmla="*/ 0 w 10675"/>
              <a:gd name="connsiteY4" fmla="*/ 0 h 1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5" h="10310">
                <a:moveTo>
                  <a:pt x="0" y="0"/>
                </a:moveTo>
                <a:cubicBezTo>
                  <a:pt x="3109" y="3835"/>
                  <a:pt x="2511" y="6378"/>
                  <a:pt x="2801" y="10310"/>
                </a:cubicBezTo>
                <a:cubicBezTo>
                  <a:pt x="3337" y="10277"/>
                  <a:pt x="2862" y="10312"/>
                  <a:pt x="3660" y="10251"/>
                </a:cubicBezTo>
                <a:cubicBezTo>
                  <a:pt x="5139" y="5189"/>
                  <a:pt x="6996" y="3438"/>
                  <a:pt x="10675" y="25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75000">
                <a:srgbClr val="7BE5CA"/>
              </a:gs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76808" name="Group 4"/>
          <p:cNvGrpSpPr>
            <a:grpSpLocks/>
          </p:cNvGrpSpPr>
          <p:nvPr/>
        </p:nvGrpSpPr>
        <p:grpSpPr bwMode="auto">
          <a:xfrm>
            <a:off x="1328738" y="3152775"/>
            <a:ext cx="2317750" cy="2333625"/>
            <a:chOff x="272609" y="3015788"/>
            <a:chExt cx="2317750" cy="2333625"/>
          </a:xfrm>
        </p:grpSpPr>
        <p:sp>
          <p:nvSpPr>
            <p:cNvPr id="76962" name="Rectangle 4"/>
            <p:cNvSpPr>
              <a:spLocks noChangeArrowheads="1"/>
            </p:cNvSpPr>
            <p:nvPr/>
          </p:nvSpPr>
          <p:spPr bwMode="auto">
            <a:xfrm>
              <a:off x="272609" y="3015788"/>
              <a:ext cx="2317750" cy="23336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3" name="Oval 5"/>
            <p:cNvSpPr>
              <a:spLocks noChangeArrowheads="1"/>
            </p:cNvSpPr>
            <p:nvPr/>
          </p:nvSpPr>
          <p:spPr bwMode="auto">
            <a:xfrm>
              <a:off x="398021" y="3068176"/>
              <a:ext cx="2095500" cy="6048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4" name="Text Box 108"/>
            <p:cNvSpPr txBox="1">
              <a:spLocks noChangeArrowheads="1"/>
            </p:cNvSpPr>
            <p:nvPr/>
          </p:nvSpPr>
          <p:spPr bwMode="auto">
            <a:xfrm>
              <a:off x="526609" y="3225338"/>
              <a:ext cx="1863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76965" name="Rectangle 109"/>
            <p:cNvSpPr>
              <a:spLocks noChangeArrowheads="1"/>
            </p:cNvSpPr>
            <p:nvPr/>
          </p:nvSpPr>
          <p:spPr bwMode="auto">
            <a:xfrm>
              <a:off x="451996" y="3973051"/>
              <a:ext cx="2005013" cy="1279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6" name="Text Box 110"/>
            <p:cNvSpPr txBox="1">
              <a:spLocks noChangeArrowheads="1"/>
            </p:cNvSpPr>
            <p:nvPr/>
          </p:nvSpPr>
          <p:spPr bwMode="auto">
            <a:xfrm>
              <a:off x="532959" y="3925426"/>
              <a:ext cx="18589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76967" name="Text Box 111"/>
            <p:cNvSpPr txBox="1">
              <a:spLocks noChangeArrowheads="1"/>
            </p:cNvSpPr>
            <p:nvPr/>
          </p:nvSpPr>
          <p:spPr bwMode="auto">
            <a:xfrm>
              <a:off x="415484" y="4173076"/>
              <a:ext cx="1212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header value</a:t>
              </a:r>
            </a:p>
          </p:txBody>
        </p:sp>
        <p:sp>
          <p:nvSpPr>
            <p:cNvPr id="76968" name="Text Box 112"/>
            <p:cNvSpPr txBox="1">
              <a:spLocks noChangeArrowheads="1"/>
            </p:cNvSpPr>
            <p:nvPr/>
          </p:nvSpPr>
          <p:spPr bwMode="auto">
            <a:xfrm>
              <a:off x="1482284" y="4174663"/>
              <a:ext cx="1041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output link</a:t>
              </a:r>
            </a:p>
          </p:txBody>
        </p:sp>
        <p:sp>
          <p:nvSpPr>
            <p:cNvPr id="76969" name="Line 113"/>
            <p:cNvSpPr>
              <a:spLocks noChangeShapeType="1"/>
            </p:cNvSpPr>
            <p:nvPr/>
          </p:nvSpPr>
          <p:spPr bwMode="auto">
            <a:xfrm>
              <a:off x="1580709" y="4185776"/>
              <a:ext cx="7937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0" name="Text Box 114"/>
            <p:cNvSpPr txBox="1">
              <a:spLocks noChangeArrowheads="1"/>
            </p:cNvSpPr>
            <p:nvPr/>
          </p:nvSpPr>
          <p:spPr bwMode="auto">
            <a:xfrm>
              <a:off x="1071121" y="4457238"/>
              <a:ext cx="5207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0100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0101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0111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76971" name="Text Box 115"/>
            <p:cNvSpPr txBox="1">
              <a:spLocks noChangeArrowheads="1"/>
            </p:cNvSpPr>
            <p:nvPr/>
          </p:nvSpPr>
          <p:spPr bwMode="auto">
            <a:xfrm>
              <a:off x="1596584" y="4457238"/>
              <a:ext cx="268287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3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972" name="Line 116"/>
            <p:cNvSpPr>
              <a:spLocks noChangeShapeType="1"/>
            </p:cNvSpPr>
            <p:nvPr/>
          </p:nvSpPr>
          <p:spPr bwMode="auto">
            <a:xfrm>
              <a:off x="451996" y="444295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3" name="Line 117"/>
            <p:cNvSpPr>
              <a:spLocks noChangeShapeType="1"/>
            </p:cNvSpPr>
            <p:nvPr/>
          </p:nvSpPr>
          <p:spPr bwMode="auto">
            <a:xfrm>
              <a:off x="444059" y="419530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4" name="AutoShape 118"/>
            <p:cNvSpPr>
              <a:spLocks noChangeArrowheads="1"/>
            </p:cNvSpPr>
            <p:nvPr/>
          </p:nvSpPr>
          <p:spPr bwMode="auto">
            <a:xfrm rot="5400000">
              <a:off x="1350521" y="3680951"/>
              <a:ext cx="241300" cy="273050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6809" name="Group 3"/>
          <p:cNvGrpSpPr>
            <a:grpSpLocks/>
          </p:cNvGrpSpPr>
          <p:nvPr/>
        </p:nvGrpSpPr>
        <p:grpSpPr bwMode="auto">
          <a:xfrm>
            <a:off x="3200400" y="3632200"/>
            <a:ext cx="4745038" cy="2989263"/>
            <a:chOff x="2088829" y="3641726"/>
            <a:chExt cx="4743771" cy="2989155"/>
          </a:xfrm>
        </p:grpSpPr>
        <p:sp>
          <p:nvSpPr>
            <p:cNvPr id="76812" name="Freeform 2"/>
            <p:cNvSpPr>
              <a:spLocks/>
            </p:cNvSpPr>
            <p:nvPr/>
          </p:nvSpPr>
          <p:spPr bwMode="auto">
            <a:xfrm>
              <a:off x="3894138" y="4260851"/>
              <a:ext cx="2847975" cy="1481138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Freeform 6"/>
            <p:cNvSpPr>
              <a:spLocks/>
            </p:cNvSpPr>
            <p:nvPr/>
          </p:nvSpPr>
          <p:spPr bwMode="auto">
            <a:xfrm>
              <a:off x="4532313" y="4564063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814" name="Group 7"/>
            <p:cNvGrpSpPr>
              <a:grpSpLocks/>
            </p:cNvGrpSpPr>
            <p:nvPr/>
          </p:nvGrpSpPr>
          <p:grpSpPr bwMode="auto">
            <a:xfrm>
              <a:off x="4038600" y="4738688"/>
              <a:ext cx="501650" cy="233363"/>
              <a:chOff x="3600" y="219"/>
              <a:chExt cx="360" cy="175"/>
            </a:xfrm>
          </p:grpSpPr>
          <p:sp>
            <p:nvSpPr>
              <p:cNvPr id="76949" name="Oval 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50" name="Line 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1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2" name="Rectangle 1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53" name="Oval 12"/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54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5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0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1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55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5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7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8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5" name="Group 21"/>
            <p:cNvGrpSpPr>
              <a:grpSpLocks/>
            </p:cNvGrpSpPr>
            <p:nvPr/>
          </p:nvGrpSpPr>
          <p:grpSpPr bwMode="auto">
            <a:xfrm>
              <a:off x="4391025" y="5376863"/>
              <a:ext cx="501650" cy="233363"/>
              <a:chOff x="3600" y="219"/>
              <a:chExt cx="360" cy="175"/>
            </a:xfrm>
          </p:grpSpPr>
          <p:sp>
            <p:nvSpPr>
              <p:cNvPr id="76936" name="Oval 22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37" name="Line 23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8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9" name="Rectangle 25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40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41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4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7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8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42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4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4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5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6" name="Group 35"/>
            <p:cNvGrpSpPr>
              <a:grpSpLocks/>
            </p:cNvGrpSpPr>
            <p:nvPr/>
          </p:nvGrpSpPr>
          <p:grpSpPr bwMode="auto">
            <a:xfrm>
              <a:off x="5065713" y="4433888"/>
              <a:ext cx="501650" cy="233363"/>
              <a:chOff x="3600" y="219"/>
              <a:chExt cx="360" cy="175"/>
            </a:xfrm>
          </p:grpSpPr>
          <p:sp>
            <p:nvSpPr>
              <p:cNvPr id="76923" name="Oval 36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24" name="Line 37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5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6" name="Rectangle 39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27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28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3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4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5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29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3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1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2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7" name="Group 49"/>
            <p:cNvGrpSpPr>
              <a:grpSpLocks/>
            </p:cNvGrpSpPr>
            <p:nvPr/>
          </p:nvGrpSpPr>
          <p:grpSpPr bwMode="auto">
            <a:xfrm>
              <a:off x="4987925" y="5099051"/>
              <a:ext cx="500063" cy="233363"/>
              <a:chOff x="3600" y="219"/>
              <a:chExt cx="360" cy="175"/>
            </a:xfrm>
          </p:grpSpPr>
          <p:sp>
            <p:nvSpPr>
              <p:cNvPr id="76910" name="Oval 50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11" name="Line 51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2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3" name="Rectangle 53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14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15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2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1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2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16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1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8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9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8" name="Group 63"/>
            <p:cNvGrpSpPr>
              <a:grpSpLocks/>
            </p:cNvGrpSpPr>
            <p:nvPr/>
          </p:nvGrpSpPr>
          <p:grpSpPr bwMode="auto">
            <a:xfrm>
              <a:off x="5622925" y="5395913"/>
              <a:ext cx="501650" cy="233363"/>
              <a:chOff x="3600" y="219"/>
              <a:chExt cx="360" cy="175"/>
            </a:xfrm>
          </p:grpSpPr>
          <p:sp>
            <p:nvSpPr>
              <p:cNvPr id="76897" name="Oval 64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98" name="Line 65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99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0" name="Rectangle 67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01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02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0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8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9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03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0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5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6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9" name="Group 77"/>
            <p:cNvGrpSpPr>
              <a:grpSpLocks/>
            </p:cNvGrpSpPr>
            <p:nvPr/>
          </p:nvGrpSpPr>
          <p:grpSpPr bwMode="auto">
            <a:xfrm>
              <a:off x="6067425" y="4740276"/>
              <a:ext cx="501650" cy="233363"/>
              <a:chOff x="3600" y="219"/>
              <a:chExt cx="360" cy="175"/>
            </a:xfrm>
          </p:grpSpPr>
          <p:sp>
            <p:nvSpPr>
              <p:cNvPr id="76884" name="Oval 7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5" name="Line 7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6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7" name="Rectangle 8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888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889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894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5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6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890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89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2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3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20" name="Freeform 91"/>
            <p:cNvSpPr>
              <a:spLocks/>
            </p:cNvSpPr>
            <p:nvPr/>
          </p:nvSpPr>
          <p:spPr bwMode="auto">
            <a:xfrm>
              <a:off x="5573713" y="4557713"/>
              <a:ext cx="504825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Freeform 92"/>
            <p:cNvSpPr>
              <a:spLocks/>
            </p:cNvSpPr>
            <p:nvPr/>
          </p:nvSpPr>
          <p:spPr bwMode="auto">
            <a:xfrm>
              <a:off x="4508500" y="4949826"/>
              <a:ext cx="481013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Freeform 93"/>
            <p:cNvSpPr>
              <a:spLocks/>
            </p:cNvSpPr>
            <p:nvPr/>
          </p:nvSpPr>
          <p:spPr bwMode="auto">
            <a:xfrm>
              <a:off x="5456238" y="4926013"/>
              <a:ext cx="628650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Freeform 94"/>
            <p:cNvSpPr>
              <a:spLocks/>
            </p:cNvSpPr>
            <p:nvPr/>
          </p:nvSpPr>
          <p:spPr bwMode="auto">
            <a:xfrm>
              <a:off x="6122988" y="4979988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Freeform 95"/>
            <p:cNvSpPr>
              <a:spLocks/>
            </p:cNvSpPr>
            <p:nvPr/>
          </p:nvSpPr>
          <p:spPr bwMode="auto">
            <a:xfrm>
              <a:off x="4887913" y="5513388"/>
              <a:ext cx="736600" cy="74613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Freeform 96"/>
            <p:cNvSpPr>
              <a:spLocks/>
            </p:cNvSpPr>
            <p:nvPr/>
          </p:nvSpPr>
          <p:spPr bwMode="auto">
            <a:xfrm>
              <a:off x="4351338" y="4973638"/>
              <a:ext cx="193675" cy="425450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Text Box 100"/>
            <p:cNvSpPr txBox="1">
              <a:spLocks noChangeArrowheads="1"/>
            </p:cNvSpPr>
            <p:nvPr/>
          </p:nvSpPr>
          <p:spPr bwMode="auto">
            <a:xfrm>
              <a:off x="4440876" y="4483071"/>
              <a:ext cx="311067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827" name="Text Box 101"/>
            <p:cNvSpPr txBox="1">
              <a:spLocks noChangeArrowheads="1"/>
            </p:cNvSpPr>
            <p:nvPr/>
          </p:nvSpPr>
          <p:spPr bwMode="auto">
            <a:xfrm>
              <a:off x="4378980" y="4897394"/>
              <a:ext cx="296783" cy="3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6828" name="Text Box 102"/>
            <p:cNvSpPr txBox="1">
              <a:spLocks noChangeArrowheads="1"/>
            </p:cNvSpPr>
            <p:nvPr/>
          </p:nvSpPr>
          <p:spPr bwMode="auto">
            <a:xfrm>
              <a:off x="4128222" y="4970416"/>
              <a:ext cx="296783" cy="3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3</a:t>
              </a:r>
            </a:p>
          </p:txBody>
        </p:sp>
        <p:grpSp>
          <p:nvGrpSpPr>
            <p:cNvPr id="76829" name="Group 1"/>
            <p:cNvGrpSpPr>
              <a:grpSpLocks/>
            </p:cNvGrpSpPr>
            <p:nvPr/>
          </p:nvGrpSpPr>
          <p:grpSpPr bwMode="auto">
            <a:xfrm rot="-2012368">
              <a:off x="2645158" y="5398104"/>
              <a:ext cx="1447800" cy="274638"/>
              <a:chOff x="2436813" y="4587876"/>
              <a:chExt cx="1447800" cy="274638"/>
            </a:xfrm>
          </p:grpSpPr>
          <p:sp>
            <p:nvSpPr>
              <p:cNvPr id="76879" name="Rectangle 97"/>
              <p:cNvSpPr>
                <a:spLocks noChangeArrowheads="1"/>
              </p:cNvSpPr>
              <p:nvPr/>
            </p:nvSpPr>
            <p:spPr bwMode="auto">
              <a:xfrm>
                <a:off x="2461850" y="4583083"/>
                <a:ext cx="1155391" cy="23811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0" name="Rectangle 98"/>
              <p:cNvSpPr>
                <a:spLocks noChangeArrowheads="1"/>
              </p:cNvSpPr>
              <p:nvPr/>
            </p:nvSpPr>
            <p:spPr bwMode="auto">
              <a:xfrm>
                <a:off x="2437928" y="4606491"/>
                <a:ext cx="1147455" cy="23811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1" name="Line 99"/>
              <p:cNvSpPr>
                <a:spLocks noChangeShapeType="1"/>
              </p:cNvSpPr>
              <p:nvPr/>
            </p:nvSpPr>
            <p:spPr bwMode="auto">
              <a:xfrm>
                <a:off x="3462418" y="4739659"/>
                <a:ext cx="42216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2" name="Rectangle 104"/>
              <p:cNvSpPr>
                <a:spLocks noChangeArrowheads="1"/>
              </p:cNvSpPr>
              <p:nvPr/>
            </p:nvSpPr>
            <p:spPr bwMode="auto">
              <a:xfrm>
                <a:off x="3067594" y="4610052"/>
                <a:ext cx="426923" cy="2397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3" name="Text Box 105"/>
              <p:cNvSpPr txBox="1">
                <a:spLocks noChangeArrowheads="1"/>
              </p:cNvSpPr>
              <p:nvPr/>
            </p:nvSpPr>
            <p:spPr bwMode="auto">
              <a:xfrm rot="289934">
                <a:off x="3019653" y="4584228"/>
                <a:ext cx="520561" cy="274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rgbClr val="000000"/>
                    </a:solidFill>
                  </a:rPr>
                  <a:t>0111</a:t>
                </a:r>
              </a:p>
            </p:txBody>
          </p:sp>
        </p:grpSp>
        <p:sp>
          <p:nvSpPr>
            <p:cNvPr id="76830" name="Text Box 106"/>
            <p:cNvSpPr txBox="1">
              <a:spLocks noChangeArrowheads="1"/>
            </p:cNvSpPr>
            <p:nvPr/>
          </p:nvSpPr>
          <p:spPr bwMode="auto">
            <a:xfrm>
              <a:off x="2088829" y="6046702"/>
              <a:ext cx="2339350" cy="584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dest address in arriving</a:t>
              </a:r>
            </a:p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packet</a:t>
              </a:r>
              <a:r>
                <a:rPr lang="ja-JP" altLang="en-US" sz="1600">
                  <a:solidFill>
                    <a:srgbClr val="000000"/>
                  </a:solidFill>
                </a:rPr>
                <a:t>’</a:t>
              </a:r>
              <a:r>
                <a:rPr lang="en-US" altLang="ja-JP" sz="1600">
                  <a:solidFill>
                    <a:srgbClr val="000000"/>
                  </a:solidFill>
                </a:rPr>
                <a:t>s header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6831" name="Line 107"/>
            <p:cNvSpPr>
              <a:spLocks noChangeShapeType="1"/>
            </p:cNvSpPr>
            <p:nvPr/>
          </p:nvSpPr>
          <p:spPr bwMode="auto">
            <a:xfrm flipH="1">
              <a:off x="2626848" y="4873581"/>
              <a:ext cx="1407736" cy="914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2" name="Line 119"/>
            <p:cNvSpPr>
              <a:spLocks noChangeShapeType="1"/>
            </p:cNvSpPr>
            <p:nvPr/>
          </p:nvSpPr>
          <p:spPr bwMode="auto">
            <a:xfrm flipH="1" flipV="1">
              <a:off x="3588616" y="5648254"/>
              <a:ext cx="22219" cy="45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Freeform 120"/>
            <p:cNvSpPr>
              <a:spLocks/>
            </p:cNvSpPr>
            <p:nvPr/>
          </p:nvSpPr>
          <p:spPr bwMode="auto">
            <a:xfrm>
              <a:off x="3757473" y="4834039"/>
              <a:ext cx="1041539" cy="336504"/>
            </a:xfrm>
            <a:custGeom>
              <a:avLst/>
              <a:gdLst>
                <a:gd name="T0" fmla="*/ 0 w 10844"/>
                <a:gd name="T1" fmla="*/ 2147483647 h 14797"/>
                <a:gd name="T2" fmla="*/ 2147483647 w 10844"/>
                <a:gd name="T3" fmla="*/ 2147483647 h 14797"/>
                <a:gd name="T4" fmla="*/ 2147483647 w 10844"/>
                <a:gd name="T5" fmla="*/ 2147483647 h 14797"/>
                <a:gd name="T6" fmla="*/ 0 60000 65536"/>
                <a:gd name="T7" fmla="*/ 0 60000 65536"/>
                <a:gd name="T8" fmla="*/ 0 60000 65536"/>
                <a:gd name="T9" fmla="*/ 0 w 10844"/>
                <a:gd name="T10" fmla="*/ 0 h 14797"/>
                <a:gd name="T11" fmla="*/ 10844 w 10844"/>
                <a:gd name="T12" fmla="*/ 14797 h 14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44" h="14797">
                  <a:moveTo>
                    <a:pt x="0" y="14797"/>
                  </a:moveTo>
                  <a:cubicBezTo>
                    <a:pt x="2168" y="9517"/>
                    <a:pt x="5654" y="-1331"/>
                    <a:pt x="7042" y="135"/>
                  </a:cubicBezTo>
                  <a:cubicBezTo>
                    <a:pt x="8563" y="1950"/>
                    <a:pt x="9984" y="6698"/>
                    <a:pt x="10844" y="9978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Freeform 121"/>
            <p:cNvSpPr>
              <a:spLocks/>
            </p:cNvSpPr>
            <p:nvPr/>
          </p:nvSpPr>
          <p:spPr bwMode="auto">
            <a:xfrm flipH="1">
              <a:off x="6254750" y="4370388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Freeform 122"/>
            <p:cNvSpPr>
              <a:spLocks/>
            </p:cNvSpPr>
            <p:nvPr/>
          </p:nvSpPr>
          <p:spPr bwMode="auto">
            <a:xfrm flipH="1">
              <a:off x="5243513" y="4086226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Freeform 123"/>
            <p:cNvSpPr>
              <a:spLocks/>
            </p:cNvSpPr>
            <p:nvPr/>
          </p:nvSpPr>
          <p:spPr bwMode="auto">
            <a:xfrm flipH="1" flipV="1">
              <a:off x="5911850" y="5632451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Freeform 124"/>
            <p:cNvSpPr>
              <a:spLocks/>
            </p:cNvSpPr>
            <p:nvPr/>
          </p:nvSpPr>
          <p:spPr bwMode="auto">
            <a:xfrm flipH="1" flipV="1">
              <a:off x="4562475" y="5616576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Freeform 125"/>
            <p:cNvSpPr>
              <a:spLocks/>
            </p:cNvSpPr>
            <p:nvPr/>
          </p:nvSpPr>
          <p:spPr bwMode="auto">
            <a:xfrm flipH="1" flipV="1">
              <a:off x="5202238" y="5324476"/>
              <a:ext cx="542925" cy="452438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39" name="Group 126"/>
            <p:cNvGrpSpPr>
              <a:grpSpLocks/>
            </p:cNvGrpSpPr>
            <p:nvPr/>
          </p:nvGrpSpPr>
          <p:grpSpPr bwMode="auto">
            <a:xfrm>
              <a:off x="5251450" y="3641726"/>
              <a:ext cx="550863" cy="452438"/>
              <a:chOff x="2886" y="1668"/>
              <a:chExt cx="347" cy="285"/>
            </a:xfrm>
          </p:grpSpPr>
          <p:sp>
            <p:nvSpPr>
              <p:cNvPr id="76872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3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4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5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6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7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8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0" name="Group 134"/>
            <p:cNvGrpSpPr>
              <a:grpSpLocks/>
            </p:cNvGrpSpPr>
            <p:nvPr/>
          </p:nvGrpSpPr>
          <p:grpSpPr bwMode="auto">
            <a:xfrm>
              <a:off x="6264275" y="3914776"/>
              <a:ext cx="550863" cy="452438"/>
              <a:chOff x="2886" y="1668"/>
              <a:chExt cx="347" cy="285"/>
            </a:xfrm>
          </p:grpSpPr>
          <p:sp>
            <p:nvSpPr>
              <p:cNvPr id="76865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6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7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8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9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0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1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1" name="Group 142"/>
            <p:cNvGrpSpPr>
              <a:grpSpLocks/>
            </p:cNvGrpSpPr>
            <p:nvPr/>
          </p:nvGrpSpPr>
          <p:grpSpPr bwMode="auto">
            <a:xfrm>
              <a:off x="5894388" y="5991226"/>
              <a:ext cx="550863" cy="452438"/>
              <a:chOff x="2886" y="1668"/>
              <a:chExt cx="347" cy="285"/>
            </a:xfrm>
          </p:grpSpPr>
          <p:sp>
            <p:nvSpPr>
              <p:cNvPr id="76858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9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0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1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2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3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4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2" name="Group 150"/>
            <p:cNvGrpSpPr>
              <a:grpSpLocks/>
            </p:cNvGrpSpPr>
            <p:nvPr/>
          </p:nvGrpSpPr>
          <p:grpSpPr bwMode="auto">
            <a:xfrm>
              <a:off x="5199063" y="5772151"/>
              <a:ext cx="550863" cy="452438"/>
              <a:chOff x="2886" y="1668"/>
              <a:chExt cx="347" cy="285"/>
            </a:xfrm>
          </p:grpSpPr>
          <p:sp>
            <p:nvSpPr>
              <p:cNvPr id="76851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2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3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4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5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6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7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3" name="Group 158"/>
            <p:cNvGrpSpPr>
              <a:grpSpLocks/>
            </p:cNvGrpSpPr>
            <p:nvPr/>
          </p:nvGrpSpPr>
          <p:grpSpPr bwMode="auto">
            <a:xfrm>
              <a:off x="4543425" y="5964238"/>
              <a:ext cx="550863" cy="452438"/>
              <a:chOff x="2886" y="1668"/>
              <a:chExt cx="347" cy="285"/>
            </a:xfrm>
          </p:grpSpPr>
          <p:sp>
            <p:nvSpPr>
              <p:cNvPr id="76844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5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6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7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8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9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0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76810" name="Straight Connector 421888"/>
          <p:cNvCxnSpPr>
            <a:cxnSpLocks noChangeShapeType="1"/>
          </p:cNvCxnSpPr>
          <p:nvPr/>
        </p:nvCxnSpPr>
        <p:spPr bwMode="auto">
          <a:xfrm>
            <a:off x="2197100" y="2743200"/>
            <a:ext cx="2095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11" name="Straight Connector 421894"/>
          <p:cNvCxnSpPr>
            <a:cxnSpLocks noChangeShapeType="1"/>
          </p:cNvCxnSpPr>
          <p:nvPr/>
        </p:nvCxnSpPr>
        <p:spPr bwMode="auto">
          <a:xfrm flipH="1">
            <a:off x="3503613" y="2444750"/>
            <a:ext cx="1943100" cy="171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65138" y="274638"/>
            <a:ext cx="7772400" cy="719137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34" charset="-128"/>
              </a:rPr>
              <a:t>Alternative core: circuit switching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5925" y="1236663"/>
            <a:ext cx="4465638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end-end resources allocated to, reserved for 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mtClean="0">
                <a:solidFill>
                  <a:srgbClr val="CC0000"/>
                </a:solidFill>
                <a:ea typeface="ＭＳ Ｐゴシック" pitchFamily="34" charset="-128"/>
              </a:rPr>
              <a:t>call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mtClean="0">
                <a:solidFill>
                  <a:srgbClr val="CC0000"/>
                </a:solidFill>
                <a:ea typeface="ＭＳ Ｐゴシック" pitchFamily="34" charset="-128"/>
              </a:rPr>
              <a:t> between source &amp; dest: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In diagram, each link has four circuits. </a:t>
            </a:r>
          </a:p>
          <a:p>
            <a:pPr lvl="1"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call gets 2</a:t>
            </a:r>
            <a:r>
              <a:rPr lang="en-US" baseline="30000" smtClean="0">
                <a:ea typeface="ＭＳ Ｐゴシック" pitchFamily="34" charset="-128"/>
              </a:rPr>
              <a:t>nd</a:t>
            </a:r>
            <a:r>
              <a:rPr lang="en-US" smtClean="0">
                <a:ea typeface="ＭＳ Ｐゴシック" pitchFamily="34" charset="-128"/>
              </a:rPr>
              <a:t> circuit in top link and 1</a:t>
            </a:r>
            <a:r>
              <a:rPr lang="en-US" baseline="30000" smtClean="0">
                <a:ea typeface="ＭＳ Ｐゴシック" pitchFamily="34" charset="-128"/>
              </a:rPr>
              <a:t>st</a:t>
            </a:r>
            <a:r>
              <a:rPr lang="en-US" smtClean="0">
                <a:ea typeface="ＭＳ Ｐゴシック" pitchFamily="34" charset="-128"/>
              </a:rPr>
              <a:t> circuit in right link.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dedicated resources: no sharing</a:t>
            </a:r>
          </a:p>
          <a:p>
            <a:pPr lvl="1" eaLnBrk="1" hangingPunct="1">
              <a:buSzPct val="75000"/>
            </a:pPr>
            <a:r>
              <a:rPr lang="en-US" smtClean="0"/>
              <a:t>circuit-like (guaranteed) performance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circuit segment idle if not used by call </a:t>
            </a:r>
            <a:r>
              <a:rPr 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(no sharing)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Commonly used in traditional telephone networks</a:t>
            </a:r>
          </a:p>
        </p:txBody>
      </p:sp>
      <p:pic>
        <p:nvPicPr>
          <p:cNvPr id="77828" name="Picture 69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852488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D6E6EE3-7536-415B-B5B3-00818B326B9E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77830" name="Group 360"/>
          <p:cNvGrpSpPr>
            <a:grpSpLocks/>
          </p:cNvGrpSpPr>
          <p:nvPr/>
        </p:nvGrpSpPr>
        <p:grpSpPr bwMode="auto">
          <a:xfrm>
            <a:off x="4749800" y="1371600"/>
            <a:ext cx="4394200" cy="3735388"/>
            <a:chOff x="1524000" y="1295400"/>
            <a:chExt cx="5715000" cy="5108575"/>
          </a:xfrm>
        </p:grpSpPr>
        <p:grpSp>
          <p:nvGrpSpPr>
            <p:cNvPr id="77831" name="Group 100"/>
            <p:cNvGrpSpPr>
              <a:grpSpLocks/>
            </p:cNvGrpSpPr>
            <p:nvPr/>
          </p:nvGrpSpPr>
          <p:grpSpPr bwMode="auto">
            <a:xfrm>
              <a:off x="1524000" y="1295400"/>
              <a:ext cx="820738" cy="688975"/>
              <a:chOff x="-44" y="1473"/>
              <a:chExt cx="981" cy="1105"/>
            </a:xfrm>
          </p:grpSpPr>
          <p:pic>
            <p:nvPicPr>
              <p:cNvPr id="77909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910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7832" name="Group 142"/>
            <p:cNvGrpSpPr>
              <a:grpSpLocks/>
            </p:cNvGrpSpPr>
            <p:nvPr/>
          </p:nvGrpSpPr>
          <p:grpSpPr bwMode="auto">
            <a:xfrm>
              <a:off x="2514600" y="2438400"/>
              <a:ext cx="990600" cy="533400"/>
              <a:chOff x="2356" y="1300"/>
              <a:chExt cx="555" cy="194"/>
            </a:xfrm>
          </p:grpSpPr>
          <p:sp>
            <p:nvSpPr>
              <p:cNvPr id="779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9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9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7904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907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908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905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6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33" name="Group 100"/>
            <p:cNvGrpSpPr>
              <a:grpSpLocks/>
            </p:cNvGrpSpPr>
            <p:nvPr/>
          </p:nvGrpSpPr>
          <p:grpSpPr bwMode="auto">
            <a:xfrm>
              <a:off x="6400800" y="5715000"/>
              <a:ext cx="820738" cy="688975"/>
              <a:chOff x="-44" y="1473"/>
              <a:chExt cx="981" cy="1105"/>
            </a:xfrm>
          </p:grpSpPr>
          <p:pic>
            <p:nvPicPr>
              <p:cNvPr id="77899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900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5" name="Rectangle 364"/>
            <p:cNvSpPr/>
            <p:nvPr/>
          </p:nvSpPr>
          <p:spPr>
            <a:xfrm>
              <a:off x="3506081" y="2591541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506081" y="2667529"/>
              <a:ext cx="1750838" cy="759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506081" y="2743518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506081" y="2819505"/>
              <a:ext cx="1750838" cy="75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grpSp>
          <p:nvGrpSpPr>
            <p:cNvPr id="77838" name="Group 142"/>
            <p:cNvGrpSpPr>
              <a:grpSpLocks/>
            </p:cNvGrpSpPr>
            <p:nvPr/>
          </p:nvGrpSpPr>
          <p:grpSpPr bwMode="auto">
            <a:xfrm>
              <a:off x="5257800" y="2438400"/>
              <a:ext cx="990600" cy="533400"/>
              <a:chOff x="2356" y="1300"/>
              <a:chExt cx="555" cy="194"/>
            </a:xfrm>
          </p:grpSpPr>
          <p:sp>
            <p:nvSpPr>
              <p:cNvPr id="778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7894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97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8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95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6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39" name="Group 142"/>
            <p:cNvGrpSpPr>
              <a:grpSpLocks/>
            </p:cNvGrpSpPr>
            <p:nvPr/>
          </p:nvGrpSpPr>
          <p:grpSpPr bwMode="auto">
            <a:xfrm>
              <a:off x="2590800" y="4724400"/>
              <a:ext cx="990600" cy="533400"/>
              <a:chOff x="2356" y="1300"/>
              <a:chExt cx="555" cy="194"/>
            </a:xfrm>
          </p:grpSpPr>
          <p:sp>
            <p:nvSpPr>
              <p:cNvPr id="778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7886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89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0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87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8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40" name="Group 142"/>
            <p:cNvGrpSpPr>
              <a:grpSpLocks/>
            </p:cNvGrpSpPr>
            <p:nvPr/>
          </p:nvGrpSpPr>
          <p:grpSpPr bwMode="auto">
            <a:xfrm>
              <a:off x="5334000" y="4724400"/>
              <a:ext cx="990600" cy="533400"/>
              <a:chOff x="2356" y="1300"/>
              <a:chExt cx="555" cy="194"/>
            </a:xfrm>
          </p:grpSpPr>
          <p:sp>
            <p:nvSpPr>
              <p:cNvPr id="778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7878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81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2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79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0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41" name="Group 75"/>
            <p:cNvGrpSpPr>
              <a:grpSpLocks/>
            </p:cNvGrpSpPr>
            <p:nvPr/>
          </p:nvGrpSpPr>
          <p:grpSpPr bwMode="auto">
            <a:xfrm rot="5400000">
              <a:off x="2171700" y="3695700"/>
              <a:ext cx="1752600" cy="304800"/>
              <a:chOff x="4876800" y="1143000"/>
              <a:chExt cx="1752600" cy="304800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4874310" y="1153212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4874310" y="1229604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874310" y="1305997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874310" y="1382390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77842" name="Group 80"/>
            <p:cNvGrpSpPr>
              <a:grpSpLocks/>
            </p:cNvGrpSpPr>
            <p:nvPr/>
          </p:nvGrpSpPr>
          <p:grpSpPr bwMode="auto">
            <a:xfrm>
              <a:off x="3581400" y="4876800"/>
              <a:ext cx="1752600" cy="304800"/>
              <a:chOff x="4876800" y="1143000"/>
              <a:chExt cx="1752600" cy="304800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4875809" y="1143899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875809" y="1219887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875809" y="1295875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4875809" y="1371863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 rot="5400000">
              <a:off x="5030222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 rot="5400000">
              <a:off x="4953830" y="3809320"/>
              <a:ext cx="1752070" cy="76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 rot="5400000">
              <a:off x="4877436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 rot="5400000">
              <a:off x="4801044" y="3809320"/>
              <a:ext cx="1752070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 rot="3198033">
              <a:off x="2060570" y="2095244"/>
              <a:ext cx="894489" cy="763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 rot="3198033">
              <a:off x="6023752" y="5524481"/>
              <a:ext cx="892319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cxnSp>
          <p:nvCxnSpPr>
            <p:cNvPr id="380" name="Straight Connector 379"/>
            <p:cNvCxnSpPr>
              <a:endCxn id="77903" idx="0"/>
            </p:cNvCxnSpPr>
            <p:nvPr/>
          </p:nvCxnSpPr>
          <p:spPr>
            <a:xfrm rot="16200000" flipH="1">
              <a:off x="2607857" y="2038817"/>
              <a:ext cx="762052" cy="35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3124704" y="1905295"/>
              <a:ext cx="607905" cy="45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905964" y="2667529"/>
              <a:ext cx="609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endCxn id="77887" idx="0"/>
            </p:cNvCxnSpPr>
            <p:nvPr/>
          </p:nvCxnSpPr>
          <p:spPr>
            <a:xfrm>
              <a:off x="1905964" y="4877698"/>
              <a:ext cx="687534" cy="15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endCxn id="77885" idx="1"/>
            </p:cNvCxnSpPr>
            <p:nvPr/>
          </p:nvCxnSpPr>
          <p:spPr>
            <a:xfrm>
              <a:off x="2133078" y="4343610"/>
              <a:ext cx="60081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endCxn id="77883" idx="3"/>
            </p:cNvCxnSpPr>
            <p:nvPr/>
          </p:nvCxnSpPr>
          <p:spPr>
            <a:xfrm flipV="1">
              <a:off x="2056684" y="5214218"/>
              <a:ext cx="679276" cy="42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 flipH="1" flipV="1">
              <a:off x="2476548" y="5525311"/>
              <a:ext cx="686064" cy="150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10800000">
              <a:off x="6324353" y="5029674"/>
              <a:ext cx="9146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endCxn id="77875" idx="4"/>
            </p:cNvCxnSpPr>
            <p:nvPr/>
          </p:nvCxnSpPr>
          <p:spPr>
            <a:xfrm rot="16200000" flipV="1">
              <a:off x="5541749" y="5542658"/>
              <a:ext cx="762052" cy="192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 flipH="1" flipV="1">
              <a:off x="5219459" y="5524278"/>
              <a:ext cx="686064" cy="152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16200000" flipH="1">
              <a:off x="5351799" y="2038817"/>
              <a:ext cx="762052" cy="3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860" name="Group 100"/>
            <p:cNvGrpSpPr>
              <a:grpSpLocks/>
            </p:cNvGrpSpPr>
            <p:nvPr/>
          </p:nvGrpSpPr>
          <p:grpSpPr bwMode="auto">
            <a:xfrm>
              <a:off x="5715000" y="1295400"/>
              <a:ext cx="820738" cy="688975"/>
              <a:chOff x="-44" y="1473"/>
              <a:chExt cx="981" cy="1105"/>
            </a:xfrm>
          </p:grpSpPr>
          <p:pic>
            <p:nvPicPr>
              <p:cNvPr id="77865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866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rot="5400000">
              <a:off x="5944210" y="1828073"/>
              <a:ext cx="683893" cy="534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/>
            <p:cNvSpPr/>
            <p:nvPr/>
          </p:nvSpPr>
          <p:spPr>
            <a:xfrm rot="1015003">
              <a:off x="2715314" y="2550290"/>
              <a:ext cx="782508" cy="803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 rot="2465437" flipV="1">
              <a:off x="5595525" y="4955857"/>
              <a:ext cx="679276" cy="781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 rot="2177866" flipV="1">
              <a:off x="5238338" y="2804308"/>
              <a:ext cx="497584" cy="955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5489575" y="5846763"/>
            <a:ext cx="1651414" cy="400110"/>
          </a:xfrm>
          <a:prstGeom prst="rect">
            <a:avLst/>
          </a:prstGeom>
          <a:noFill/>
          <a:ln w="9525">
            <a:solidFill>
              <a:schemeClr val="accent1">
                <a:alpha val="99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P4 on page 71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79874" name="Picture 10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63" y="76041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71438"/>
            <a:ext cx="8462962" cy="947737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34" charset="-128"/>
              </a:rPr>
              <a:t>Circuit switching: FDM </a:t>
            </a:r>
            <a:r>
              <a:rPr lang="en-US" sz="3600" dirty="0" smtClean="0">
                <a:ea typeface="ＭＳ Ｐゴシック" pitchFamily="34" charset="-128"/>
              </a:rPr>
              <a:t>versus</a:t>
            </a:r>
            <a:r>
              <a:rPr lang="en-US" sz="4000" dirty="0" smtClean="0">
                <a:ea typeface="ＭＳ Ｐゴシック" pitchFamily="34" charset="-128"/>
              </a:rPr>
              <a:t> TDM</a:t>
            </a:r>
            <a:endParaRPr lang="fr-FR" sz="4000" dirty="0" smtClean="0">
              <a:ea typeface="ＭＳ Ｐゴシック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1585913"/>
            <a:ext cx="7239000" cy="2438400"/>
            <a:chOff x="288" y="1007"/>
            <a:chExt cx="4560" cy="1536"/>
          </a:xfrm>
        </p:grpSpPr>
        <p:sp>
          <p:nvSpPr>
            <p:cNvPr id="79971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28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FDM </a:t>
              </a:r>
              <a:r>
                <a:rPr lang="en-US" sz="2000" dirty="0" smtClean="0"/>
                <a:t>(frequency </a:t>
              </a:r>
              <a:r>
                <a:rPr lang="en-US" sz="2000" dirty="0"/>
                <a:t>division </a:t>
              </a:r>
              <a:r>
                <a:rPr lang="en-US" sz="2000" dirty="0" smtClean="0"/>
                <a:t>multiplexing)</a:t>
              </a:r>
              <a:endParaRPr lang="fr-FR" sz="2000" dirty="0"/>
            </a:p>
          </p:txBody>
        </p:sp>
        <p:grpSp>
          <p:nvGrpSpPr>
            <p:cNvPr id="79972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79973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74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frequency</a:t>
                </a:r>
                <a:endParaRPr lang="fr-FR"/>
              </a:p>
            </p:txBody>
          </p:sp>
          <p:sp>
            <p:nvSpPr>
              <p:cNvPr id="79975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76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time</a:t>
                </a:r>
                <a:endParaRPr lang="fr-FR"/>
              </a:p>
            </p:txBody>
          </p:sp>
          <p:sp>
            <p:nvSpPr>
              <p:cNvPr id="79977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000" y="3748088"/>
            <a:ext cx="7239000" cy="2516187"/>
            <a:chOff x="288" y="2543"/>
            <a:chExt cx="4560" cy="1585"/>
          </a:xfrm>
        </p:grpSpPr>
        <p:sp>
          <p:nvSpPr>
            <p:cNvPr id="79965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28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TDM </a:t>
              </a:r>
              <a:r>
                <a:rPr lang="en-US" dirty="0" smtClean="0"/>
                <a:t>(time </a:t>
              </a:r>
              <a:r>
                <a:rPr lang="en-US" dirty="0"/>
                <a:t>division multiplexing</a:t>
              </a:r>
              <a:r>
                <a:rPr lang="en-US" dirty="0" smtClean="0"/>
                <a:t>)</a:t>
              </a:r>
              <a:endParaRPr lang="fr-FR" dirty="0"/>
            </a:p>
          </p:txBody>
        </p:sp>
        <p:sp>
          <p:nvSpPr>
            <p:cNvPr id="79966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7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frequency</a:t>
              </a:r>
              <a:endParaRPr lang="fr-FR"/>
            </a:p>
          </p:txBody>
        </p:sp>
        <p:sp>
          <p:nvSpPr>
            <p:cNvPr id="79968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9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time</a:t>
              </a:r>
              <a:endParaRPr lang="fr-FR"/>
            </a:p>
          </p:txBody>
        </p:sp>
        <p:sp>
          <p:nvSpPr>
            <p:cNvPr id="79970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43200" y="4740275"/>
            <a:ext cx="3886200" cy="914400"/>
            <a:chOff x="1776" y="3168"/>
            <a:chExt cx="2448" cy="576"/>
          </a:xfrm>
        </p:grpSpPr>
        <p:sp>
          <p:nvSpPr>
            <p:cNvPr id="79960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1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2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3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4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971800" y="4740275"/>
            <a:ext cx="3886200" cy="914400"/>
            <a:chOff x="1920" y="3168"/>
            <a:chExt cx="2448" cy="576"/>
          </a:xfrm>
        </p:grpSpPr>
        <p:sp>
          <p:nvSpPr>
            <p:cNvPr id="79955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6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7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8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9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00400" y="4740275"/>
            <a:ext cx="3886200" cy="914400"/>
            <a:chOff x="2064" y="3168"/>
            <a:chExt cx="2448" cy="576"/>
          </a:xfrm>
        </p:grpSpPr>
        <p:sp>
          <p:nvSpPr>
            <p:cNvPr id="79950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1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2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3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4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429000" y="4740275"/>
            <a:ext cx="3886200" cy="914400"/>
            <a:chOff x="2208" y="3168"/>
            <a:chExt cx="2448" cy="576"/>
          </a:xfrm>
        </p:grpSpPr>
        <p:sp>
          <p:nvSpPr>
            <p:cNvPr id="79945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6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7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8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9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743200" y="2743200"/>
            <a:ext cx="4572000" cy="457200"/>
            <a:chOff x="1776" y="1728"/>
            <a:chExt cx="2880" cy="288"/>
          </a:xfrm>
        </p:grpSpPr>
        <p:sp>
          <p:nvSpPr>
            <p:cNvPr id="79942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3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4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1800" y="4740275"/>
            <a:ext cx="4114800" cy="914400"/>
            <a:chOff x="1920" y="3168"/>
            <a:chExt cx="2592" cy="576"/>
          </a:xfrm>
        </p:grpSpPr>
        <p:sp>
          <p:nvSpPr>
            <p:cNvPr id="79923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4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5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1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2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7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8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9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0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1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3200" y="2628900"/>
            <a:ext cx="4572000" cy="685800"/>
            <a:chOff x="1776" y="1656"/>
            <a:chExt cx="2880" cy="432"/>
          </a:xfrm>
        </p:grpSpPr>
        <p:sp>
          <p:nvSpPr>
            <p:cNvPr id="79919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1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2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2857500" y="4740275"/>
            <a:ext cx="4343400" cy="914400"/>
            <a:chOff x="1848" y="3168"/>
            <a:chExt cx="2736" cy="576"/>
          </a:xfrm>
        </p:grpSpPr>
        <p:sp>
          <p:nvSpPr>
            <p:cNvPr id="79899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6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368925" y="1257300"/>
            <a:ext cx="2709863" cy="952500"/>
            <a:chOff x="3477" y="216"/>
            <a:chExt cx="1707" cy="600"/>
          </a:xfrm>
        </p:grpSpPr>
        <p:grpSp>
          <p:nvGrpSpPr>
            <p:cNvPr id="79892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79894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4 users</a:t>
                </a:r>
                <a:endParaRPr lang="fr-FR"/>
              </a:p>
            </p:txBody>
          </p:sp>
          <p:sp>
            <p:nvSpPr>
              <p:cNvPr id="79895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9896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9897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9898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79893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Example:</a:t>
              </a:r>
              <a:endParaRPr lang="fr-FR"/>
            </a:p>
          </p:txBody>
        </p:sp>
      </p:grpSp>
      <p:sp>
        <p:nvSpPr>
          <p:cNvPr id="79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DE4E1BF-8A01-406A-BE42-78CBF1B405C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Numerical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250" y="1379300"/>
            <a:ext cx="8625385" cy="4898669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How long does it take to send a file of 640,000 bits from host A to host B over a circuit-switched network?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dirty="0" smtClean="0"/>
              <a:t>all link speeds: 1.536 Mbps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dirty="0" smtClean="0"/>
              <a:t>each link uses TDM with 24 slots/sec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dirty="0" smtClean="0"/>
              <a:t>500 </a:t>
            </a:r>
            <a:r>
              <a:rPr lang="en-US" dirty="0" err="1" smtClean="0"/>
              <a:t>msec</a:t>
            </a:r>
            <a:r>
              <a:rPr lang="en-US" dirty="0" smtClean="0"/>
              <a:t> to establish end-to-end circuit</a:t>
            </a:r>
          </a:p>
          <a:p>
            <a:pPr lvl="1"/>
            <a:endParaRPr lang="en-US" sz="1600" dirty="0" smtClean="0"/>
          </a:p>
          <a:p>
            <a:r>
              <a:rPr lang="en-CA" dirty="0" smtClean="0">
                <a:solidFill>
                  <a:srgbClr val="000099"/>
                </a:solidFill>
              </a:rPr>
              <a:t>Calculation</a:t>
            </a:r>
          </a:p>
          <a:p>
            <a:pPr lvl="1"/>
            <a:r>
              <a:rPr lang="en-CA" dirty="0" smtClean="0"/>
              <a:t>Rate for each circuit: </a:t>
            </a:r>
          </a:p>
          <a:p>
            <a:pPr lvl="2"/>
            <a:r>
              <a:rPr lang="en-CA" dirty="0" smtClean="0"/>
              <a:t>1.536Mbps/24 = 64bps</a:t>
            </a:r>
          </a:p>
          <a:p>
            <a:pPr lvl="1"/>
            <a:r>
              <a:rPr lang="en-CA" dirty="0" smtClean="0"/>
              <a:t>Time used to transmit the file</a:t>
            </a:r>
          </a:p>
          <a:p>
            <a:pPr lvl="2"/>
            <a:r>
              <a:rPr lang="en-CA" dirty="0" smtClean="0"/>
              <a:t>640,000 b / 64kbps = 10 seconds</a:t>
            </a:r>
          </a:p>
          <a:p>
            <a:pPr lvl="1"/>
            <a:r>
              <a:rPr lang="en-CA" dirty="0" smtClean="0"/>
              <a:t>Total time</a:t>
            </a:r>
          </a:p>
          <a:p>
            <a:pPr lvl="2"/>
            <a:r>
              <a:rPr lang="en-CA" dirty="0" smtClean="0"/>
              <a:t>10 + 0.5 = 10.5 seconds   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noFill/>
        </p:spPr>
        <p:txBody>
          <a:bodyPr/>
          <a:lstStyle/>
          <a:p>
            <a:r>
              <a:rPr lang="en-US" dirty="0"/>
              <a:t>1-</a:t>
            </a:r>
            <a:fld id="{20399B74-D350-4EC9-8DB1-DF95332B66F7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7" name="Picture 69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1" y="990600"/>
            <a:ext cx="40322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24308</TotalTime>
  <Words>2838</Words>
  <Application>Microsoft Macintosh PowerPoint</Application>
  <PresentationFormat>On-screen Show (4:3)</PresentationFormat>
  <Paragraphs>789</Paragraphs>
  <Slides>35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12_Default Design</vt:lpstr>
      <vt:lpstr>Default Design</vt:lpstr>
      <vt:lpstr>PowerPoint Presentation</vt:lpstr>
      <vt:lpstr>Chapter 1: roadmap</vt:lpstr>
      <vt:lpstr>The network core</vt:lpstr>
      <vt:lpstr>Packet-switching: store-and-forward</vt:lpstr>
      <vt:lpstr>Packet Switching: queueing delay, loss</vt:lpstr>
      <vt:lpstr>Two key network-core functions</vt:lpstr>
      <vt:lpstr>Alternative core: circuit switching</vt:lpstr>
      <vt:lpstr>Circuit switching: FDM versus TDM</vt:lpstr>
      <vt:lpstr>Numerical example</vt:lpstr>
      <vt:lpstr>Packet switching versus circuit switching</vt:lpstr>
      <vt:lpstr>PowerPoint Presentation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Tier-1 ISP: e.g., Sprint</vt:lpstr>
      <vt:lpstr>Chapter 1: roadmap</vt:lpstr>
      <vt:lpstr>How do loss and delay occur?</vt:lpstr>
      <vt:lpstr>Four sources of packet delay</vt:lpstr>
      <vt:lpstr>PowerPoint Presentation</vt:lpstr>
      <vt:lpstr>Caravan analogy</vt:lpstr>
      <vt:lpstr>Caravan analogy (more)</vt:lpstr>
      <vt:lpstr>Queueing delay (revisited)</vt:lpstr>
      <vt:lpstr>“Real” Internet delays and routes</vt:lpstr>
      <vt:lpstr>“Real” Internet delays, routes</vt:lpstr>
      <vt:lpstr>Packet loss</vt:lpstr>
      <vt:lpstr>Throughput</vt:lpstr>
      <vt:lpstr>Throughput (more)</vt:lpstr>
      <vt:lpstr>Throughput: Internet scenario</vt:lpstr>
      <vt:lpstr>Chapter 1: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J T Yao</cp:lastModifiedBy>
  <cp:revision>302</cp:revision>
  <dcterms:created xsi:type="dcterms:W3CDTF">1999-10-08T19:08:27Z</dcterms:created>
  <dcterms:modified xsi:type="dcterms:W3CDTF">2018-01-04T16:59:04Z</dcterms:modified>
</cp:coreProperties>
</file>