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446" r:id="rId2"/>
    <p:sldId id="428" r:id="rId3"/>
    <p:sldId id="286" r:id="rId4"/>
    <p:sldId id="343" r:id="rId5"/>
    <p:sldId id="354" r:id="rId6"/>
    <p:sldId id="347" r:id="rId7"/>
    <p:sldId id="359" r:id="rId8"/>
    <p:sldId id="399" r:id="rId9"/>
    <p:sldId id="355" r:id="rId10"/>
    <p:sldId id="429" r:id="rId11"/>
    <p:sldId id="403" r:id="rId12"/>
    <p:sldId id="406" r:id="rId13"/>
    <p:sldId id="447" r:id="rId14"/>
    <p:sldId id="407" r:id="rId15"/>
    <p:sldId id="409" r:id="rId16"/>
    <p:sldId id="411" r:id="rId17"/>
    <p:sldId id="430" r:id="rId18"/>
    <p:sldId id="362" r:id="rId19"/>
    <p:sldId id="363" r:id="rId20"/>
    <p:sldId id="369" r:id="rId21"/>
    <p:sldId id="364" r:id="rId22"/>
    <p:sldId id="402" r:id="rId23"/>
    <p:sldId id="353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00"/>
    <a:srgbClr val="336600"/>
    <a:srgbClr val="000099"/>
    <a:srgbClr val="33CCFF"/>
    <a:srgbClr val="0099CC"/>
    <a:srgbClr val="FF000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2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F05BF95-B94C-45AA-91A4-50E0277BB2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74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ACD47E2C-FB45-4F38-8444-C62509F6BD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7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788"/>
            <a:fld id="{7D311C13-A52E-4BF9-93E2-AAD038108CA6}" type="slidenum">
              <a:rPr lang="en-US" sz="1300">
                <a:latin typeface="Times New Roman" pitchFamily="18" charset="0"/>
              </a:rPr>
              <a:pPr algn="r" defTabSz="966788"/>
              <a:t>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788"/>
            <a:fld id="{6709517A-2653-45DA-8F18-ED74B9DE8DA7}" type="slidenum">
              <a:rPr lang="en-US" sz="1300">
                <a:latin typeface="Times New Roman" pitchFamily="18" charset="0"/>
              </a:rPr>
              <a:pPr algn="r" defTabSz="966788"/>
              <a:t>17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9C0126-41F8-431C-B777-D144E60ABCD3}" type="slidenum">
              <a:rPr lang="en-US"/>
              <a:pPr/>
              <a:t>18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B504D8-52F7-45F3-968E-FD164E3B648D}" type="slidenum">
              <a:rPr lang="en-US"/>
              <a:pPr/>
              <a:t>19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DBB5B2-4F5B-41F1-AC38-6014F6EF36E3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B4C13B-B3F9-4125-BC7F-8772378A66F5}" type="slidenum">
              <a:rPr lang="en-US"/>
              <a:pPr/>
              <a:t>21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EE9FB50-C6FA-4EE5-BE58-BE116BB5AEB3}" type="slidenum">
              <a:rPr lang="en-US"/>
              <a:pPr/>
              <a:t>22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C53BB56-379A-482D-B31E-280F5A87C11C}" type="slidenum">
              <a:rPr lang="en-US"/>
              <a:pPr/>
              <a:t>23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1" tIns="48321" rIns="96641" bIns="48321" anchor="b"/>
          <a:lstStyle/>
          <a:p>
            <a:pPr algn="r" defTabSz="965200"/>
            <a:fld id="{72C08DA2-C736-49ED-8976-987BCDF13D61}" type="slidenum">
              <a:rPr lang="en-US" sz="1200"/>
              <a:pPr algn="r" defTabSz="965200"/>
              <a:t>24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 lIns="96641" tIns="48321" rIns="96641" bIns="4832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1" tIns="48321" rIns="96641" bIns="48321" anchor="b"/>
          <a:lstStyle/>
          <a:p>
            <a:pPr algn="r" defTabSz="965200"/>
            <a:fld id="{FA4F6C29-AAD1-4E5D-8AAA-89AB2E402CAD}" type="slidenum">
              <a:rPr lang="en-US" sz="1200"/>
              <a:pPr algn="r" defTabSz="965200"/>
              <a:t>25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 lIns="96641" tIns="48321" rIns="96641" bIns="4832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1" tIns="48321" rIns="96641" bIns="48321" anchor="b"/>
          <a:lstStyle/>
          <a:p>
            <a:pPr algn="r" defTabSz="965200"/>
            <a:fld id="{8F9ECA49-4E85-4DE9-8F73-AF978BC6EFF2}" type="slidenum">
              <a:rPr lang="en-US" sz="1200"/>
              <a:pPr algn="r" defTabSz="965200"/>
              <a:t>26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 lIns="96641" tIns="48321" rIns="96641" bIns="4832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48E2C6-E00A-4DA4-B443-314421E3E120}" type="slidenum">
              <a:rPr lang="en-US"/>
              <a:pPr/>
              <a:t>3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1" tIns="48321" rIns="96641" bIns="48321" anchor="b"/>
          <a:lstStyle/>
          <a:p>
            <a:pPr algn="r" defTabSz="965200"/>
            <a:fld id="{64E7A810-E54C-4ADC-B6C9-1AB7D36C5BA3}" type="slidenum">
              <a:rPr lang="en-US" sz="1200"/>
              <a:pPr algn="r" defTabSz="965200"/>
              <a:t>27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 lIns="96641" tIns="48321" rIns="96641" bIns="4832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1" tIns="48321" rIns="96641" bIns="48321" anchor="b"/>
          <a:lstStyle/>
          <a:p>
            <a:pPr algn="r" defTabSz="965200"/>
            <a:fld id="{4F80E513-EE31-4259-98BE-FAE86D1654AA}" type="slidenum">
              <a:rPr lang="en-US" sz="1200"/>
              <a:pPr algn="r" defTabSz="965200"/>
              <a:t>28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 lIns="96641" tIns="48321" rIns="96641" bIns="4832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1" tIns="48321" rIns="96641" bIns="48321" anchor="b"/>
          <a:lstStyle/>
          <a:p>
            <a:pPr algn="r" defTabSz="965200"/>
            <a:fld id="{C8D4AFF5-7401-44E3-A51E-DEB474E73B57}" type="slidenum">
              <a:rPr lang="en-US" sz="1200"/>
              <a:pPr algn="r" defTabSz="965200"/>
              <a:t>29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 lIns="96641" tIns="48321" rIns="96641" bIns="4832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1" tIns="48321" rIns="96641" bIns="48321" anchor="b"/>
          <a:lstStyle/>
          <a:p>
            <a:pPr algn="r" defTabSz="965200"/>
            <a:fld id="{DA91C898-4088-490A-9243-89E2929A363F}" type="slidenum">
              <a:rPr lang="en-US" sz="1200"/>
              <a:pPr algn="r" defTabSz="965200"/>
              <a:t>30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 lIns="96641" tIns="48321" rIns="96641" bIns="4832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1" tIns="48321" rIns="96641" bIns="48321" anchor="b"/>
          <a:lstStyle/>
          <a:p>
            <a:pPr algn="r" defTabSz="965200"/>
            <a:fld id="{51F42A6F-B852-405E-8406-49C1F072374C}" type="slidenum">
              <a:rPr lang="en-US" sz="1200"/>
              <a:pPr algn="r" defTabSz="965200"/>
              <a:t>31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 lIns="96641" tIns="48321" rIns="96641" bIns="4832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1" tIns="48321" rIns="96641" bIns="48321" anchor="b"/>
          <a:lstStyle/>
          <a:p>
            <a:pPr algn="r" defTabSz="965200"/>
            <a:fld id="{6E00DA91-B5BA-43C5-BEC7-F96927BAFEC8}" type="slidenum">
              <a:rPr lang="en-US" sz="1200"/>
              <a:pPr algn="r" defTabSz="965200"/>
              <a:t>32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 lIns="96641" tIns="48321" rIns="96641" bIns="4832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86B2BB-AD2E-4019-95C9-3CE76CC35437}" type="slidenum">
              <a:rPr lang="en-US"/>
              <a:pPr/>
              <a:t>4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40DF8C-B2E2-47CC-A6A4-5EFB7DB17EDB}" type="slidenum">
              <a:rPr lang="en-US"/>
              <a:pPr/>
              <a:t>5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0AE1AE-9D1F-4EEB-A581-8CC16F9B54F7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065FF7-A5DC-426F-8BF3-8E19EC412C3F}" type="slidenum">
              <a:rPr lang="en-US"/>
              <a:pPr/>
              <a:t>7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B77EFF-51DD-4B78-9DCE-FE1A8A7FBC3F}" type="slidenum">
              <a:rPr lang="en-US"/>
              <a:pPr/>
              <a:t>8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DCFA0A-C907-4BF2-B43C-F2F76C37DB7F}" type="slidenum">
              <a:rPr lang="en-US"/>
              <a:pPr/>
              <a:t>9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788"/>
            <a:fld id="{23C162EC-BDF3-4BB8-AB29-8FC812695C8F}" type="slidenum">
              <a:rPr lang="en-US" sz="1300">
                <a:latin typeface="Times New Roman" pitchFamily="18" charset="0"/>
              </a:rPr>
              <a:pPr algn="r" defTabSz="966788"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62B65-A63F-4282-8CD6-DE6B1813F5CA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FE9F8D54-5EAE-43EE-AEC2-26B4F9C779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3F7C51-ECF6-41EE-B036-C26C2C34CE84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2531356-C229-4CF5-A7C3-ED2B827A90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64BCE-5B8A-45DA-B28C-72E968E021B1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F5CED91-CC45-47E9-A2BF-F6464A49A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A8F35D-A947-4059-89F9-9FCA1775DD9D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  <a:fld id="{33A8F3F9-1432-4B0B-B7B2-770A0AB41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4104A-51A5-4BEB-924E-86ACE8E0AB83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94A4A564-AEEC-4ED6-A924-7B3C571BE0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772D8-9AE6-43B5-8073-2DFFA7F55043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16F1B003-84E1-404D-8337-E41A1366DC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61EE9-B565-4E22-966A-F5269A3F987A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A3E698DA-0CA7-457B-BCF7-5C82DB53FE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42862-F6E3-4511-AEA8-C379A8294093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2B329D5A-E58C-4476-9EDF-0949CB45ED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CC8CD-A424-4AF2-8681-A027910CE924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3757AEEE-CD90-44A9-8D44-1F772215D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333E4-37D3-41E8-807B-3DA77BD87601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E43DDEC0-223C-4D90-8A1C-F37A165C54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929C0-73E7-4670-8297-722AF1A1B058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A21BB769-5FC8-4B10-BC13-7981204695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EFF1B-CA64-4427-9ECC-34D0608D99C7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FE972FFE-679C-4456-96F2-08A2764294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C842BE54-1761-4602-AD8D-5B79346028A5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r>
              <a:rPr lang="en-US"/>
              <a:t>2-</a:t>
            </a:r>
            <a:fld id="{DBA1BCA9-DE5E-4D0B-BFCF-9674AFB105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4004" r:id="rId7"/>
    <p:sldLayoutId id="2147484005" r:id="rId8"/>
    <p:sldLayoutId id="2147483991" r:id="rId9"/>
    <p:sldLayoutId id="2147484006" r:id="rId10"/>
    <p:sldLayoutId id="2147484007" r:id="rId11"/>
    <p:sldLayoutId id="2147484008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urdue.edu/homes/dec/essay.network.layers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3A683FC-9C1D-4BEA-81FA-561D611C5970}" type="slidenum">
              <a:rPr lang="en-US"/>
              <a:pPr/>
              <a:t>1</a:t>
            </a:fld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33375" y="2235201"/>
            <a:ext cx="5445125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CS335  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Computer Networks </a:t>
            </a:r>
            <a:r>
              <a:rPr lang="en-US" sz="4800" dirty="0">
                <a:solidFill>
                  <a:srgbClr val="000099"/>
                </a:solidFill>
                <a:latin typeface="Gill Sans MT" pitchFamily="34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pitchFamily="34" charset="0"/>
              </a:rPr>
            </a:br>
            <a:endParaRPr lang="en-US" sz="4800" dirty="0" smtClean="0">
              <a:solidFill>
                <a:srgbClr val="000099"/>
              </a:solidFill>
              <a:latin typeface="Gill Sans M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Introduction 3</a:t>
            </a:r>
            <a:endParaRPr 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</a:rPr>
              <a:t>Computer Networking: A Top Down Approach </a:t>
            </a:r>
            <a:r>
              <a:rPr lang="en-US" sz="2800">
                <a:solidFill>
                  <a:srgbClr val="008000"/>
                </a:solidFill>
                <a:latin typeface="Gill Sans MT" pitchFamily="34" charset="0"/>
              </a:rPr>
              <a:t/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March 2012</a:t>
            </a:r>
          </a:p>
        </p:txBody>
      </p:sp>
      <p:pic>
        <p:nvPicPr>
          <p:cNvPr id="29704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8" y="4787900"/>
            <a:ext cx="33448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1" descr="6e_co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6434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</a:rPr>
              <a:t>is</a:t>
            </a:r>
            <a:r>
              <a:rPr lang="en-US" sz="280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1.2</a:t>
            </a:r>
            <a:r>
              <a:rPr lang="en-US" sz="2800" smtClean="0"/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1.3 </a:t>
            </a:r>
            <a:r>
              <a:rPr lang="en-US" sz="2800" smtClean="0"/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smtClean="0">
                <a:latin typeface="Gill Sans MT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1.4 </a:t>
            </a:r>
            <a:r>
              <a:rPr lang="en-US" sz="2800" smtClean="0"/>
              <a:t>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1.5</a:t>
            </a:r>
            <a:r>
              <a:rPr lang="en-US" sz="2800" smtClean="0"/>
              <a:t>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1.6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1.7</a:t>
            </a:r>
            <a:r>
              <a:rPr lang="en-US" sz="2800" smtClean="0"/>
              <a:t> history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464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15A0D938-FBE3-4C61-9C8A-0DC2FCC84ED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8482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892175"/>
            <a:ext cx="4113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7778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Network security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65250"/>
            <a:ext cx="7772400" cy="511968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field of network security:</a:t>
            </a:r>
          </a:p>
          <a:p>
            <a:pPr lvl="1" eaLnBrk="1" hangingPunct="1"/>
            <a:r>
              <a:rPr lang="en-US" smtClean="0"/>
              <a:t>how bad guys can attack computer networks</a:t>
            </a:r>
          </a:p>
          <a:p>
            <a:pPr lvl="1" eaLnBrk="1" hangingPunct="1"/>
            <a:r>
              <a:rPr lang="en-US" smtClean="0"/>
              <a:t>how we can defend networks against attacks</a:t>
            </a:r>
          </a:p>
          <a:p>
            <a:pPr lvl="1" eaLnBrk="1" hangingPunct="1"/>
            <a:r>
              <a:rPr lang="en-US" smtClean="0"/>
              <a:t>how to design architectures that are immune to attacks</a:t>
            </a:r>
          </a:p>
          <a:p>
            <a:pPr eaLnBrk="1" hangingPunct="1">
              <a:buSzPct val="75000"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Internet not originally designed with (much) security in mind</a:t>
            </a:r>
          </a:p>
          <a:p>
            <a:pPr lvl="1" eaLnBrk="1" hangingPunct="1"/>
            <a:r>
              <a:rPr lang="en-US" i="1" smtClean="0"/>
              <a:t>original vision:</a:t>
            </a:r>
            <a:r>
              <a:rPr lang="en-US" smtClean="0"/>
              <a:t>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a group of mutually trusting users attached to a transparent network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</a:t>
            </a:r>
            <a:r>
              <a:rPr lang="en-US" altLang="ja-JP" smtClean="0">
                <a:ea typeface="ＭＳ Ｐゴシック" pitchFamily="34" charset="-128"/>
                <a:sym typeface="Wingdings" pitchFamily="2" charset="2"/>
              </a:rPr>
              <a:t></a:t>
            </a:r>
            <a:endParaRPr lang="en-US" altLang="ja-JP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/>
              <a:t>Internet protocol designers playing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catch-up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/>
              <a:t>security considerations in all layers!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484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F3B58FB1-BEC6-46DC-A759-83C89E8897E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9506" name="Picture 8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" y="879475"/>
            <a:ext cx="85486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863" y="95250"/>
            <a:ext cx="8996362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Bad guys: put malware into hosts via Internet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406525"/>
            <a:ext cx="7710488" cy="47720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en-US" smtClean="0">
                <a:ea typeface="ＭＳ Ｐゴシック" pitchFamily="34" charset="-128"/>
              </a:rPr>
              <a:t>malware can get in host from:</a:t>
            </a:r>
            <a:endParaRPr lang="en-US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lvl="1" eaLnBrk="1" hangingPunct="1">
              <a:spcBef>
                <a:spcPct val="50000"/>
              </a:spcBef>
              <a:buSzPct val="75000"/>
            </a:pPr>
            <a:r>
              <a:rPr lang="en-US" i="1" smtClean="0">
                <a:solidFill>
                  <a:srgbClr val="000099"/>
                </a:solidFill>
              </a:rPr>
              <a:t>virus: </a:t>
            </a:r>
            <a:r>
              <a:rPr lang="en-US" smtClean="0"/>
              <a:t>self-replicating infection by receiving/executing  object (e.g., e-mail attachment)</a:t>
            </a:r>
          </a:p>
          <a:p>
            <a:pPr lvl="1" eaLnBrk="1" hangingPunct="1">
              <a:spcBef>
                <a:spcPct val="50000"/>
              </a:spcBef>
              <a:buSzPct val="75000"/>
            </a:pPr>
            <a:r>
              <a:rPr lang="en-US" i="1" smtClean="0">
                <a:solidFill>
                  <a:srgbClr val="000099"/>
                </a:solidFill>
              </a:rPr>
              <a:t>worm: </a:t>
            </a:r>
            <a:r>
              <a:rPr lang="en-US" smtClean="0"/>
              <a:t>self-replicating infection by passively receiving object that gets itself executed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smtClean="0">
                <a:solidFill>
                  <a:srgbClr val="000099"/>
                </a:solidFill>
                <a:ea typeface="ＭＳ Ｐゴシック" pitchFamily="34" charset="-128"/>
              </a:rPr>
              <a:t>spyware malware</a:t>
            </a:r>
            <a:r>
              <a:rPr lang="en-US" smtClean="0">
                <a:ea typeface="ＭＳ Ｐゴシック" pitchFamily="34" charset="-128"/>
              </a:rPr>
              <a:t> can record keystrokes, web sites visited, upload info to collection site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smtClean="0">
                <a:ea typeface="ＭＳ Ｐゴシック" pitchFamily="34" charset="-128"/>
              </a:rPr>
              <a:t>infected host can be enrolled in  </a:t>
            </a:r>
            <a:r>
              <a:rPr lang="en-US" smtClean="0">
                <a:solidFill>
                  <a:srgbClr val="000099"/>
                </a:solidFill>
                <a:ea typeface="ＭＳ Ｐゴシック" pitchFamily="34" charset="-128"/>
              </a:rPr>
              <a:t>botnet,</a:t>
            </a:r>
            <a:r>
              <a:rPr lang="en-US" smtClean="0">
                <a:ea typeface="ＭＳ Ｐゴシック" pitchFamily="34" charset="-128"/>
              </a:rPr>
              <a:t> used for spam. DDoS attacks</a:t>
            </a:r>
          </a:p>
        </p:txBody>
      </p:sp>
      <p:sp>
        <p:nvSpPr>
          <p:cNvPr id="1495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C7C1B2A1-EC7C-40E2-BF5A-41ED165EEE1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08000" y="1155700"/>
            <a:ext cx="3863975" cy="4772025"/>
          </a:xfrm>
        </p:spPr>
        <p:txBody>
          <a:bodyPr/>
          <a:lstStyle/>
          <a:p>
            <a:pPr marL="119063" indent="-119063">
              <a:buFont typeface="Wingdings" pitchFamily="2" charset="2"/>
              <a:buNone/>
            </a:pPr>
            <a:r>
              <a:rPr lang="en-US" sz="2400" smtClean="0">
                <a:solidFill>
                  <a:srgbClr val="FF3300"/>
                </a:solidFill>
              </a:rPr>
              <a:t>Trojan horse</a:t>
            </a:r>
          </a:p>
          <a:p>
            <a:pPr marL="463550" lvl="1" indent="-230188"/>
            <a:r>
              <a:rPr lang="en-US" sz="2000" smtClean="0"/>
              <a:t>hidden part of some otherwise useful software</a:t>
            </a:r>
          </a:p>
          <a:p>
            <a:pPr marL="463550" lvl="1" indent="-230188"/>
            <a:r>
              <a:rPr lang="en-US" sz="2000" smtClean="0"/>
              <a:t>today often in Web page (Active-X, plugin)</a:t>
            </a:r>
          </a:p>
          <a:p>
            <a:pPr marL="119063" indent="-119063"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virus</a:t>
            </a:r>
          </a:p>
          <a:p>
            <a:pPr marL="463550" lvl="1" indent="-230188"/>
            <a:r>
              <a:rPr lang="en-US" sz="2000" smtClean="0"/>
              <a:t>infection by receiving object (e.g., e-mail attachment), actively executing</a:t>
            </a:r>
          </a:p>
          <a:p>
            <a:pPr marL="463550" lvl="1" indent="-230188"/>
            <a:r>
              <a:rPr lang="en-US" sz="2000" smtClean="0"/>
              <a:t>self-replicating: propagate itself to other hosts, users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4352925" y="1182688"/>
            <a:ext cx="4452938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9063" indent="-119063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worm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:</a:t>
            </a:r>
          </a:p>
          <a:p>
            <a:pPr marL="463550" lvl="1" indent="-230188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infection by passively receiving object that gets itself executed</a:t>
            </a:r>
          </a:p>
          <a:p>
            <a:pPr marL="463550" lvl="1" indent="-230188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self- replicating: propagates to other hosts, users</a:t>
            </a:r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0450" y="3454400"/>
            <a:ext cx="350202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4554538" y="3389313"/>
            <a:ext cx="4176712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charset="0"/>
              </a:rPr>
              <a:t>Sapphire Worm: aggregate scans/sec</a:t>
            </a:r>
          </a:p>
          <a:p>
            <a:pPr algn="ctr"/>
            <a:r>
              <a:rPr lang="en-US" sz="1400">
                <a:latin typeface="Arial" charset="0"/>
              </a:rPr>
              <a:t> in first 5 minutes of outbreak (CAIDA, UWisc data)</a:t>
            </a:r>
          </a:p>
        </p:txBody>
      </p:sp>
      <p:sp>
        <p:nvSpPr>
          <p:cNvPr id="32775" name="Rectangle 2"/>
          <p:cNvSpPr>
            <a:spLocks noChangeArrowheads="1"/>
          </p:cNvSpPr>
          <p:nvPr/>
        </p:nvSpPr>
        <p:spPr bwMode="auto">
          <a:xfrm>
            <a:off x="92075" y="128588"/>
            <a:ext cx="89963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>
                <a:solidFill>
                  <a:srgbClr val="000099"/>
                </a:solidFill>
                <a:latin typeface="Comic Sans MS" pitchFamily="66" charset="0"/>
              </a:rPr>
              <a:t>Bad guys: put malware into hosts via Internet</a:t>
            </a:r>
          </a:p>
        </p:txBody>
      </p:sp>
      <p:pic>
        <p:nvPicPr>
          <p:cNvPr id="8" name="Picture 112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903288"/>
            <a:ext cx="8723312" cy="18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 dirty="0"/>
              <a:t>1-</a:t>
            </a:r>
            <a:fld id="{E85559EB-E4D6-43E5-B7F2-FEC706C5185F}" type="slidenum">
              <a:rPr lang="en-US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grpSp>
        <p:nvGrpSpPr>
          <p:cNvPr id="150530" name="Group 131"/>
          <p:cNvGrpSpPr>
            <a:grpSpLocks/>
          </p:cNvGrpSpPr>
          <p:nvPr/>
        </p:nvGrpSpPr>
        <p:grpSpPr bwMode="auto">
          <a:xfrm flipH="1">
            <a:off x="5716588" y="3614738"/>
            <a:ext cx="735012" cy="681037"/>
            <a:chOff x="-44" y="1473"/>
            <a:chExt cx="981" cy="1105"/>
          </a:xfrm>
        </p:grpSpPr>
        <p:pic>
          <p:nvPicPr>
            <p:cNvPr id="150631" name="Picture 132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632" name="Freeform 1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6257925" y="3857625"/>
            <a:ext cx="831850" cy="1260475"/>
            <a:chOff x="5069" y="1396"/>
            <a:chExt cx="524" cy="794"/>
          </a:xfrm>
        </p:grpSpPr>
        <p:sp>
          <p:nvSpPr>
            <p:cNvPr id="150597" name="Text Box 21"/>
            <p:cNvSpPr txBox="1">
              <a:spLocks noChangeArrowheads="1"/>
            </p:cNvSpPr>
            <p:nvPr/>
          </p:nvSpPr>
          <p:spPr bwMode="auto">
            <a:xfrm>
              <a:off x="5069" y="1940"/>
              <a:ext cx="5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target</a:t>
              </a:r>
            </a:p>
          </p:txBody>
        </p:sp>
        <p:grpSp>
          <p:nvGrpSpPr>
            <p:cNvPr id="150598" name="Group 153"/>
            <p:cNvGrpSpPr>
              <a:grpSpLocks/>
            </p:cNvGrpSpPr>
            <p:nvPr/>
          </p:nvGrpSpPr>
          <p:grpSpPr bwMode="auto">
            <a:xfrm>
              <a:off x="5200" y="1396"/>
              <a:ext cx="258" cy="574"/>
              <a:chOff x="4140" y="429"/>
              <a:chExt cx="1425" cy="2396"/>
            </a:xfrm>
          </p:grpSpPr>
          <p:sp>
            <p:nvSpPr>
              <p:cNvPr id="150599" name="Freeform 15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00" name="Rectangle 155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9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01" name="Freeform 15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02" name="Freeform 15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03" name="Rectangle 158"/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0604" name="Group 15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0629" name="AutoShape 160"/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630" name="AutoShape 161"/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89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0605" name="Rectangle 162"/>
              <p:cNvSpPr>
                <a:spLocks noChangeArrowheads="1"/>
              </p:cNvSpPr>
              <p:nvPr/>
            </p:nvSpPr>
            <p:spPr bwMode="auto">
              <a:xfrm>
                <a:off x="4223" y="1018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0606" name="Group 16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062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15" y="2566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628" name="AutoShape 165"/>
                <p:cNvSpPr>
                  <a:spLocks noChangeArrowheads="1"/>
                </p:cNvSpPr>
                <p:nvPr/>
              </p:nvSpPr>
              <p:spPr bwMode="auto">
                <a:xfrm>
                  <a:off x="628" y="2584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0607" name="Rectangle 166"/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08" name="Rectangle 167"/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0609" name="Group 16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50625" name="AutoShape 16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626" name="AutoShape 170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0610" name="Freeform 17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0611" name="Group 17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50623" name="AutoShape 173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624" name="AutoShape 174"/>
                <p:cNvSpPr>
                  <a:spLocks noChangeArrowheads="1"/>
                </p:cNvSpPr>
                <p:nvPr/>
              </p:nvSpPr>
              <p:spPr bwMode="auto">
                <a:xfrm>
                  <a:off x="625" y="2584"/>
                  <a:ext cx="695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0612" name="Rectangle 17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6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13" name="Freeform 17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14" name="Freeform 17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15" name="Oval 178"/>
              <p:cNvSpPr>
                <a:spLocks noChangeArrowheads="1"/>
              </p:cNvSpPr>
              <p:nvPr/>
            </p:nvSpPr>
            <p:spPr bwMode="auto">
              <a:xfrm>
                <a:off x="5515" y="2612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16" name="Freeform 17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17" name="AutoShape 180"/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9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18" name="AutoShape 181"/>
              <p:cNvSpPr>
                <a:spLocks noChangeArrowheads="1"/>
              </p:cNvSpPr>
              <p:nvPr/>
            </p:nvSpPr>
            <p:spPr bwMode="auto">
              <a:xfrm>
                <a:off x="4206" y="2712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19" name="Oval 182"/>
              <p:cNvSpPr>
                <a:spLocks noChangeArrowheads="1"/>
              </p:cNvSpPr>
              <p:nvPr/>
            </p:nvSpPr>
            <p:spPr bwMode="auto">
              <a:xfrm>
                <a:off x="4306" y="2383"/>
                <a:ext cx="160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20" name="Oval 183"/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0" cy="14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621" name="Oval 184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5" cy="13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22" name="Rectangle 185"/>
              <p:cNvSpPr>
                <a:spLocks noChangeArrowheads="1"/>
              </p:cNvSpPr>
              <p:nvPr/>
            </p:nvSpPr>
            <p:spPr bwMode="auto">
              <a:xfrm>
                <a:off x="5062" y="1836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7350" y="1212850"/>
            <a:ext cx="8132763" cy="1171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Denial of Service (DoS):</a:t>
            </a:r>
            <a:r>
              <a:rPr lang="en-US" smtClean="0">
                <a:ea typeface="ＭＳ Ｐゴシック" pitchFamily="34" charset="-128"/>
              </a:rPr>
              <a:t> attackers make resources (server, bandwidth) unavailable to legitimate traffic by overwhelming resource with bogus traffic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354013" y="2652713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1.</a:t>
            </a:r>
            <a:r>
              <a:rPr lang="en-US">
                <a:latin typeface="Gill Sans MT" pitchFamily="34" charset="0"/>
              </a:rPr>
              <a:t> select target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381000" y="3171825"/>
            <a:ext cx="37957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2.</a:t>
            </a:r>
            <a:r>
              <a:rPr lang="en-US">
                <a:latin typeface="Gill Sans MT" pitchFamily="34" charset="0"/>
              </a:rPr>
              <a:t> break into hosts around the network (see botnet)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AutoNum type="arabicPeriod" startAt="2"/>
            </a:pPr>
            <a:endParaRPr lang="en-US">
              <a:latin typeface="Gill Sans MT" pitchFamily="34" charset="0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373063" y="4040188"/>
            <a:ext cx="411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3.</a:t>
            </a:r>
            <a:r>
              <a:rPr lang="en-US">
                <a:latin typeface="Gill Sans MT" pitchFamily="34" charset="0"/>
              </a:rPr>
              <a:t> send packets to target from compromised hosts</a:t>
            </a:r>
          </a:p>
        </p:txBody>
      </p:sp>
      <p:sp>
        <p:nvSpPr>
          <p:cNvPr id="150536" name="Rectangle 2"/>
          <p:cNvSpPr>
            <a:spLocks noChangeArrowheads="1"/>
          </p:cNvSpPr>
          <p:nvPr/>
        </p:nvSpPr>
        <p:spPr bwMode="auto">
          <a:xfrm>
            <a:off x="288925" y="146050"/>
            <a:ext cx="84359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Bad guys: </a:t>
            </a:r>
            <a:r>
              <a:rPr lang="en-US" sz="3200">
                <a:solidFill>
                  <a:srgbClr val="000099"/>
                </a:solidFill>
                <a:latin typeface="Gill Sans MT" pitchFamily="34" charset="0"/>
              </a:rPr>
              <a:t>attack server, network infrastructure</a:t>
            </a:r>
          </a:p>
        </p:txBody>
      </p:sp>
      <p:grpSp>
        <p:nvGrpSpPr>
          <p:cNvPr id="9" name="Group 152"/>
          <p:cNvGrpSpPr>
            <a:grpSpLocks/>
          </p:cNvGrpSpPr>
          <p:nvPr/>
        </p:nvGrpSpPr>
        <p:grpSpPr bwMode="auto">
          <a:xfrm>
            <a:off x="5046663" y="3152775"/>
            <a:ext cx="2720975" cy="2674938"/>
            <a:chOff x="-262" y="2555"/>
            <a:chExt cx="1714" cy="1685"/>
          </a:xfrm>
        </p:grpSpPr>
        <p:sp>
          <p:nvSpPr>
            <p:cNvPr id="150587" name="Line 63"/>
            <p:cNvSpPr>
              <a:spLocks noChangeShapeType="1"/>
            </p:cNvSpPr>
            <p:nvPr/>
          </p:nvSpPr>
          <p:spPr bwMode="auto">
            <a:xfrm flipV="1">
              <a:off x="160" y="3261"/>
              <a:ext cx="436" cy="1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8" name="Line 64"/>
            <p:cNvSpPr>
              <a:spLocks noChangeShapeType="1"/>
            </p:cNvSpPr>
            <p:nvPr/>
          </p:nvSpPr>
          <p:spPr bwMode="auto">
            <a:xfrm flipV="1">
              <a:off x="413" y="3470"/>
              <a:ext cx="226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9" name="Line 65"/>
            <p:cNvSpPr>
              <a:spLocks noChangeShapeType="1"/>
            </p:cNvSpPr>
            <p:nvPr/>
          </p:nvSpPr>
          <p:spPr bwMode="auto">
            <a:xfrm flipH="1" flipV="1">
              <a:off x="857" y="3410"/>
              <a:ext cx="595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0" name="Line 66"/>
            <p:cNvSpPr>
              <a:spLocks noChangeShapeType="1"/>
            </p:cNvSpPr>
            <p:nvPr/>
          </p:nvSpPr>
          <p:spPr bwMode="auto">
            <a:xfrm>
              <a:off x="735" y="2555"/>
              <a:ext cx="16" cy="4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1" name="Line 67"/>
            <p:cNvSpPr>
              <a:spLocks noChangeShapeType="1"/>
            </p:cNvSpPr>
            <p:nvPr/>
          </p:nvSpPr>
          <p:spPr bwMode="auto">
            <a:xfrm flipH="1">
              <a:off x="829" y="3011"/>
              <a:ext cx="473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2" name="Line 68"/>
            <p:cNvSpPr>
              <a:spLocks noChangeShapeType="1"/>
            </p:cNvSpPr>
            <p:nvPr/>
          </p:nvSpPr>
          <p:spPr bwMode="auto">
            <a:xfrm>
              <a:off x="-262" y="3083"/>
              <a:ext cx="879" cy="1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3" name="Line 69"/>
            <p:cNvSpPr>
              <a:spLocks noChangeShapeType="1"/>
            </p:cNvSpPr>
            <p:nvPr/>
          </p:nvSpPr>
          <p:spPr bwMode="auto">
            <a:xfrm flipV="1">
              <a:off x="-201" y="3362"/>
              <a:ext cx="800" cy="64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4" name="Line 70"/>
            <p:cNvSpPr>
              <a:spLocks noChangeShapeType="1"/>
            </p:cNvSpPr>
            <p:nvPr/>
          </p:nvSpPr>
          <p:spPr bwMode="auto">
            <a:xfrm flipH="1">
              <a:off x="852" y="2623"/>
              <a:ext cx="352" cy="39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5" name="Line 71"/>
            <p:cNvSpPr>
              <a:spLocks noChangeShapeType="1"/>
            </p:cNvSpPr>
            <p:nvPr/>
          </p:nvSpPr>
          <p:spPr bwMode="auto">
            <a:xfrm flipV="1">
              <a:off x="494" y="3582"/>
              <a:ext cx="198" cy="6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6" name="Line 72"/>
            <p:cNvSpPr>
              <a:spLocks noChangeShapeType="1"/>
            </p:cNvSpPr>
            <p:nvPr/>
          </p:nvSpPr>
          <p:spPr bwMode="auto">
            <a:xfrm>
              <a:off x="162" y="2738"/>
              <a:ext cx="416" cy="2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0538" name="Picture 112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763588"/>
            <a:ext cx="8228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0539" name="Group 113"/>
          <p:cNvGrpSpPr>
            <a:grpSpLocks/>
          </p:cNvGrpSpPr>
          <p:nvPr/>
        </p:nvGrpSpPr>
        <p:grpSpPr bwMode="auto">
          <a:xfrm flipH="1">
            <a:off x="7212013" y="2792413"/>
            <a:ext cx="735012" cy="681037"/>
            <a:chOff x="-44" y="1473"/>
            <a:chExt cx="981" cy="1105"/>
          </a:xfrm>
        </p:grpSpPr>
        <p:pic>
          <p:nvPicPr>
            <p:cNvPr id="150585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86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0" name="Group 116"/>
          <p:cNvGrpSpPr>
            <a:grpSpLocks/>
          </p:cNvGrpSpPr>
          <p:nvPr/>
        </p:nvGrpSpPr>
        <p:grpSpPr bwMode="auto">
          <a:xfrm flipH="1">
            <a:off x="7499350" y="3629025"/>
            <a:ext cx="735013" cy="681038"/>
            <a:chOff x="-44" y="1473"/>
            <a:chExt cx="981" cy="1105"/>
          </a:xfrm>
        </p:grpSpPr>
        <p:pic>
          <p:nvPicPr>
            <p:cNvPr id="150583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84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1" name="Group 119"/>
          <p:cNvGrpSpPr>
            <a:grpSpLocks/>
          </p:cNvGrpSpPr>
          <p:nvPr/>
        </p:nvGrpSpPr>
        <p:grpSpPr bwMode="auto">
          <a:xfrm flipH="1">
            <a:off x="7558088" y="4330700"/>
            <a:ext cx="735012" cy="681038"/>
            <a:chOff x="-44" y="1473"/>
            <a:chExt cx="981" cy="1105"/>
          </a:xfrm>
        </p:grpSpPr>
        <p:pic>
          <p:nvPicPr>
            <p:cNvPr id="150581" name="Picture 120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82" name="Freeform 1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2" name="Group 122"/>
          <p:cNvGrpSpPr>
            <a:grpSpLocks/>
          </p:cNvGrpSpPr>
          <p:nvPr/>
        </p:nvGrpSpPr>
        <p:grpSpPr bwMode="auto">
          <a:xfrm flipH="1">
            <a:off x="7594600" y="5111750"/>
            <a:ext cx="735013" cy="681038"/>
            <a:chOff x="-44" y="1473"/>
            <a:chExt cx="981" cy="1105"/>
          </a:xfrm>
        </p:grpSpPr>
        <p:pic>
          <p:nvPicPr>
            <p:cNvPr id="150579" name="Picture 12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80" name="Freeform 1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3" name="Group 125"/>
          <p:cNvGrpSpPr>
            <a:grpSpLocks/>
          </p:cNvGrpSpPr>
          <p:nvPr/>
        </p:nvGrpSpPr>
        <p:grpSpPr bwMode="auto">
          <a:xfrm flipH="1">
            <a:off x="6249988" y="2921000"/>
            <a:ext cx="735012" cy="681038"/>
            <a:chOff x="-44" y="1473"/>
            <a:chExt cx="981" cy="1105"/>
          </a:xfrm>
        </p:grpSpPr>
        <p:pic>
          <p:nvPicPr>
            <p:cNvPr id="150577" name="Picture 126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78" name="Freeform 1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4" name="Group 128"/>
          <p:cNvGrpSpPr>
            <a:grpSpLocks/>
          </p:cNvGrpSpPr>
          <p:nvPr/>
        </p:nvGrpSpPr>
        <p:grpSpPr bwMode="auto">
          <a:xfrm flipH="1">
            <a:off x="5245100" y="2982913"/>
            <a:ext cx="735013" cy="681037"/>
            <a:chOff x="-44" y="1473"/>
            <a:chExt cx="981" cy="1105"/>
          </a:xfrm>
        </p:grpSpPr>
        <p:pic>
          <p:nvPicPr>
            <p:cNvPr id="150575" name="Picture 1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76" name="Freeform 1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5" name="Group 134"/>
          <p:cNvGrpSpPr>
            <a:grpSpLocks/>
          </p:cNvGrpSpPr>
          <p:nvPr/>
        </p:nvGrpSpPr>
        <p:grpSpPr bwMode="auto">
          <a:xfrm flipH="1">
            <a:off x="4529138" y="3687763"/>
            <a:ext cx="735012" cy="681037"/>
            <a:chOff x="-44" y="1473"/>
            <a:chExt cx="981" cy="1105"/>
          </a:xfrm>
        </p:grpSpPr>
        <p:pic>
          <p:nvPicPr>
            <p:cNvPr id="150573" name="Picture 13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74" name="Freeform 13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6" name="Group 137"/>
          <p:cNvGrpSpPr>
            <a:grpSpLocks/>
          </p:cNvGrpSpPr>
          <p:nvPr/>
        </p:nvGrpSpPr>
        <p:grpSpPr bwMode="auto">
          <a:xfrm flipH="1">
            <a:off x="5160963" y="4422775"/>
            <a:ext cx="735012" cy="681038"/>
            <a:chOff x="-44" y="1473"/>
            <a:chExt cx="981" cy="1105"/>
          </a:xfrm>
        </p:grpSpPr>
        <p:pic>
          <p:nvPicPr>
            <p:cNvPr id="150571" name="Picture 13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72" name="Freeform 13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7" name="Group 140"/>
          <p:cNvGrpSpPr>
            <a:grpSpLocks/>
          </p:cNvGrpSpPr>
          <p:nvPr/>
        </p:nvGrpSpPr>
        <p:grpSpPr bwMode="auto">
          <a:xfrm flipH="1">
            <a:off x="5691188" y="5032375"/>
            <a:ext cx="735012" cy="681038"/>
            <a:chOff x="-44" y="1473"/>
            <a:chExt cx="981" cy="1105"/>
          </a:xfrm>
        </p:grpSpPr>
        <p:pic>
          <p:nvPicPr>
            <p:cNvPr id="150569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70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8" name="Group 143"/>
          <p:cNvGrpSpPr>
            <a:grpSpLocks/>
          </p:cNvGrpSpPr>
          <p:nvPr/>
        </p:nvGrpSpPr>
        <p:grpSpPr bwMode="auto">
          <a:xfrm flipH="1">
            <a:off x="4768850" y="5322888"/>
            <a:ext cx="735013" cy="681037"/>
            <a:chOff x="-44" y="1473"/>
            <a:chExt cx="981" cy="1105"/>
          </a:xfrm>
        </p:grpSpPr>
        <p:pic>
          <p:nvPicPr>
            <p:cNvPr id="150567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68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9" name="Group 146"/>
          <p:cNvGrpSpPr>
            <a:grpSpLocks/>
          </p:cNvGrpSpPr>
          <p:nvPr/>
        </p:nvGrpSpPr>
        <p:grpSpPr bwMode="auto">
          <a:xfrm flipH="1">
            <a:off x="5961063" y="5829300"/>
            <a:ext cx="735012" cy="681038"/>
            <a:chOff x="-44" y="1473"/>
            <a:chExt cx="981" cy="1105"/>
          </a:xfrm>
        </p:grpSpPr>
        <p:pic>
          <p:nvPicPr>
            <p:cNvPr id="150565" name="Picture 147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66" name="Freeform 14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50" name="Group 149"/>
          <p:cNvGrpSpPr>
            <a:grpSpLocks/>
          </p:cNvGrpSpPr>
          <p:nvPr/>
        </p:nvGrpSpPr>
        <p:grpSpPr bwMode="auto">
          <a:xfrm flipH="1">
            <a:off x="6705600" y="5440363"/>
            <a:ext cx="735013" cy="681037"/>
            <a:chOff x="-44" y="1473"/>
            <a:chExt cx="981" cy="1105"/>
          </a:xfrm>
        </p:grpSpPr>
        <p:pic>
          <p:nvPicPr>
            <p:cNvPr id="150563" name="Picture 150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64" name="Freeform 15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89"/>
          <p:cNvGrpSpPr>
            <a:grpSpLocks/>
          </p:cNvGrpSpPr>
          <p:nvPr/>
        </p:nvGrpSpPr>
        <p:grpSpPr bwMode="auto">
          <a:xfrm>
            <a:off x="4554538" y="2860675"/>
            <a:ext cx="3525837" cy="3408363"/>
            <a:chOff x="2920" y="1824"/>
            <a:chExt cx="2221" cy="2147"/>
          </a:xfrm>
        </p:grpSpPr>
        <p:pic>
          <p:nvPicPr>
            <p:cNvPr id="15055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67" y="1922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54" name="Picture 5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21" y="1922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55" name="Picture 5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20" y="2376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56" name="Picture 5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0" y="2803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57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20" y="3230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58" name="Picture 5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7" y="3692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59" name="Picture 5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44" y="3308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60" name="Picture 6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58" y="2339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61" name="Picture 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4" y="3395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62" name="Picture 6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52" y="1824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</p:grpSp>
      <p:sp>
        <p:nvSpPr>
          <p:cNvPr id="1505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1-</a:t>
            </a:r>
            <a:fld id="{E85559EB-E4D6-43E5-B7F2-FEC706C5185F}" type="slidenum">
              <a:rPr lang="en-US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build="p" autoUpdateAnimBg="0"/>
      <p:bldP spid="281605" grpId="0" autoUpdateAnimBg="0"/>
      <p:bldP spid="28160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grpSp>
        <p:nvGrpSpPr>
          <p:cNvPr id="151554" name="Group 90"/>
          <p:cNvGrpSpPr>
            <a:grpSpLocks/>
          </p:cNvGrpSpPr>
          <p:nvPr/>
        </p:nvGrpSpPr>
        <p:grpSpPr bwMode="auto">
          <a:xfrm flipH="1">
            <a:off x="4510088" y="3351213"/>
            <a:ext cx="735012" cy="681037"/>
            <a:chOff x="-44" y="1473"/>
            <a:chExt cx="981" cy="1105"/>
          </a:xfrm>
        </p:grpSpPr>
        <p:pic>
          <p:nvPicPr>
            <p:cNvPr id="151621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622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1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Bad guys can sniff packets</a:t>
            </a:r>
          </a:p>
        </p:txBody>
      </p:sp>
      <p:sp>
        <p:nvSpPr>
          <p:cNvPr id="151556" name="Rectangle 17"/>
          <p:cNvSpPr>
            <a:spLocks noGrp="1" noChangeArrowheads="1"/>
          </p:cNvSpPr>
          <p:nvPr>
            <p:ph type="body" idx="4294967295"/>
          </p:nvPr>
        </p:nvSpPr>
        <p:spPr>
          <a:xfrm>
            <a:off x="493713" y="1355725"/>
            <a:ext cx="8077200" cy="1484313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packet </a:t>
            </a:r>
            <a:r>
              <a:rPr lang="ja-JP" alt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z="3200" i="1" smtClean="0">
                <a:solidFill>
                  <a:srgbClr val="CC0000"/>
                </a:solidFill>
                <a:ea typeface="ＭＳ Ｐゴシック" pitchFamily="34" charset="-128"/>
              </a:rPr>
              <a:t>sniffing</a:t>
            </a:r>
            <a:r>
              <a:rPr lang="ja-JP" alt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sz="3200" i="1" smtClean="0">
                <a:solidFill>
                  <a:srgbClr val="CC0000"/>
                </a:solidFill>
                <a:ea typeface="ＭＳ Ｐゴシック" pitchFamily="34" charset="-128"/>
              </a:rPr>
              <a:t>:</a:t>
            </a:r>
            <a:r>
              <a:rPr lang="en-US" altLang="ja-JP" i="1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smtClean="0"/>
              <a:t>broadcast media (shared ethernet, wireless)</a:t>
            </a:r>
          </a:p>
          <a:p>
            <a:pPr lvl="1" eaLnBrk="1" hangingPunct="1"/>
            <a:r>
              <a:rPr lang="en-US" smtClean="0"/>
              <a:t>promiscuous network interface reads/records all packets (e.g., including passwords!) passing by</a:t>
            </a:r>
          </a:p>
        </p:txBody>
      </p:sp>
      <p:sp>
        <p:nvSpPr>
          <p:cNvPr id="151557" name="Freeform 43"/>
          <p:cNvSpPr>
            <a:spLocks/>
          </p:cNvSpPr>
          <p:nvPr/>
        </p:nvSpPr>
        <p:spPr bwMode="auto">
          <a:xfrm>
            <a:off x="2005013" y="4086225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Freeform 44"/>
          <p:cNvSpPr>
            <a:spLocks/>
          </p:cNvSpPr>
          <p:nvPr/>
        </p:nvSpPr>
        <p:spPr bwMode="auto">
          <a:xfrm>
            <a:off x="4837113" y="3956050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Line 45"/>
          <p:cNvSpPr>
            <a:spLocks noChangeShapeType="1"/>
          </p:cNvSpPr>
          <p:nvPr/>
        </p:nvSpPr>
        <p:spPr bwMode="auto">
          <a:xfrm flipV="1">
            <a:off x="3179763" y="447833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60" name="Line 46"/>
          <p:cNvSpPr>
            <a:spLocks noChangeShapeType="1"/>
          </p:cNvSpPr>
          <p:nvPr/>
        </p:nvSpPr>
        <p:spPr bwMode="auto">
          <a:xfrm flipV="1">
            <a:off x="3198813" y="518953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61" name="Text Box 47"/>
          <p:cNvSpPr txBox="1">
            <a:spLocks noChangeArrowheads="1"/>
          </p:cNvSpPr>
          <p:nvPr/>
        </p:nvSpPr>
        <p:spPr bwMode="auto">
          <a:xfrm>
            <a:off x="1462088" y="33750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1562" name="Text Box 48"/>
          <p:cNvSpPr txBox="1">
            <a:spLocks noChangeArrowheads="1"/>
          </p:cNvSpPr>
          <p:nvPr/>
        </p:nvSpPr>
        <p:spPr bwMode="auto">
          <a:xfrm>
            <a:off x="6937375" y="48387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B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1563" name="Text Box 49"/>
          <p:cNvSpPr txBox="1">
            <a:spLocks noChangeArrowheads="1"/>
          </p:cNvSpPr>
          <p:nvPr/>
        </p:nvSpPr>
        <p:spPr bwMode="auto">
          <a:xfrm>
            <a:off x="5029200" y="3352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</a:t>
            </a:r>
          </a:p>
        </p:txBody>
      </p:sp>
      <p:grpSp>
        <p:nvGrpSpPr>
          <p:cNvPr id="151564" name="Group 50"/>
          <p:cNvGrpSpPr>
            <a:grpSpLocks/>
          </p:cNvGrpSpPr>
          <p:nvPr/>
        </p:nvGrpSpPr>
        <p:grpSpPr bwMode="auto">
          <a:xfrm>
            <a:off x="3833813" y="4605338"/>
            <a:ext cx="2295525" cy="336550"/>
            <a:chOff x="2418" y="3342"/>
            <a:chExt cx="1446" cy="212"/>
          </a:xfrm>
        </p:grpSpPr>
        <p:sp>
          <p:nvSpPr>
            <p:cNvPr id="151616" name="Rectangle 51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1617" name="Line 52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18" name="Line 53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19" name="Line 54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20" name="Text Box 55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src:B dest:A     payload</a:t>
              </a:r>
              <a:endParaRPr lang="en-US" sz="1600">
                <a:latin typeface="Times New Roman" pitchFamily="18" charset="0"/>
              </a:endParaRPr>
            </a:p>
          </p:txBody>
        </p:sp>
      </p:grpSp>
      <p:sp>
        <p:nvSpPr>
          <p:cNvPr id="151565" name="Freeform 56"/>
          <p:cNvSpPr>
            <a:spLocks/>
          </p:cNvSpPr>
          <p:nvPr/>
        </p:nvSpPr>
        <p:spPr bwMode="auto">
          <a:xfrm>
            <a:off x="3802063" y="4560888"/>
            <a:ext cx="2635250" cy="241300"/>
          </a:xfrm>
          <a:custGeom>
            <a:avLst/>
            <a:gdLst>
              <a:gd name="T0" fmla="*/ 2147483647 w 1660"/>
              <a:gd name="T1" fmla="*/ 2147483647 h 152"/>
              <a:gd name="T2" fmla="*/ 2147483647 w 1660"/>
              <a:gd name="T3" fmla="*/ 0 h 152"/>
              <a:gd name="T4" fmla="*/ 0 w 1660"/>
              <a:gd name="T5" fmla="*/ 2147483647 h 152"/>
              <a:gd name="T6" fmla="*/ 0 60000 65536"/>
              <a:gd name="T7" fmla="*/ 0 60000 65536"/>
              <a:gd name="T8" fmla="*/ 0 60000 65536"/>
              <a:gd name="T9" fmla="*/ 0 w 1660"/>
              <a:gd name="T10" fmla="*/ 0 h 152"/>
              <a:gd name="T11" fmla="*/ 1660 w 1660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0" h="152">
                <a:moveTo>
                  <a:pt x="1660" y="152"/>
                </a:moveTo>
                <a:lnTo>
                  <a:pt x="1660" y="0"/>
                </a:lnTo>
                <a:lnTo>
                  <a:pt x="0" y="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66" name="Line 57"/>
          <p:cNvSpPr>
            <a:spLocks noChangeShapeType="1"/>
          </p:cNvSpPr>
          <p:nvPr/>
        </p:nvSpPr>
        <p:spPr bwMode="auto">
          <a:xfrm flipV="1">
            <a:off x="4945063" y="3957638"/>
            <a:ext cx="0" cy="6032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67" name="Rectangle 59"/>
          <p:cNvSpPr>
            <a:spLocks noChangeArrowheads="1"/>
          </p:cNvSpPr>
          <p:nvPr/>
        </p:nvSpPr>
        <p:spPr bwMode="auto">
          <a:xfrm>
            <a:off x="596900" y="5480050"/>
            <a:ext cx="7772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wireshark software used for end-of-chapter labs is a (free) packet-sniffer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>
              <a:latin typeface="Gill Sans MT" pitchFamily="34" charset="0"/>
            </a:endParaRPr>
          </a:p>
        </p:txBody>
      </p:sp>
      <p:pic>
        <p:nvPicPr>
          <p:cNvPr id="151568" name="Picture 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7075" y="3419475"/>
            <a:ext cx="471488" cy="442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pic>
        <p:nvPicPr>
          <p:cNvPr id="151569" name="Picture 51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" y="898525"/>
            <a:ext cx="59769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1570" name="Group 54"/>
          <p:cNvGrpSpPr>
            <a:grpSpLocks/>
          </p:cNvGrpSpPr>
          <p:nvPr/>
        </p:nvGrpSpPr>
        <p:grpSpPr bwMode="auto">
          <a:xfrm>
            <a:off x="1830388" y="3413125"/>
            <a:ext cx="365125" cy="712788"/>
            <a:chOff x="4140" y="429"/>
            <a:chExt cx="1425" cy="2396"/>
          </a:xfrm>
        </p:grpSpPr>
        <p:sp>
          <p:nvSpPr>
            <p:cNvPr id="151584" name="Freeform 5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85" name="Rectangle 56"/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6" name="Freeform 5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87" name="Freeform 5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88" name="Rectangle 59"/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589" name="Group 6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1614" name="AutoShape 6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15" name="AutoShape 62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90" name="Rectangle 63"/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591" name="Group 6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1612" name="AutoShape 65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13" name="AutoShape 6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92" name="Rectangle 67"/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3" name="Rectangle 68"/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594" name="Group 6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1610" name="AutoShape 70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11" name="AutoShape 71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95" name="Freeform 7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96" name="Group 7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1608" name="AutoShape 74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09" name="AutoShape 75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97" name="Rectangle 76"/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8" name="Freeform 7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99" name="Freeform 7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600" name="Oval 79"/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1" name="Freeform 8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602" name="AutoShape 81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3" name="AutoShape 82"/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4" name="Oval 83"/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5" name="Oval 84"/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51606" name="Oval 85"/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7" name="Rectangle 86"/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571" name="Group 87"/>
          <p:cNvGrpSpPr>
            <a:grpSpLocks/>
          </p:cNvGrpSpPr>
          <p:nvPr/>
        </p:nvGrpSpPr>
        <p:grpSpPr bwMode="auto">
          <a:xfrm flipH="1">
            <a:off x="6323013" y="4730750"/>
            <a:ext cx="735012" cy="681038"/>
            <a:chOff x="-44" y="1473"/>
            <a:chExt cx="981" cy="1105"/>
          </a:xfrm>
        </p:grpSpPr>
        <p:pic>
          <p:nvPicPr>
            <p:cNvPr id="151582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583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1572" name="Group 102"/>
          <p:cNvGrpSpPr>
            <a:grpSpLocks/>
          </p:cNvGrpSpPr>
          <p:nvPr/>
        </p:nvGrpSpPr>
        <p:grpSpPr bwMode="auto">
          <a:xfrm>
            <a:off x="2747963" y="4849813"/>
            <a:ext cx="881062" cy="365125"/>
            <a:chOff x="2356" y="1300"/>
            <a:chExt cx="555" cy="194"/>
          </a:xfrm>
        </p:grpSpPr>
        <p:sp>
          <p:nvSpPr>
            <p:cNvPr id="15157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157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5157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51577" name="Group 10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51580" name="Freeform 10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581" name="Freeform 10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578" name="Line 109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79" name="Line 110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5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9FB73463-24DA-45DA-A433-6F37E5FDC69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52578" name="Picture 9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238" y="954088"/>
            <a:ext cx="7381875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2579" name="Group 51"/>
          <p:cNvGrpSpPr>
            <a:grpSpLocks/>
          </p:cNvGrpSpPr>
          <p:nvPr/>
        </p:nvGrpSpPr>
        <p:grpSpPr bwMode="auto">
          <a:xfrm flipH="1">
            <a:off x="4792663" y="2470150"/>
            <a:ext cx="735012" cy="681038"/>
            <a:chOff x="-44" y="1473"/>
            <a:chExt cx="981" cy="1105"/>
          </a:xfrm>
        </p:grpSpPr>
        <p:pic>
          <p:nvPicPr>
            <p:cNvPr id="152644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645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2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8950" y="252413"/>
            <a:ext cx="7772400" cy="94773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Bad guys can use fake addresses</a:t>
            </a:r>
          </a:p>
        </p:txBody>
      </p:sp>
      <p:sp>
        <p:nvSpPr>
          <p:cNvPr id="152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6900" y="1662113"/>
            <a:ext cx="8077200" cy="148431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IP spoofing:</a:t>
            </a:r>
            <a:r>
              <a:rPr lang="en-US" i="1" smtClean="0">
                <a:solidFill>
                  <a:srgbClr val="FF3300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send packet with false source address</a:t>
            </a:r>
          </a:p>
        </p:txBody>
      </p:sp>
      <p:sp>
        <p:nvSpPr>
          <p:cNvPr id="152582" name="Freeform 70"/>
          <p:cNvSpPr>
            <a:spLocks/>
          </p:cNvSpPr>
          <p:nvPr/>
        </p:nvSpPr>
        <p:spPr bwMode="auto">
          <a:xfrm>
            <a:off x="2225675" y="3171825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583" name="Freeform 71"/>
          <p:cNvSpPr>
            <a:spLocks/>
          </p:cNvSpPr>
          <p:nvPr/>
        </p:nvSpPr>
        <p:spPr bwMode="auto">
          <a:xfrm>
            <a:off x="5057775" y="3041650"/>
            <a:ext cx="4763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584" name="Line 72"/>
          <p:cNvSpPr>
            <a:spLocks noChangeShapeType="1"/>
          </p:cNvSpPr>
          <p:nvPr/>
        </p:nvSpPr>
        <p:spPr bwMode="auto">
          <a:xfrm flipV="1">
            <a:off x="3400425" y="356393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585" name="Line 73"/>
          <p:cNvSpPr>
            <a:spLocks noChangeShapeType="1"/>
          </p:cNvSpPr>
          <p:nvPr/>
        </p:nvSpPr>
        <p:spPr bwMode="auto">
          <a:xfrm flipV="1">
            <a:off x="3419475" y="427513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586" name="Text Box 74"/>
          <p:cNvSpPr txBox="1">
            <a:spLocks noChangeArrowheads="1"/>
          </p:cNvSpPr>
          <p:nvPr/>
        </p:nvSpPr>
        <p:spPr bwMode="auto">
          <a:xfrm>
            <a:off x="1682750" y="24606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2587" name="Text Box 75"/>
          <p:cNvSpPr txBox="1">
            <a:spLocks noChangeArrowheads="1"/>
          </p:cNvSpPr>
          <p:nvPr/>
        </p:nvSpPr>
        <p:spPr bwMode="auto">
          <a:xfrm>
            <a:off x="7086600" y="38798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52588" name="Text Box 76"/>
          <p:cNvSpPr txBox="1">
            <a:spLocks noChangeArrowheads="1"/>
          </p:cNvSpPr>
          <p:nvPr/>
        </p:nvSpPr>
        <p:spPr bwMode="auto">
          <a:xfrm>
            <a:off x="5249863" y="2438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2589" name="Freeform 77"/>
          <p:cNvSpPr>
            <a:spLocks/>
          </p:cNvSpPr>
          <p:nvPr/>
        </p:nvSpPr>
        <p:spPr bwMode="auto">
          <a:xfrm>
            <a:off x="2235200" y="3019425"/>
            <a:ext cx="2967038" cy="704850"/>
          </a:xfrm>
          <a:custGeom>
            <a:avLst/>
            <a:gdLst>
              <a:gd name="T0" fmla="*/ 2147483647 w 1869"/>
              <a:gd name="T1" fmla="*/ 0 h 444"/>
              <a:gd name="T2" fmla="*/ 2147483647 w 1869"/>
              <a:gd name="T3" fmla="*/ 2147483647 h 444"/>
              <a:gd name="T4" fmla="*/ 0 w 1869"/>
              <a:gd name="T5" fmla="*/ 2147483647 h 444"/>
              <a:gd name="T6" fmla="*/ 0 60000 65536"/>
              <a:gd name="T7" fmla="*/ 0 60000 65536"/>
              <a:gd name="T8" fmla="*/ 0 60000 65536"/>
              <a:gd name="T9" fmla="*/ 0 w 1869"/>
              <a:gd name="T10" fmla="*/ 0 h 444"/>
              <a:gd name="T11" fmla="*/ 1869 w 1869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" h="444">
                <a:moveTo>
                  <a:pt x="1869" y="0"/>
                </a:moveTo>
                <a:lnTo>
                  <a:pt x="1869" y="444"/>
                </a:lnTo>
                <a:lnTo>
                  <a:pt x="0" y="44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2590" name="Group 78"/>
          <p:cNvGrpSpPr>
            <a:grpSpLocks/>
          </p:cNvGrpSpPr>
          <p:nvPr/>
        </p:nvGrpSpPr>
        <p:grpSpPr bwMode="auto">
          <a:xfrm>
            <a:off x="2701925" y="3502025"/>
            <a:ext cx="2295525" cy="336550"/>
            <a:chOff x="2418" y="3342"/>
            <a:chExt cx="1446" cy="212"/>
          </a:xfrm>
        </p:grpSpPr>
        <p:sp>
          <p:nvSpPr>
            <p:cNvPr id="152639" name="Rectangle 79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2640" name="Line 80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1" name="Line 81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2" name="Line 82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3" name="Text Box 83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CC0000"/>
                  </a:solidFill>
                </a:rPr>
                <a:t>src:B</a:t>
              </a:r>
              <a:r>
                <a:rPr lang="en-US" sz="1600"/>
                <a:t> dest:A     payload</a:t>
              </a:r>
              <a:endParaRPr lang="en-US" sz="1600">
                <a:latin typeface="Times New Roman" pitchFamily="18" charset="0"/>
              </a:endParaRPr>
            </a:p>
          </p:txBody>
        </p:sp>
      </p:grpSp>
      <p:pic>
        <p:nvPicPr>
          <p:cNvPr id="152591" name="Picture 8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3938" y="2533650"/>
            <a:ext cx="471487" cy="442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grpSp>
        <p:nvGrpSpPr>
          <p:cNvPr id="152592" name="Group 48"/>
          <p:cNvGrpSpPr>
            <a:grpSpLocks/>
          </p:cNvGrpSpPr>
          <p:nvPr/>
        </p:nvGrpSpPr>
        <p:grpSpPr bwMode="auto">
          <a:xfrm flipH="1">
            <a:off x="6575425" y="3886200"/>
            <a:ext cx="735013" cy="681038"/>
            <a:chOff x="-44" y="1473"/>
            <a:chExt cx="981" cy="1105"/>
          </a:xfrm>
        </p:grpSpPr>
        <p:pic>
          <p:nvPicPr>
            <p:cNvPr id="152637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638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2593" name="Group 54"/>
          <p:cNvGrpSpPr>
            <a:grpSpLocks/>
          </p:cNvGrpSpPr>
          <p:nvPr/>
        </p:nvGrpSpPr>
        <p:grpSpPr bwMode="auto">
          <a:xfrm>
            <a:off x="2084388" y="2544763"/>
            <a:ext cx="365125" cy="712787"/>
            <a:chOff x="4140" y="429"/>
            <a:chExt cx="1425" cy="2396"/>
          </a:xfrm>
        </p:grpSpPr>
        <p:sp>
          <p:nvSpPr>
            <p:cNvPr id="152605" name="Freeform 5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06" name="Rectangle 56"/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7" name="Freeform 5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08" name="Freeform 5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09" name="Rectangle 59"/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610" name="Group 6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635" name="AutoShape 6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6" name="AutoShape 62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611" name="Rectangle 63"/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612" name="Group 6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2633" name="AutoShape 65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4" name="AutoShape 6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613" name="Rectangle 67"/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4" name="Rectangle 68"/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615" name="Group 6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2631" name="AutoShape 70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2" name="AutoShape 71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616" name="Freeform 7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617" name="Group 7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2629" name="AutoShape 7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0" name="AutoShape 75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618" name="Rectangle 76"/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9" name="Freeform 7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20" name="Freeform 7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21" name="Oval 79"/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2" name="Freeform 8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23" name="AutoShape 81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4" name="AutoShape 82"/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5" name="Oval 83"/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6" name="Oval 84"/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52627" name="Oval 85"/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8" name="Rectangle 86"/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594" name="Group 87"/>
          <p:cNvGrpSpPr>
            <a:grpSpLocks/>
          </p:cNvGrpSpPr>
          <p:nvPr/>
        </p:nvGrpSpPr>
        <p:grpSpPr bwMode="auto">
          <a:xfrm>
            <a:off x="3011488" y="3946525"/>
            <a:ext cx="881062" cy="365125"/>
            <a:chOff x="2356" y="1300"/>
            <a:chExt cx="555" cy="194"/>
          </a:xfrm>
        </p:grpSpPr>
        <p:sp>
          <p:nvSpPr>
            <p:cNvPr id="15259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259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5259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52600" name="Group 9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52603" name="Freeform 9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604" name="Freeform 9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2601" name="Line 94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02" name="Line 95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9DB72B55-A4A3-4D1C-8982-28B77ED1446D}" type="slidenum">
              <a:rPr lang="en-US"/>
              <a:pPr/>
              <a:t>16</a:t>
            </a:fld>
            <a:endParaRPr lang="en-US"/>
          </a:p>
        </p:txBody>
      </p:sp>
      <p:sp>
        <p:nvSpPr>
          <p:cNvPr id="152596" name="Text Box 50"/>
          <p:cNvSpPr txBox="1">
            <a:spLocks noChangeArrowheads="1"/>
          </p:cNvSpPr>
          <p:nvPr/>
        </p:nvSpPr>
        <p:spPr bwMode="auto">
          <a:xfrm>
            <a:off x="946150" y="5562600"/>
            <a:ext cx="6670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Gill Sans MT" pitchFamily="34" charset="0"/>
              </a:rPr>
              <a:t>… lots more on security (throughout, Chapter 8)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53602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</a:rPr>
              <a:t>is</a:t>
            </a:r>
            <a:r>
              <a:rPr lang="en-US" sz="280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1.2</a:t>
            </a:r>
            <a:r>
              <a:rPr lang="en-US" sz="2800" smtClean="0"/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1.3 </a:t>
            </a:r>
            <a:r>
              <a:rPr lang="en-US" sz="2800" smtClean="0"/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1.4 </a:t>
            </a:r>
            <a:r>
              <a:rPr lang="en-US" sz="2800" smtClean="0"/>
              <a:t>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1.5</a:t>
            </a:r>
            <a:r>
              <a:rPr lang="en-US" sz="2800" smtClean="0"/>
              <a:t>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1.6</a:t>
            </a:r>
            <a:r>
              <a:rPr lang="en-US" sz="2800" smtClean="0"/>
              <a:t>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1.7 history</a:t>
            </a:r>
          </a:p>
          <a:p>
            <a:pPr eaLnBrk="1" hangingPunct="1"/>
            <a:endParaRPr lang="en-US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536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74333A10-AC86-41CF-852C-E3AD0A04B598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55650" name="Picture 6" descr="arpanet2"/>
          <p:cNvPicPr>
            <a:picLocks noChangeAspect="1" noChangeArrowheads="1"/>
          </p:cNvPicPr>
          <p:nvPr/>
        </p:nvPicPr>
        <p:blipFill>
          <a:blip r:embed="rId3" cstate="print"/>
          <a:srcRect b="8458"/>
          <a:stretch>
            <a:fillRect/>
          </a:stretch>
        </p:blipFill>
        <p:spPr bwMode="auto">
          <a:xfrm>
            <a:off x="4495800" y="4222750"/>
            <a:ext cx="2716213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7825" y="252413"/>
            <a:ext cx="7772400" cy="6477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Internet history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5000" y="1725613"/>
            <a:ext cx="3657600" cy="44196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1961:</a:t>
            </a:r>
            <a:r>
              <a:rPr lang="en-US" sz="2400" smtClean="0">
                <a:ea typeface="ＭＳ Ｐゴシック" pitchFamily="34" charset="-128"/>
              </a:rPr>
              <a:t> Kleinrock - queueing theory shows effectiveness of packet-switching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1964:</a:t>
            </a:r>
            <a:r>
              <a:rPr lang="en-US" sz="2400" smtClean="0">
                <a:ea typeface="ＭＳ Ｐゴシック" pitchFamily="34" charset="-128"/>
              </a:rPr>
              <a:t> Baran - packet-switching in military nets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1967:</a:t>
            </a:r>
            <a:r>
              <a:rPr lang="en-US" sz="2400" smtClean="0">
                <a:ea typeface="ＭＳ Ｐゴシック" pitchFamily="34" charset="-128"/>
              </a:rPr>
              <a:t> ARPAnet conceived by Advanced Research Projects Agency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1969:</a:t>
            </a:r>
            <a:r>
              <a:rPr lang="en-US" sz="2400" smtClean="0">
                <a:ea typeface="ＭＳ Ｐゴシック" pitchFamily="34" charset="-128"/>
              </a:rPr>
              <a:t> first ARPAnet node operational</a:t>
            </a:r>
          </a:p>
          <a:p>
            <a:pPr eaLnBrk="1" hangingPunct="1">
              <a:buSzPct val="75000"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5565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56088" y="1722438"/>
            <a:ext cx="4786312" cy="2871787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1972: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smtClean="0"/>
              <a:t>ARPAnet public demo</a:t>
            </a:r>
          </a:p>
          <a:p>
            <a:pPr lvl="1" eaLnBrk="1" hangingPunct="1"/>
            <a:r>
              <a:rPr lang="en-US" smtClean="0"/>
              <a:t>NCP (Network Control Protocol) first host-host protocol </a:t>
            </a:r>
          </a:p>
          <a:p>
            <a:pPr lvl="1" eaLnBrk="1" hangingPunct="1"/>
            <a:r>
              <a:rPr lang="en-US" smtClean="0"/>
              <a:t>first e-mail program</a:t>
            </a:r>
          </a:p>
          <a:p>
            <a:pPr lvl="1" eaLnBrk="1" hangingPunct="1"/>
            <a:r>
              <a:rPr lang="en-US" smtClean="0"/>
              <a:t>ARPAnet has 15 nodes</a:t>
            </a:r>
          </a:p>
        </p:txBody>
      </p:sp>
      <p:sp>
        <p:nvSpPr>
          <p:cNvPr id="155654" name="Rectangle 5"/>
          <p:cNvSpPr>
            <a:spLocks noChangeArrowheads="1"/>
          </p:cNvSpPr>
          <p:nvPr/>
        </p:nvSpPr>
        <p:spPr bwMode="auto">
          <a:xfrm>
            <a:off x="523875" y="1028700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i="1">
                <a:solidFill>
                  <a:srgbClr val="CC0000"/>
                </a:solidFill>
                <a:latin typeface="Comic Sans MS" pitchFamily="66" charset="0"/>
              </a:rPr>
              <a:t>1961-1972: Early packet-switching principles</a:t>
            </a:r>
            <a:endParaRPr lang="en-US" sz="2800" u="sng">
              <a:solidFill>
                <a:srgbClr val="CC0000"/>
              </a:solidFill>
              <a:latin typeface="Comic Sans MS" pitchFamily="66" charset="0"/>
            </a:endParaRPr>
          </a:p>
        </p:txBody>
      </p:sp>
      <p:pic>
        <p:nvPicPr>
          <p:cNvPr id="155655" name="Picture 11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2B5FFF5E-0461-4EEF-BA0E-255EA8DFF3A8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8450" y="1795463"/>
            <a:ext cx="4506913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1970:</a:t>
            </a:r>
            <a:r>
              <a:rPr lang="en-US" sz="2400" smtClean="0">
                <a:ea typeface="ＭＳ Ｐゴシック" pitchFamily="34" charset="-128"/>
              </a:rPr>
              <a:t> ALOHAnet satellite network in Hawaii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1974:</a:t>
            </a:r>
            <a:r>
              <a:rPr lang="en-US" sz="2400" smtClean="0">
                <a:ea typeface="ＭＳ Ｐゴシック" pitchFamily="34" charset="-128"/>
              </a:rPr>
              <a:t> Cerf and Kahn - architecture for interconnecting networks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1976:</a:t>
            </a:r>
            <a:r>
              <a:rPr lang="en-US" sz="2400" smtClean="0">
                <a:ea typeface="ＭＳ Ｐゴシック" pitchFamily="34" charset="-128"/>
              </a:rPr>
              <a:t> Ethernet at Xerox PARC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late70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000099"/>
                </a:solidFill>
                <a:ea typeface="ＭＳ Ｐゴシック" pitchFamily="34" charset="-128"/>
              </a:rPr>
              <a:t>s:</a:t>
            </a:r>
            <a:r>
              <a:rPr lang="en-US" altLang="ja-JP" sz="2400" smtClean="0">
                <a:ea typeface="ＭＳ Ｐゴシック" pitchFamily="34" charset="-128"/>
              </a:rPr>
              <a:t> proprietary architectures: DECnet, SNA, XNA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late 70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000099"/>
                </a:solidFill>
                <a:ea typeface="ＭＳ Ｐゴシック" pitchFamily="34" charset="-128"/>
              </a:rPr>
              <a:t>s:</a:t>
            </a:r>
            <a:r>
              <a:rPr lang="en-US" altLang="ja-JP" sz="2400" smtClean="0">
                <a:ea typeface="ＭＳ Ｐゴシック" pitchFamily="34" charset="-128"/>
              </a:rPr>
              <a:t> switching fixed length packets (ATM precursor)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1979:</a:t>
            </a:r>
            <a:r>
              <a:rPr lang="en-US" sz="2400" smtClean="0">
                <a:ea typeface="ＭＳ Ｐゴシック" pitchFamily="34" charset="-128"/>
              </a:rPr>
              <a:t> ARPAnet has 200 nodes</a:t>
            </a:r>
          </a:p>
        </p:txBody>
      </p:sp>
      <p:sp>
        <p:nvSpPr>
          <p:cNvPr id="1576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99038" y="2155825"/>
            <a:ext cx="3924300" cy="3487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Cerf and Kahn</a:t>
            </a:r>
            <a:r>
              <a:rPr lang="ja-JP" altLang="en-US" sz="2400" smtClean="0">
                <a:solidFill>
                  <a:srgbClr val="CC0000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CC0000"/>
                </a:solidFill>
                <a:ea typeface="ＭＳ Ｐゴシック" pitchFamily="34" charset="-128"/>
              </a:rPr>
              <a:t>s internetworking principles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minimalism, autonomy - no internal changes required to interconnect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best effort service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stateless routers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decentralized control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define today</a:t>
            </a:r>
            <a:r>
              <a:rPr lang="ja-JP" altLang="en-US" sz="2400" smtClean="0">
                <a:solidFill>
                  <a:srgbClr val="CC0000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CC0000"/>
                </a:solidFill>
                <a:ea typeface="ＭＳ Ｐゴシック" pitchFamily="34" charset="-128"/>
              </a:rPr>
              <a:t>s Internet architecture</a:t>
            </a: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57700" name="Rectangle 5"/>
          <p:cNvSpPr>
            <a:spLocks noChangeArrowheads="1"/>
          </p:cNvSpPr>
          <p:nvPr/>
        </p:nvSpPr>
        <p:spPr bwMode="auto">
          <a:xfrm>
            <a:off x="523875" y="1028700"/>
            <a:ext cx="7972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i="1">
                <a:solidFill>
                  <a:srgbClr val="CC0000"/>
                </a:solidFill>
                <a:latin typeface="Comic Sans MS" pitchFamily="66" charset="0"/>
              </a:rPr>
              <a:t>1972-1980: Internetworking, new and proprietary nets</a:t>
            </a:r>
            <a:endParaRPr lang="en-US" sz="4000" u="sng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57701" name="Rectangle 6"/>
          <p:cNvSpPr>
            <a:spLocks noChangeArrowheads="1"/>
          </p:cNvSpPr>
          <p:nvPr/>
        </p:nvSpPr>
        <p:spPr bwMode="auto">
          <a:xfrm>
            <a:off x="4970463" y="1982788"/>
            <a:ext cx="3878262" cy="36195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7702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57703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88749C05-8869-4F16-9FCA-972E17677AC2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0050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</a:rPr>
              <a:t>is</a:t>
            </a:r>
            <a:r>
              <a:rPr lang="en-US" sz="280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1.2</a:t>
            </a:r>
            <a:r>
              <a:rPr lang="en-US" sz="2800" smtClean="0"/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1.3 </a:t>
            </a:r>
            <a:r>
              <a:rPr lang="en-US" sz="2800" smtClean="0"/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1.4 </a:t>
            </a:r>
            <a:r>
              <a:rPr lang="en-US" sz="2800" smtClean="0"/>
              <a:t>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1.5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1.6</a:t>
            </a:r>
            <a:r>
              <a:rPr lang="en-US" sz="2800" smtClean="0"/>
              <a:t>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1.7</a:t>
            </a:r>
            <a:r>
              <a:rPr lang="en-US" sz="2800" smtClean="0"/>
              <a:t> history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300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73B9C62-1E1D-472A-9257-302882AF3FA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801813"/>
            <a:ext cx="381000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1983:</a:t>
            </a:r>
            <a:r>
              <a:rPr lang="en-US" sz="2400" smtClean="0">
                <a:ea typeface="ＭＳ Ｐゴシック" pitchFamily="34" charset="-128"/>
              </a:rPr>
              <a:t> deployment of TCP/IP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1982:</a:t>
            </a:r>
            <a:r>
              <a:rPr lang="en-US" sz="2400" smtClean="0">
                <a:ea typeface="ＭＳ Ｐゴシック" pitchFamily="34" charset="-128"/>
              </a:rPr>
              <a:t> smtp e-mail protocol defined 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1983:</a:t>
            </a:r>
            <a:r>
              <a:rPr lang="en-US" sz="2400" smtClean="0">
                <a:ea typeface="ＭＳ Ｐゴシック" pitchFamily="34" charset="-128"/>
              </a:rPr>
              <a:t> DNS defined for name-to-IP-address translation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1985:</a:t>
            </a:r>
            <a:r>
              <a:rPr lang="en-US" sz="2400" smtClean="0">
                <a:ea typeface="ＭＳ Ｐゴシック" pitchFamily="34" charset="-128"/>
              </a:rPr>
              <a:t> ftp protocol defined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1988:</a:t>
            </a:r>
            <a:r>
              <a:rPr lang="en-US" sz="2400" smtClean="0">
                <a:ea typeface="ＭＳ Ｐゴシック" pitchFamily="34" charset="-128"/>
              </a:rPr>
              <a:t> TCP congestion control</a:t>
            </a:r>
          </a:p>
        </p:txBody>
      </p:sp>
      <p:sp>
        <p:nvSpPr>
          <p:cNvPr id="159747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811338"/>
            <a:ext cx="3810000" cy="44481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new national networks: Csnet, BITnet, NSFnet, Minitel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100,000 hosts connected to confederation of networks</a:t>
            </a:r>
          </a:p>
          <a:p>
            <a:pPr eaLnBrk="1" hangingPunct="1">
              <a:buSzPct val="75000"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i="1">
                <a:solidFill>
                  <a:srgbClr val="CC0000"/>
                </a:solidFill>
                <a:latin typeface="Comic Sans MS" pitchFamily="66" charset="0"/>
              </a:rPr>
              <a:t>1980-1990: new protocols, a proliferation of networks</a:t>
            </a:r>
            <a:endParaRPr lang="en-US" sz="4000" u="sng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59749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59750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7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1-</a:t>
            </a:r>
            <a:fld id="{81039698-6EC0-43B6-9A6B-E9FE648AF225}" type="slidenum">
              <a:rPr lang="en-US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617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9100" y="1790700"/>
            <a:ext cx="4470400" cy="4457700"/>
          </a:xfrm>
        </p:spPr>
        <p:txBody>
          <a:bodyPr/>
          <a:lstStyle/>
          <a:p>
            <a:pPr marL="225425" indent="-225425" eaLnBrk="1" hangingPunct="1">
              <a:buSzPct val="75000"/>
            </a:pPr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early 1990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solidFill>
                  <a:srgbClr val="000099"/>
                </a:solidFill>
                <a:ea typeface="ＭＳ Ｐゴシック" pitchFamily="34" charset="-128"/>
              </a:rPr>
              <a:t>s:</a:t>
            </a:r>
            <a:r>
              <a:rPr lang="en-US" altLang="ja-JP" sz="2400" dirty="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altLang="ja-JP" sz="2400" dirty="0" err="1" smtClean="0">
                <a:ea typeface="ＭＳ Ｐゴシック" pitchFamily="34" charset="-128"/>
              </a:rPr>
              <a:t>ARPAnet</a:t>
            </a:r>
            <a:r>
              <a:rPr lang="en-US" altLang="ja-JP" sz="2400" dirty="0" smtClean="0">
                <a:ea typeface="ＭＳ Ｐゴシック" pitchFamily="34" charset="-128"/>
              </a:rPr>
              <a:t> decommissioned</a:t>
            </a:r>
          </a:p>
          <a:p>
            <a:pPr marL="225425" indent="-225425" eaLnBrk="1" hangingPunct="1">
              <a:buSzPct val="75000"/>
            </a:pPr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1991:</a:t>
            </a:r>
            <a:r>
              <a:rPr lang="en-US" sz="2400" dirty="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sz="2400" dirty="0" smtClean="0">
                <a:ea typeface="ＭＳ Ｐゴシック" pitchFamily="34" charset="-128"/>
              </a:rPr>
              <a:t>NSF lifts restrictions on commercial use of </a:t>
            </a:r>
            <a:r>
              <a:rPr lang="en-US" sz="2400" dirty="0" err="1" smtClean="0">
                <a:ea typeface="ＭＳ Ｐゴシック" pitchFamily="34" charset="-128"/>
              </a:rPr>
              <a:t>NSFnet</a:t>
            </a:r>
            <a:r>
              <a:rPr lang="en-US" sz="2400" dirty="0" smtClean="0">
                <a:ea typeface="ＭＳ Ｐゴシック" pitchFamily="34" charset="-128"/>
              </a:rPr>
              <a:t> (decommissioned, 1995)</a:t>
            </a:r>
          </a:p>
          <a:p>
            <a:pPr marL="225425" indent="-225425" eaLnBrk="1" hangingPunct="1">
              <a:buSzPct val="75000"/>
            </a:pPr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early 1990s:</a:t>
            </a:r>
            <a:r>
              <a:rPr lang="en-US" sz="2400" dirty="0" smtClean="0">
                <a:ea typeface="ＭＳ Ｐゴシック" pitchFamily="34" charset="-128"/>
              </a:rPr>
              <a:t> Web</a:t>
            </a:r>
          </a:p>
          <a:p>
            <a:pPr marL="569913" lvl="1" indent="-225425" eaLnBrk="1" hangingPunct="1"/>
            <a:r>
              <a:rPr lang="en-US" dirty="0" smtClean="0"/>
              <a:t>hypertext [Bush 1945, Nelson 1960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s]</a:t>
            </a:r>
          </a:p>
          <a:p>
            <a:pPr marL="569913" lvl="1" indent="-225425" eaLnBrk="1" hangingPunct="1"/>
            <a:r>
              <a:rPr lang="en-US" dirty="0" smtClean="0"/>
              <a:t>HTML, HTTP: Berners-Lee</a:t>
            </a:r>
          </a:p>
          <a:p>
            <a:pPr marL="569913" lvl="1" indent="-225425" eaLnBrk="1" hangingPunct="1"/>
            <a:r>
              <a:rPr lang="en-US" dirty="0" smtClean="0"/>
              <a:t>1994: Mosaic, later Netscape</a:t>
            </a:r>
          </a:p>
          <a:p>
            <a:pPr marL="569913" lvl="1" indent="-225425" eaLnBrk="1" hangingPunct="1"/>
            <a:r>
              <a:rPr lang="en-US" dirty="0" smtClean="0"/>
              <a:t>late 1990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s: commercialization</a:t>
            </a:r>
            <a:r>
              <a:rPr lang="en-US" altLang="ja-JP" sz="2000" dirty="0" smtClean="0">
                <a:ea typeface="ＭＳ Ｐゴシック" pitchFamily="34" charset="-128"/>
              </a:rPr>
              <a:t> of the Web</a:t>
            </a:r>
            <a:endParaRPr lang="en-US" sz="2400" dirty="0" smtClean="0">
              <a:ea typeface="ＭＳ Ｐゴシック" pitchFamily="34" charset="-128"/>
            </a:endParaRPr>
          </a:p>
          <a:p>
            <a:pPr marL="225425" indent="-225425" eaLnBrk="1" hangingPunct="1"/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61795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89500" y="1800225"/>
            <a:ext cx="3965575" cy="4448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late 1990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solidFill>
                  <a:srgbClr val="000099"/>
                </a:solidFill>
                <a:ea typeface="ＭＳ Ｐゴシック" pitchFamily="34" charset="-128"/>
              </a:rPr>
              <a:t>s – 2000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solidFill>
                  <a:srgbClr val="000099"/>
                </a:solidFill>
                <a:ea typeface="ＭＳ Ｐゴシック" pitchFamily="34" charset="-128"/>
              </a:rPr>
              <a:t>s:</a:t>
            </a:r>
          </a:p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more killer apps: instant messaging, P2P file sharing</a:t>
            </a:r>
          </a:p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network security to forefront</a:t>
            </a:r>
          </a:p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est. 50 million host, 100 million+ users</a:t>
            </a:r>
          </a:p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backbone links running at </a:t>
            </a:r>
            <a:r>
              <a:rPr lang="en-US" sz="2400" dirty="0" err="1" smtClean="0">
                <a:ea typeface="ＭＳ Ｐゴシック" pitchFamily="34" charset="-128"/>
              </a:rPr>
              <a:t>Gbps</a:t>
            </a:r>
            <a:endParaRPr lang="en-US" sz="2400" dirty="0" smtClean="0">
              <a:ea typeface="ＭＳ Ｐゴシック" pitchFamily="34" charset="-128"/>
            </a:endParaRPr>
          </a:p>
          <a:p>
            <a:pPr eaLnBrk="1" hangingPunct="1">
              <a:buNone/>
            </a:pPr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1990, 2000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</a:rPr>
              <a:t>’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</a:rPr>
              <a:t>s: commercialization, the Web, new apps</a:t>
            </a:r>
            <a:endParaRPr lang="en-US" sz="2800" u="sng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161797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61798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D10E9AE-06CB-49B0-8C98-BED54CF84639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2125" y="1209675"/>
            <a:ext cx="7502525" cy="4457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2005-present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~750 million hosts</a:t>
            </a:r>
          </a:p>
          <a:p>
            <a:pPr lvl="1" eaLnBrk="1" hangingPunct="1">
              <a:buSzPct val="75000"/>
            </a:pPr>
            <a:r>
              <a:rPr lang="en-US" sz="2000" smtClean="0">
                <a:ea typeface="ＭＳ Ｐゴシック" pitchFamily="34" charset="-128"/>
              </a:rPr>
              <a:t>Smartphones and tablets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Aggressive deployment of broadband access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Increasing ubiquity of high-speed wireless access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Emergence of online social networks: 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Facebook: soon one billion users</a:t>
            </a: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Service providers (Google, Microsoft) create their own networks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Bypass  Internet, providing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instantaneous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access to search, emai, etc.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E-commerce, universities, enterprises running their services in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cloud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(eg, Amazon EC2)</a:t>
            </a: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63843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63844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C3B55B4-F0A9-45FA-81F1-58657413460C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65890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83661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160338"/>
            <a:ext cx="7772400" cy="9032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Introduction: summary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2288" y="1443038"/>
            <a:ext cx="4384675" cy="5189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covered a 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ton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 of material!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Internet overview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a protocol?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network edge, core, access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packet-switching versus circuit-switching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Internet structure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performance: loss, delay, throughput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layering, service models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security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history</a:t>
            </a:r>
          </a:p>
        </p:txBody>
      </p:sp>
      <p:sp>
        <p:nvSpPr>
          <p:cNvPr id="1658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46675" y="1428750"/>
            <a:ext cx="3724275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you now have: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context, overview,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feel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of networking</a:t>
            </a:r>
          </a:p>
          <a:p>
            <a:pPr eaLnBrk="1" hangingPunct="1">
              <a:lnSpc>
                <a:spcPct val="9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more depth, detail </a:t>
            </a:r>
            <a:r>
              <a:rPr lang="en-US" sz="2400" i="1" smtClean="0">
                <a:ea typeface="ＭＳ Ｐゴシック" pitchFamily="34" charset="-128"/>
              </a:rPr>
              <a:t>to follow!</a:t>
            </a: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658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3BA1F994-4D33-40D8-AE4D-73B8E5A46FA4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smtClean="0"/>
              <a:t>Details of the Seven ISO/OSI Layers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 dirty="0"/>
              <a:t>1-</a:t>
            </a:r>
            <a:fld id="{81039698-6EC0-43B6-9A6B-E9FE648AF225}" type="slidenum">
              <a:rPr lang="en-US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Physical Layer (1)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Service: moves information between two systems connected by a physical link</a:t>
            </a:r>
          </a:p>
          <a:p>
            <a:r>
              <a:rPr lang="en-US" smtClean="0"/>
              <a:t>Interface: specifies how to send a bit </a:t>
            </a:r>
          </a:p>
          <a:p>
            <a:r>
              <a:rPr lang="en-US" smtClean="0"/>
              <a:t>Protocol: coding scheme used to represent a bit, voltage levels, duration of a bit</a:t>
            </a:r>
          </a:p>
          <a:p>
            <a:r>
              <a:rPr lang="en-US" smtClean="0"/>
              <a:t>Examples: coaxial cable, optical fiber links; transmitters, receivers 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 dirty="0"/>
              <a:t>1-</a:t>
            </a:r>
            <a:fld id="{81039698-6EC0-43B6-9A6B-E9FE648AF225}" type="slidenum">
              <a:rPr lang="en-US"/>
              <a:pPr/>
              <a:t>25</a:t>
            </a:fld>
            <a:endParaRPr lang="en-US" dirty="0"/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612" y="1127125"/>
            <a:ext cx="3976687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Datalink Layer (2)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153400" cy="5181600"/>
          </a:xfrm>
        </p:spPr>
        <p:txBody>
          <a:bodyPr/>
          <a:lstStyle/>
          <a:p>
            <a:r>
              <a:rPr lang="en-US" dirty="0" smtClean="0"/>
              <a:t>Service: </a:t>
            </a:r>
          </a:p>
          <a:p>
            <a:pPr lvl="1"/>
            <a:r>
              <a:rPr lang="en-US" dirty="0" smtClean="0"/>
              <a:t>framing, i.e., attach frames separator </a:t>
            </a:r>
          </a:p>
          <a:p>
            <a:pPr lvl="1"/>
            <a:r>
              <a:rPr lang="en-US" dirty="0" smtClean="0"/>
              <a:t>send data frames between peers</a:t>
            </a:r>
          </a:p>
          <a:p>
            <a:pPr lvl="1"/>
            <a:r>
              <a:rPr lang="en-US" dirty="0" smtClean="0"/>
              <a:t>others:</a:t>
            </a:r>
          </a:p>
          <a:p>
            <a:pPr lvl="2"/>
            <a:r>
              <a:rPr lang="en-US" dirty="0" smtClean="0"/>
              <a:t>arbitrates the access to common physical media</a:t>
            </a:r>
          </a:p>
          <a:p>
            <a:pPr lvl="2"/>
            <a:r>
              <a:rPr lang="en-US" dirty="0" smtClean="0"/>
              <a:t>ensures reliable transmission</a:t>
            </a:r>
          </a:p>
          <a:p>
            <a:pPr lvl="2"/>
            <a:r>
              <a:rPr lang="en-US" dirty="0" smtClean="0"/>
              <a:t>provides flow control</a:t>
            </a:r>
          </a:p>
          <a:p>
            <a:r>
              <a:rPr lang="en-US" dirty="0" smtClean="0"/>
              <a:t>Interface: sends a data unit (packet) to a machine connected to the </a:t>
            </a:r>
            <a:r>
              <a:rPr lang="en-US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physical media</a:t>
            </a:r>
          </a:p>
          <a:p>
            <a:r>
              <a:rPr lang="en-US" dirty="0" smtClean="0"/>
              <a:t>Protocol: layer addresses, implement Medium Access Control (MAC) (e.g., CSMA/CD)…  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 dirty="0"/>
              <a:t>1-</a:t>
            </a:r>
            <a:fld id="{81039698-6EC0-43B6-9A6B-E9FE648AF225}" type="slidenum">
              <a:rPr lang="en-US"/>
              <a:pPr/>
              <a:t>26</a:t>
            </a:fld>
            <a:endParaRPr lang="en-US" dirty="0"/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612" y="1165225"/>
            <a:ext cx="4179888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Network Layer (3)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dirty="0" smtClean="0"/>
              <a:t>Service: </a:t>
            </a:r>
          </a:p>
          <a:p>
            <a:pPr lvl="1"/>
            <a:r>
              <a:rPr lang="en-US" sz="2000" dirty="0" smtClean="0"/>
              <a:t>delivers a packet to a specified destination</a:t>
            </a:r>
          </a:p>
          <a:p>
            <a:pPr lvl="1"/>
            <a:r>
              <a:rPr lang="en-US" sz="2000" dirty="0" smtClean="0"/>
              <a:t>performs fragmentation/reassembly of packets</a:t>
            </a:r>
          </a:p>
          <a:p>
            <a:pPr lvl="1"/>
            <a:r>
              <a:rPr lang="en-US" sz="2000" dirty="0" smtClean="0"/>
              <a:t>others:</a:t>
            </a:r>
          </a:p>
          <a:p>
            <a:pPr lvl="2"/>
            <a:r>
              <a:rPr lang="en-US" sz="1800" dirty="0" smtClean="0"/>
              <a:t>packet scheduling</a:t>
            </a:r>
          </a:p>
          <a:p>
            <a:pPr lvl="2"/>
            <a:r>
              <a:rPr lang="en-US" sz="1800" dirty="0" smtClean="0"/>
              <a:t>buffer management</a:t>
            </a:r>
          </a:p>
          <a:p>
            <a:r>
              <a:rPr lang="en-US" sz="2400" dirty="0" smtClean="0"/>
              <a:t>Interface: sends a packet to a specified destination</a:t>
            </a:r>
          </a:p>
          <a:p>
            <a:r>
              <a:rPr lang="en-US" sz="2400" dirty="0" smtClean="0"/>
              <a:t>Protocol: defines global unique addresses; constructs routing tables; implement packet forwarding; fragments/reassembles packets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 dirty="0"/>
              <a:t>1-</a:t>
            </a:r>
            <a:fld id="{81039698-6EC0-43B6-9A6B-E9FE648AF225}" type="slidenum">
              <a:rPr lang="en-US"/>
              <a:pPr/>
              <a:t>27</a:t>
            </a:fld>
            <a:endParaRPr lang="en-US" dirty="0"/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612" y="1101724"/>
            <a:ext cx="4332287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Data and Control Planes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Data plane: concerned with </a:t>
            </a:r>
          </a:p>
          <a:p>
            <a:pPr lvl="1"/>
            <a:r>
              <a:rPr lang="en-US" smtClean="0"/>
              <a:t>packet forwarding</a:t>
            </a:r>
          </a:p>
          <a:p>
            <a:pPr lvl="1"/>
            <a:r>
              <a:rPr lang="en-US" smtClean="0"/>
              <a:t>buffer management</a:t>
            </a:r>
          </a:p>
          <a:p>
            <a:pPr lvl="1"/>
            <a:r>
              <a:rPr lang="en-US" smtClean="0"/>
              <a:t>packet scheduling</a:t>
            </a:r>
          </a:p>
          <a:p>
            <a:r>
              <a:rPr lang="en-US" smtClean="0"/>
              <a:t>Control Plane: concerned with installing and maintaining the states for the data plane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 dirty="0"/>
              <a:t>1-</a:t>
            </a:r>
            <a:fld id="{81039698-6EC0-43B6-9A6B-E9FE648AF225}" type="slidenum">
              <a:rPr lang="en-US"/>
              <a:pPr/>
              <a:t>28</a:t>
            </a:fld>
            <a:endParaRPr lang="en-US" dirty="0"/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2" y="1076325"/>
            <a:ext cx="56530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Transport Layer (4)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Service: </a:t>
            </a:r>
          </a:p>
          <a:p>
            <a:pPr lvl="1"/>
            <a:r>
              <a:rPr lang="en-US" dirty="0" smtClean="0"/>
              <a:t>provides an </a:t>
            </a:r>
            <a:r>
              <a:rPr lang="en-US" dirty="0" smtClean="0">
                <a:solidFill>
                  <a:srgbClr val="FF0000"/>
                </a:solidFill>
              </a:rPr>
              <a:t>in-order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error-free,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flow and congestion controlled</a:t>
            </a:r>
            <a:r>
              <a:rPr lang="en-US" dirty="0" smtClean="0"/>
              <a:t> end-to-end connection</a:t>
            </a:r>
          </a:p>
          <a:p>
            <a:pPr lvl="1"/>
            <a:r>
              <a:rPr lang="en-US" dirty="0" smtClean="0"/>
              <a:t>multiplex/</a:t>
            </a:r>
            <a:r>
              <a:rPr lang="en-US" dirty="0" err="1" smtClean="0"/>
              <a:t>demuliplex</a:t>
            </a:r>
            <a:r>
              <a:rPr lang="en-US" dirty="0" smtClean="0"/>
              <a:t> packets </a:t>
            </a:r>
          </a:p>
          <a:p>
            <a:r>
              <a:rPr lang="en-US" dirty="0" smtClean="0"/>
              <a:t>Interface: sends a packet to a destination</a:t>
            </a:r>
          </a:p>
          <a:p>
            <a:r>
              <a:rPr lang="en-US" dirty="0" smtClean="0"/>
              <a:t>Protocol: implements reliability, as well as flow and congestion control</a:t>
            </a:r>
          </a:p>
          <a:p>
            <a:r>
              <a:rPr lang="en-US" dirty="0" smtClean="0"/>
              <a:t>Examples: TCP and UDP</a:t>
            </a:r>
          </a:p>
          <a:p>
            <a:pPr lvl="1"/>
            <a:r>
              <a:rPr lang="en-US" dirty="0" smtClean="0"/>
              <a:t>TCP: in-order, error free, flow and congestion control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 dirty="0"/>
              <a:t>1-</a:t>
            </a:r>
            <a:fld id="{81039698-6EC0-43B6-9A6B-E9FE648AF225}" type="slidenum">
              <a:rPr lang="en-US"/>
              <a:pPr/>
              <a:t>29</a:t>
            </a:fld>
            <a:endParaRPr lang="en-US" dirty="0"/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612" y="1165225"/>
            <a:ext cx="45608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2098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9366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Protocol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layers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Networks are complex,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with many 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pieces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:</a:t>
            </a:r>
          </a:p>
          <a:p>
            <a:pPr lvl="1" eaLnBrk="1" hangingPunct="1"/>
            <a:r>
              <a:rPr lang="en-US" sz="2800" smtClean="0"/>
              <a:t>hosts</a:t>
            </a:r>
          </a:p>
          <a:p>
            <a:pPr lvl="1" eaLnBrk="1" hangingPunct="1"/>
            <a:r>
              <a:rPr lang="en-US" sz="2800" smtClean="0"/>
              <a:t>routers</a:t>
            </a:r>
          </a:p>
          <a:p>
            <a:pPr lvl="1" eaLnBrk="1" hangingPunct="1"/>
            <a:r>
              <a:rPr lang="en-US" sz="2800" smtClean="0"/>
              <a:t>links of various media</a:t>
            </a:r>
          </a:p>
          <a:p>
            <a:pPr lvl="1" eaLnBrk="1" hangingPunct="1"/>
            <a:r>
              <a:rPr lang="en-US" sz="2800" smtClean="0"/>
              <a:t>applications</a:t>
            </a:r>
          </a:p>
          <a:p>
            <a:pPr lvl="1" eaLnBrk="1" hangingPunct="1"/>
            <a:r>
              <a:rPr lang="en-US" sz="2800" smtClean="0"/>
              <a:t>protocols</a:t>
            </a:r>
          </a:p>
          <a:p>
            <a:pPr lvl="1" eaLnBrk="1" hangingPunct="1"/>
            <a:r>
              <a:rPr lang="en-US" sz="2800" smtClean="0"/>
              <a:t>hardware, software</a:t>
            </a:r>
          </a:p>
        </p:txBody>
      </p:sp>
      <p:sp>
        <p:nvSpPr>
          <p:cNvPr id="13210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52950" y="2266950"/>
            <a:ext cx="4057650" cy="26193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Question:</a:t>
            </a:r>
            <a:r>
              <a:rPr lang="en-US" sz="2400" u="sng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is there any hope of </a:t>
            </a:r>
            <a:r>
              <a:rPr lang="en-US" i="1" smtClean="0">
                <a:ea typeface="ＭＳ Ｐゴシック" pitchFamily="34" charset="-128"/>
              </a:rPr>
              <a:t>organizing</a:t>
            </a:r>
            <a:r>
              <a:rPr lang="en-US" smtClean="0">
                <a:ea typeface="ＭＳ Ｐゴシック" pitchFamily="34" charset="-128"/>
              </a:rPr>
              <a:t> structure of network?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…. or at least our discussion of networks?</a:t>
            </a:r>
          </a:p>
        </p:txBody>
      </p:sp>
      <p:sp>
        <p:nvSpPr>
          <p:cNvPr id="1321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037CC0D-DD1D-4BE2-A326-0BD5BCF3D9D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772400" cy="914400"/>
          </a:xfrm>
        </p:spPr>
        <p:txBody>
          <a:bodyPr/>
          <a:lstStyle/>
          <a:p>
            <a:r>
              <a:rPr lang="en-US" smtClean="0"/>
              <a:t>Session Layer (5)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077200" cy="4114800"/>
          </a:xfrm>
        </p:spPr>
        <p:txBody>
          <a:bodyPr/>
          <a:lstStyle/>
          <a:p>
            <a:r>
              <a:rPr lang="en-US" dirty="0" smtClean="0"/>
              <a:t>Service:</a:t>
            </a:r>
          </a:p>
          <a:p>
            <a:pPr lvl="1"/>
            <a:r>
              <a:rPr lang="en-US" dirty="0" smtClean="0"/>
              <a:t>full-duplex</a:t>
            </a:r>
          </a:p>
          <a:p>
            <a:pPr lvl="1"/>
            <a:r>
              <a:rPr lang="en-US" dirty="0" smtClean="0"/>
              <a:t>access management, e.g., token control</a:t>
            </a:r>
          </a:p>
          <a:p>
            <a:pPr lvl="1"/>
            <a:r>
              <a:rPr lang="en-US" dirty="0" smtClean="0"/>
              <a:t>synchronization, e.g., provide check points for long transfers  </a:t>
            </a:r>
          </a:p>
          <a:p>
            <a:r>
              <a:rPr lang="en-US" dirty="0" smtClean="0"/>
              <a:t>Interface: depends on service</a:t>
            </a:r>
          </a:p>
          <a:p>
            <a:r>
              <a:rPr lang="en-US" dirty="0" smtClean="0"/>
              <a:t>Protocols: token management; insert checkpoints, implement roll-back functions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 dirty="0"/>
              <a:t>1-</a:t>
            </a:r>
            <a:fld id="{81039698-6EC0-43B6-9A6B-E9FE648AF225}" type="slidenum">
              <a:rPr lang="en-US"/>
              <a:pPr/>
              <a:t>30</a:t>
            </a:fld>
            <a:endParaRPr lang="en-US" dirty="0"/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2" y="1219198"/>
            <a:ext cx="3875088" cy="25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Presentation Layer (6)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Service: converts data between various representations</a:t>
            </a:r>
          </a:p>
          <a:p>
            <a:r>
              <a:rPr lang="en-US" smtClean="0"/>
              <a:t>Interface: depends on service</a:t>
            </a:r>
          </a:p>
          <a:p>
            <a:r>
              <a:rPr lang="en-US" smtClean="0"/>
              <a:t>Protocol: defines data formats and rules to convert from one format to another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 dirty="0"/>
              <a:t>1-</a:t>
            </a:r>
            <a:fld id="{81039698-6EC0-43B6-9A6B-E9FE648AF225}" type="slidenum">
              <a:rPr lang="en-US"/>
              <a:pPr/>
              <a:t>31</a:t>
            </a:fld>
            <a:endParaRPr lang="en-US" dirty="0"/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2" y="1152524"/>
            <a:ext cx="505618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Application Layer (7)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Service: any service provided to end users</a:t>
            </a:r>
          </a:p>
          <a:p>
            <a:r>
              <a:rPr lang="en-US" smtClean="0"/>
              <a:t>Interface: depends on the application</a:t>
            </a:r>
          </a:p>
          <a:p>
            <a:r>
              <a:rPr lang="en-US" smtClean="0"/>
              <a:t>Protocol: depends on the application</a:t>
            </a:r>
          </a:p>
          <a:p>
            <a:r>
              <a:rPr lang="en-US" smtClean="0"/>
              <a:t>Examples: FTP, Telnet, WWW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 dirty="0"/>
              <a:t>1-</a:t>
            </a:r>
            <a:fld id="{81039698-6EC0-43B6-9A6B-E9FE648AF225}" type="slidenum">
              <a:rPr lang="en-US"/>
              <a:pPr/>
              <a:t>32</a:t>
            </a:fld>
            <a:endParaRPr lang="en-US" dirty="0"/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" y="1216025"/>
            <a:ext cx="48656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4146" name="Picture 1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738" y="928688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42875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Organization of air travel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5489575"/>
            <a:ext cx="7772400" cy="54292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a series of steps</a:t>
            </a:r>
          </a:p>
        </p:txBody>
      </p:sp>
      <p:grpSp>
        <p:nvGrpSpPr>
          <p:cNvPr id="134149" name="Group 4"/>
          <p:cNvGrpSpPr>
            <a:grpSpLocks/>
          </p:cNvGrpSpPr>
          <p:nvPr/>
        </p:nvGrpSpPr>
        <p:grpSpPr bwMode="auto">
          <a:xfrm>
            <a:off x="1111250" y="1587500"/>
            <a:ext cx="6508750" cy="3294063"/>
            <a:chOff x="700" y="1000"/>
            <a:chExt cx="4100" cy="2075"/>
          </a:xfrm>
        </p:grpSpPr>
        <p:sp>
          <p:nvSpPr>
            <p:cNvPr id="134151" name="Text Box 5"/>
            <p:cNvSpPr txBox="1">
              <a:spLocks noChangeArrowheads="1"/>
            </p:cNvSpPr>
            <p:nvPr/>
          </p:nvSpPr>
          <p:spPr bwMode="auto">
            <a:xfrm>
              <a:off x="846" y="1007"/>
              <a:ext cx="130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</a:rPr>
                <a:t>ticket (purchase)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baggage (check)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gates (load)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runway takeoff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34152" name="Text Box 6"/>
            <p:cNvSpPr txBox="1">
              <a:spLocks noChangeArrowheads="1"/>
            </p:cNvSpPr>
            <p:nvPr/>
          </p:nvSpPr>
          <p:spPr bwMode="auto">
            <a:xfrm>
              <a:off x="3242" y="1001"/>
              <a:ext cx="1280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</a:rPr>
                <a:t>ticket (complain)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baggage (claim)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gates (unload)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runway landing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34153" name="Text Box 7"/>
            <p:cNvSpPr txBox="1">
              <a:spLocks noChangeArrowheads="1"/>
            </p:cNvSpPr>
            <p:nvPr/>
          </p:nvSpPr>
          <p:spPr bwMode="auto">
            <a:xfrm>
              <a:off x="2074" y="2825"/>
              <a:ext cx="12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34154" name="Freeform 8"/>
            <p:cNvSpPr>
              <a:spLocks/>
            </p:cNvSpPr>
            <p:nvPr/>
          </p:nvSpPr>
          <p:spPr bwMode="auto">
            <a:xfrm>
              <a:off x="700" y="1000"/>
              <a:ext cx="4100" cy="2072"/>
            </a:xfrm>
            <a:custGeom>
              <a:avLst/>
              <a:gdLst>
                <a:gd name="T0" fmla="*/ 0 w 4100"/>
                <a:gd name="T1" fmla="*/ 0 h 2072"/>
                <a:gd name="T2" fmla="*/ 4 w 4100"/>
                <a:gd name="T3" fmla="*/ 1736 h 2072"/>
                <a:gd name="T4" fmla="*/ 804 w 4100"/>
                <a:gd name="T5" fmla="*/ 2064 h 2072"/>
                <a:gd name="T6" fmla="*/ 3468 w 4100"/>
                <a:gd name="T7" fmla="*/ 2072 h 2072"/>
                <a:gd name="T8" fmla="*/ 4100 w 4100"/>
                <a:gd name="T9" fmla="*/ 1736 h 2072"/>
                <a:gd name="T10" fmla="*/ 4100 w 4100"/>
                <a:gd name="T11" fmla="*/ 96 h 20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2072"/>
                <a:gd name="T20" fmla="*/ 4100 w 4100"/>
                <a:gd name="T21" fmla="*/ 2072 h 20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2072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54E40F7B-28E8-4BF9-AAB0-289B18FD0F6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6194" name="Picture 4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88" y="819150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6195" name="Group 38"/>
          <p:cNvGrpSpPr>
            <a:grpSpLocks/>
          </p:cNvGrpSpPr>
          <p:nvPr/>
        </p:nvGrpSpPr>
        <p:grpSpPr bwMode="auto">
          <a:xfrm>
            <a:off x="434975" y="1314450"/>
            <a:ext cx="8418513" cy="2835275"/>
            <a:chOff x="258" y="1214"/>
            <a:chExt cx="5303" cy="1786"/>
          </a:xfrm>
        </p:grpSpPr>
        <p:sp>
          <p:nvSpPr>
            <p:cNvPr id="136199" name="Rectangle 2"/>
            <p:cNvSpPr>
              <a:spLocks noChangeArrowheads="1"/>
            </p:cNvSpPr>
            <p:nvPr/>
          </p:nvSpPr>
          <p:spPr bwMode="auto">
            <a:xfrm>
              <a:off x="264" y="1544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00" name="Text Box 3"/>
            <p:cNvSpPr txBox="1">
              <a:spLocks noChangeArrowheads="1"/>
            </p:cNvSpPr>
            <p:nvPr/>
          </p:nvSpPr>
          <p:spPr bwMode="auto">
            <a:xfrm>
              <a:off x="258" y="1597"/>
              <a:ext cx="1071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/>
                <a:t>ticket (purchase)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baggage (check)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gates (load)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runway (takeoff)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airplane routing</a:t>
              </a:r>
            </a:p>
          </p:txBody>
        </p:sp>
        <p:sp>
          <p:nvSpPr>
            <p:cNvPr id="136201" name="Line 4"/>
            <p:cNvSpPr>
              <a:spLocks noChangeShapeType="1"/>
            </p:cNvSpPr>
            <p:nvPr/>
          </p:nvSpPr>
          <p:spPr bwMode="auto">
            <a:xfrm>
              <a:off x="271" y="1770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02" name="Line 5"/>
            <p:cNvSpPr>
              <a:spLocks noChangeShapeType="1"/>
            </p:cNvSpPr>
            <p:nvPr/>
          </p:nvSpPr>
          <p:spPr bwMode="auto">
            <a:xfrm>
              <a:off x="275" y="1989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03" name="Line 6"/>
            <p:cNvSpPr>
              <a:spLocks noChangeShapeType="1"/>
            </p:cNvSpPr>
            <p:nvPr/>
          </p:nvSpPr>
          <p:spPr bwMode="auto">
            <a:xfrm>
              <a:off x="271" y="220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04" name="Line 7"/>
            <p:cNvSpPr>
              <a:spLocks noChangeShapeType="1"/>
            </p:cNvSpPr>
            <p:nvPr/>
          </p:nvSpPr>
          <p:spPr bwMode="auto">
            <a:xfrm>
              <a:off x="279" y="242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05" name="Text Box 8"/>
            <p:cNvSpPr txBox="1">
              <a:spLocks noChangeArrowheads="1"/>
            </p:cNvSpPr>
            <p:nvPr/>
          </p:nvSpPr>
          <p:spPr bwMode="auto">
            <a:xfrm>
              <a:off x="493" y="2706"/>
              <a:ext cx="5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departure</a:t>
              </a:r>
            </a:p>
            <a:p>
              <a:pPr algn="ctr" eaLnBrk="1" hangingPunct="1"/>
              <a:r>
                <a:rPr lang="en-US" sz="1200"/>
                <a:t>airport</a:t>
              </a:r>
            </a:p>
          </p:txBody>
        </p:sp>
        <p:sp>
          <p:nvSpPr>
            <p:cNvPr id="136206" name="Text Box 9"/>
            <p:cNvSpPr txBox="1">
              <a:spLocks noChangeArrowheads="1"/>
            </p:cNvSpPr>
            <p:nvPr/>
          </p:nvSpPr>
          <p:spPr bwMode="auto">
            <a:xfrm>
              <a:off x="3756" y="2712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arrival</a:t>
              </a:r>
            </a:p>
            <a:p>
              <a:pPr algn="ctr" eaLnBrk="1" hangingPunct="1"/>
              <a:r>
                <a:rPr lang="en-US" sz="1200"/>
                <a:t>airport</a:t>
              </a:r>
            </a:p>
          </p:txBody>
        </p:sp>
        <p:sp>
          <p:nvSpPr>
            <p:cNvPr id="136207" name="Text Box 10"/>
            <p:cNvSpPr txBox="1">
              <a:spLocks noChangeArrowheads="1"/>
            </p:cNvSpPr>
            <p:nvPr/>
          </p:nvSpPr>
          <p:spPr bwMode="auto">
            <a:xfrm>
              <a:off x="1859" y="2709"/>
              <a:ext cx="10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intermediate air-traffic</a:t>
              </a:r>
            </a:p>
            <a:p>
              <a:pPr algn="ctr" eaLnBrk="1" hangingPunct="1"/>
              <a:r>
                <a:rPr lang="en-US" sz="1200"/>
                <a:t>control centers</a:t>
              </a:r>
            </a:p>
          </p:txBody>
        </p:sp>
        <p:pic>
          <p:nvPicPr>
            <p:cNvPr id="136208" name="Picture 11" descr="yylgaifm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830" y="1315"/>
              <a:ext cx="96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6209" name="Line 12"/>
            <p:cNvSpPr>
              <a:spLocks noChangeShapeType="1"/>
            </p:cNvSpPr>
            <p:nvPr/>
          </p:nvSpPr>
          <p:spPr bwMode="auto">
            <a:xfrm>
              <a:off x="2133" y="1214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0" name="Line 13"/>
            <p:cNvSpPr>
              <a:spLocks noChangeShapeType="1"/>
            </p:cNvSpPr>
            <p:nvPr/>
          </p:nvSpPr>
          <p:spPr bwMode="auto">
            <a:xfrm>
              <a:off x="2229" y="1310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1" name="Line 14"/>
            <p:cNvSpPr>
              <a:spLocks noChangeShapeType="1"/>
            </p:cNvSpPr>
            <p:nvPr/>
          </p:nvSpPr>
          <p:spPr bwMode="auto">
            <a:xfrm>
              <a:off x="2325" y="1406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2" name="Group 15"/>
            <p:cNvGrpSpPr>
              <a:grpSpLocks/>
            </p:cNvGrpSpPr>
            <p:nvPr/>
          </p:nvGrpSpPr>
          <p:grpSpPr bwMode="auto">
            <a:xfrm>
              <a:off x="1436" y="2441"/>
              <a:ext cx="1071" cy="186"/>
              <a:chOff x="1813" y="2187"/>
              <a:chExt cx="1071" cy="186"/>
            </a:xfrm>
          </p:grpSpPr>
          <p:sp>
            <p:nvSpPr>
              <p:cNvPr id="136232" name="Rectangle 16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233" name="Text Box 17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/>
                  <a:t>airplane routing</a:t>
                </a:r>
              </a:p>
            </p:txBody>
          </p:sp>
        </p:grpSp>
        <p:grpSp>
          <p:nvGrpSpPr>
            <p:cNvPr id="136213" name="Group 18"/>
            <p:cNvGrpSpPr>
              <a:grpSpLocks/>
            </p:cNvGrpSpPr>
            <p:nvPr/>
          </p:nvGrpSpPr>
          <p:grpSpPr bwMode="auto">
            <a:xfrm>
              <a:off x="2417" y="2441"/>
              <a:ext cx="1071" cy="186"/>
              <a:chOff x="1813" y="2187"/>
              <a:chExt cx="1071" cy="186"/>
            </a:xfrm>
          </p:grpSpPr>
          <p:sp>
            <p:nvSpPr>
              <p:cNvPr id="136230" name="Rectangle 19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231" name="Text Box 20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/>
                  <a:t>airplane routing</a:t>
                </a:r>
              </a:p>
            </p:txBody>
          </p:sp>
        </p:grpSp>
        <p:sp>
          <p:nvSpPr>
            <p:cNvPr id="136214" name="Rectangle 21"/>
            <p:cNvSpPr>
              <a:spLocks noChangeArrowheads="1"/>
            </p:cNvSpPr>
            <p:nvPr/>
          </p:nvSpPr>
          <p:spPr bwMode="auto">
            <a:xfrm>
              <a:off x="3446" y="1551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15" name="Text Box 22"/>
            <p:cNvSpPr txBox="1">
              <a:spLocks noChangeArrowheads="1"/>
            </p:cNvSpPr>
            <p:nvPr/>
          </p:nvSpPr>
          <p:spPr bwMode="auto">
            <a:xfrm>
              <a:off x="3412" y="1598"/>
              <a:ext cx="1071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/>
                <a:t>ticket (complain)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baggage (claim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gates (unload)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runway (land)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airplane routing</a:t>
              </a:r>
            </a:p>
          </p:txBody>
        </p:sp>
        <p:sp>
          <p:nvSpPr>
            <p:cNvPr id="136216" name="Line 23"/>
            <p:cNvSpPr>
              <a:spLocks noChangeShapeType="1"/>
            </p:cNvSpPr>
            <p:nvPr/>
          </p:nvSpPr>
          <p:spPr bwMode="auto">
            <a:xfrm>
              <a:off x="3453" y="177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7" name="Line 24"/>
            <p:cNvSpPr>
              <a:spLocks noChangeShapeType="1"/>
            </p:cNvSpPr>
            <p:nvPr/>
          </p:nvSpPr>
          <p:spPr bwMode="auto">
            <a:xfrm>
              <a:off x="3457" y="199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8" name="Line 25"/>
            <p:cNvSpPr>
              <a:spLocks noChangeShapeType="1"/>
            </p:cNvSpPr>
            <p:nvPr/>
          </p:nvSpPr>
          <p:spPr bwMode="auto">
            <a:xfrm>
              <a:off x="3453" y="2214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9" name="Line 26"/>
            <p:cNvSpPr>
              <a:spLocks noChangeShapeType="1"/>
            </p:cNvSpPr>
            <p:nvPr/>
          </p:nvSpPr>
          <p:spPr bwMode="auto">
            <a:xfrm>
              <a:off x="3461" y="2433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20" name="Rectangle 27"/>
            <p:cNvSpPr>
              <a:spLocks noChangeArrowheads="1"/>
            </p:cNvSpPr>
            <p:nvPr/>
          </p:nvSpPr>
          <p:spPr bwMode="auto">
            <a:xfrm>
              <a:off x="268" y="2476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1" name="Rectangle 28"/>
            <p:cNvSpPr>
              <a:spLocks noChangeArrowheads="1"/>
            </p:cNvSpPr>
            <p:nvPr/>
          </p:nvSpPr>
          <p:spPr bwMode="auto">
            <a:xfrm>
              <a:off x="268" y="2256"/>
              <a:ext cx="5293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2" name="Rectangle 29"/>
            <p:cNvSpPr>
              <a:spLocks noChangeArrowheads="1"/>
            </p:cNvSpPr>
            <p:nvPr/>
          </p:nvSpPr>
          <p:spPr bwMode="auto">
            <a:xfrm>
              <a:off x="268" y="2050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3" name="Rectangle 30"/>
            <p:cNvSpPr>
              <a:spLocks noChangeArrowheads="1"/>
            </p:cNvSpPr>
            <p:nvPr/>
          </p:nvSpPr>
          <p:spPr bwMode="auto">
            <a:xfrm>
              <a:off x="268" y="1830"/>
              <a:ext cx="5286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4" name="Rectangle 31"/>
            <p:cNvSpPr>
              <a:spLocks noChangeArrowheads="1"/>
            </p:cNvSpPr>
            <p:nvPr/>
          </p:nvSpPr>
          <p:spPr bwMode="auto">
            <a:xfrm>
              <a:off x="268" y="1617"/>
              <a:ext cx="5287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5" name="Text Box 32"/>
            <p:cNvSpPr txBox="1">
              <a:spLocks noChangeArrowheads="1"/>
            </p:cNvSpPr>
            <p:nvPr/>
          </p:nvSpPr>
          <p:spPr bwMode="auto">
            <a:xfrm>
              <a:off x="4776" y="1588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ticket</a:t>
              </a:r>
            </a:p>
          </p:txBody>
        </p:sp>
        <p:sp>
          <p:nvSpPr>
            <p:cNvPr id="136226" name="Text Box 33"/>
            <p:cNvSpPr txBox="1">
              <a:spLocks noChangeArrowheads="1"/>
            </p:cNvSpPr>
            <p:nvPr/>
          </p:nvSpPr>
          <p:spPr bwMode="auto">
            <a:xfrm>
              <a:off x="4774" y="1801"/>
              <a:ext cx="4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baggage</a:t>
              </a:r>
            </a:p>
          </p:txBody>
        </p:sp>
        <p:sp>
          <p:nvSpPr>
            <p:cNvPr id="136227" name="Text Box 34"/>
            <p:cNvSpPr txBox="1">
              <a:spLocks noChangeArrowheads="1"/>
            </p:cNvSpPr>
            <p:nvPr/>
          </p:nvSpPr>
          <p:spPr bwMode="auto">
            <a:xfrm>
              <a:off x="4772" y="2013"/>
              <a:ext cx="3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gate</a:t>
              </a:r>
            </a:p>
          </p:txBody>
        </p:sp>
        <p:sp>
          <p:nvSpPr>
            <p:cNvPr id="136228" name="Text Box 35"/>
            <p:cNvSpPr txBox="1">
              <a:spLocks noChangeArrowheads="1"/>
            </p:cNvSpPr>
            <p:nvPr/>
          </p:nvSpPr>
          <p:spPr bwMode="auto">
            <a:xfrm>
              <a:off x="4767" y="2225"/>
              <a:ext cx="7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takeoff/landing</a:t>
              </a:r>
            </a:p>
          </p:txBody>
        </p:sp>
        <p:sp>
          <p:nvSpPr>
            <p:cNvPr id="136229" name="Text Box 36"/>
            <p:cNvSpPr txBox="1">
              <a:spLocks noChangeArrowheads="1"/>
            </p:cNvSpPr>
            <p:nvPr/>
          </p:nvSpPr>
          <p:spPr bwMode="auto">
            <a:xfrm>
              <a:off x="4769" y="2444"/>
              <a:ext cx="7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airplane routing</a:t>
              </a:r>
            </a:p>
          </p:txBody>
        </p:sp>
      </p:grpSp>
      <p:sp>
        <p:nvSpPr>
          <p:cNvPr id="13619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319088" y="3175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Layering of airline functionality</a:t>
            </a:r>
          </a:p>
        </p:txBody>
      </p:sp>
      <p:sp>
        <p:nvSpPr>
          <p:cNvPr id="136197" name="Rectangle 40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4441825"/>
            <a:ext cx="7613650" cy="17637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layers: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each layer implements a service</a:t>
            </a:r>
          </a:p>
          <a:p>
            <a:pPr lvl="1" eaLnBrk="1" hangingPunct="1"/>
            <a:r>
              <a:rPr lang="en-US" sz="2800" smtClean="0"/>
              <a:t>via its own internal-layer actions</a:t>
            </a:r>
          </a:p>
          <a:p>
            <a:pPr lvl="1" eaLnBrk="1" hangingPunct="1"/>
            <a:r>
              <a:rPr lang="en-US" sz="2800" smtClean="0"/>
              <a:t>relying on services provided by layer below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61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222B589-D845-48E0-8057-9D4C9D2BAAE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8242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10223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Why layering?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435100"/>
            <a:ext cx="77724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smtClean="0">
                <a:ea typeface="ＭＳ Ｐゴシック" pitchFamily="34" charset="-128"/>
              </a:rPr>
              <a:t>dealing with complex systems: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explicit structure allows identification, relationship of complex system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pieces</a:t>
            </a:r>
          </a:p>
          <a:p>
            <a:pPr lvl="1" eaLnBrk="1" hangingPunct="1"/>
            <a:r>
              <a:rPr lang="en-US" smtClean="0"/>
              <a:t>layered </a:t>
            </a:r>
            <a:r>
              <a:rPr lang="en-US" i="1" smtClean="0">
                <a:solidFill>
                  <a:srgbClr val="CC0000"/>
                </a:solidFill>
              </a:rPr>
              <a:t>reference model</a:t>
            </a:r>
            <a:r>
              <a:rPr lang="en-US" smtClean="0"/>
              <a:t> for discussion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modularization eases maintenance, updating of system</a:t>
            </a:r>
          </a:p>
          <a:p>
            <a:pPr lvl="1" eaLnBrk="1" hangingPunct="1"/>
            <a:r>
              <a:rPr lang="en-US" smtClean="0"/>
              <a:t>change of implementation of layer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service transparent to rest of system</a:t>
            </a:r>
          </a:p>
          <a:p>
            <a:pPr lvl="1" eaLnBrk="1" hangingPunct="1"/>
            <a:r>
              <a:rPr lang="en-US" smtClean="0"/>
              <a:t>e.g., change in gate procedure doesn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affect rest of system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layering considered harmful?</a:t>
            </a:r>
          </a:p>
        </p:txBody>
      </p:sp>
      <p:sp>
        <p:nvSpPr>
          <p:cNvPr id="1382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E4F42FA1-973B-400E-9007-69360CCD9911}" type="slidenum">
              <a:rPr lang="en-US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99063" y="5718175"/>
            <a:ext cx="3713162" cy="708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CA" sz="2000" dirty="0">
                <a:solidFill>
                  <a:srgbClr val="FF00FF"/>
                </a:solidFill>
                <a:latin typeface="+mn-lt"/>
              </a:rPr>
              <a:t>duplicated tasks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CA" sz="2000" dirty="0">
                <a:solidFill>
                  <a:srgbClr val="FF00FF"/>
                </a:solidFill>
                <a:latin typeface="+mn-lt"/>
              </a:rPr>
              <a:t>need info only for others</a:t>
            </a:r>
            <a:endParaRPr lang="en-US" sz="2000" dirty="0">
              <a:solidFill>
                <a:srgbClr val="FF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0290" name="Picture 1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873125"/>
            <a:ext cx="54848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1" name="Rectangle 2"/>
          <p:cNvSpPr>
            <a:spLocks noChangeArrowheads="1"/>
          </p:cNvSpPr>
          <p:nvPr/>
        </p:nvSpPr>
        <p:spPr bwMode="auto">
          <a:xfrm>
            <a:off x="6575425" y="1727200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3388" y="114300"/>
            <a:ext cx="7772400" cy="10287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Internet protocol stack</a:t>
            </a:r>
          </a:p>
        </p:txBody>
      </p:sp>
      <p:sp>
        <p:nvSpPr>
          <p:cNvPr id="1402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7050" y="1333500"/>
            <a:ext cx="5554663" cy="4914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application:</a:t>
            </a:r>
            <a:r>
              <a:rPr lang="en-US" dirty="0" smtClean="0">
                <a:ea typeface="ＭＳ Ｐゴシック" pitchFamily="34" charset="-128"/>
              </a:rPr>
              <a:t> supporting network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FTP, SMTP, HTTP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transport:</a:t>
            </a:r>
            <a:r>
              <a:rPr lang="en-US" dirty="0" smtClean="0">
                <a:ea typeface="ＭＳ Ｐゴシック" pitchFamily="34" charset="-128"/>
              </a:rPr>
              <a:t> process-process data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TCP, UDP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network:</a:t>
            </a:r>
            <a:r>
              <a:rPr lang="en-US" dirty="0" smtClean="0">
                <a:ea typeface="ＭＳ Ｐゴシック" pitchFamily="34" charset="-128"/>
              </a:rPr>
              <a:t> routing of </a:t>
            </a:r>
            <a:r>
              <a:rPr lang="en-US" dirty="0" err="1" smtClean="0">
                <a:ea typeface="ＭＳ Ｐゴシック" pitchFamily="34" charset="-128"/>
              </a:rPr>
              <a:t>datagrams</a:t>
            </a:r>
            <a:r>
              <a:rPr lang="en-US" dirty="0" smtClean="0">
                <a:ea typeface="ＭＳ Ｐゴシック" pitchFamily="34" charset="-128"/>
              </a:rPr>
              <a:t> from source to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IP, routing protocols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link:</a:t>
            </a:r>
            <a:r>
              <a:rPr lang="en-US" dirty="0" smtClean="0">
                <a:ea typeface="ＭＳ Ｐゴシック" pitchFamily="34" charset="-128"/>
              </a:rPr>
              <a:t> data transfer between neighboring  network elements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Ethernet, 802.111 (</a:t>
            </a:r>
            <a:r>
              <a:rPr lang="en-US" dirty="0" err="1" smtClean="0"/>
              <a:t>WiFi</a:t>
            </a:r>
            <a:r>
              <a:rPr lang="en-US" dirty="0" smtClean="0"/>
              <a:t>), PPP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physical:</a:t>
            </a:r>
            <a:r>
              <a:rPr lang="en-US" dirty="0" smtClean="0">
                <a:ea typeface="ＭＳ Ｐゴシック" pitchFamily="34" charset="-128"/>
              </a:rPr>
              <a:t> bits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on the wire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dirty="0" smtClean="0">
              <a:ea typeface="ＭＳ Ｐゴシック" pitchFamily="34" charset="-128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6457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6562725" y="1920875"/>
            <a:ext cx="16446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application</a:t>
            </a:r>
          </a:p>
          <a:p>
            <a:pPr algn="ctr"/>
            <a:endParaRPr lang="en-US"/>
          </a:p>
          <a:p>
            <a:pPr algn="ctr"/>
            <a:r>
              <a:rPr lang="en-US"/>
              <a:t>transport</a:t>
            </a:r>
          </a:p>
          <a:p>
            <a:pPr algn="ctr"/>
            <a:endParaRPr lang="en-US"/>
          </a:p>
          <a:p>
            <a:pPr algn="ctr"/>
            <a:r>
              <a:rPr lang="en-US"/>
              <a:t>network</a:t>
            </a:r>
          </a:p>
          <a:p>
            <a:pPr algn="ctr"/>
            <a:endParaRPr lang="en-US"/>
          </a:p>
          <a:p>
            <a:pPr algn="ctr"/>
            <a:r>
              <a:rPr lang="en-US"/>
              <a:t>link</a:t>
            </a:r>
          </a:p>
          <a:p>
            <a:pPr algn="ctr"/>
            <a:endParaRPr lang="en-US"/>
          </a:p>
          <a:p>
            <a:pPr algn="ctr"/>
            <a:r>
              <a:rPr lang="en-US"/>
              <a:t>physical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6451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>
            <a:off x="6451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6451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6451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412D17B4-56A0-46E1-B224-DCC9DB91A08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6505575" y="1638300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0050" y="85725"/>
            <a:ext cx="6503988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ISO/OSI reference model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4200" y="1422400"/>
            <a:ext cx="5154613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presentation:</a:t>
            </a:r>
            <a:r>
              <a:rPr lang="en-US" dirty="0" smtClean="0">
                <a:ea typeface="ＭＳ Ｐゴシック" pitchFamily="34" charset="-128"/>
              </a:rPr>
              <a:t> allow applications to interpret meaning of data, e.g., encryption, compression, machine-specific conventions</a:t>
            </a:r>
          </a:p>
          <a:p>
            <a:pPr eaLnBrk="1" hangingPunct="1"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session:</a:t>
            </a:r>
            <a:r>
              <a:rPr lang="en-US" dirty="0" smtClean="0">
                <a:ea typeface="ＭＳ Ｐゴシック" pitchFamily="34" charset="-128"/>
              </a:rPr>
              <a:t> synchronization, </a:t>
            </a:r>
            <a:r>
              <a:rPr lang="en-US" dirty="0" err="1" smtClean="0">
                <a:ea typeface="ＭＳ Ｐゴシック" pitchFamily="34" charset="-128"/>
              </a:rPr>
              <a:t>checkpointing</a:t>
            </a:r>
            <a:r>
              <a:rPr lang="en-US" dirty="0" smtClean="0">
                <a:ea typeface="ＭＳ Ｐゴシック" pitchFamily="34" charset="-128"/>
              </a:rPr>
              <a:t>, recovery of data exchange</a:t>
            </a:r>
          </a:p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Internet stack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missing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these layers!</a:t>
            </a:r>
          </a:p>
          <a:p>
            <a:pPr lvl="1" eaLnBrk="1" hangingPunct="1"/>
            <a:r>
              <a:rPr lang="en-US" dirty="0" smtClean="0"/>
              <a:t>these services, </a:t>
            </a:r>
            <a:r>
              <a:rPr lang="en-US" i="1" dirty="0" smtClean="0"/>
              <a:t>if needed,</a:t>
            </a:r>
            <a:r>
              <a:rPr lang="en-US" dirty="0" smtClean="0"/>
              <a:t> must be implemented in application</a:t>
            </a:r>
          </a:p>
          <a:p>
            <a:pPr lvl="1" eaLnBrk="1" hangingPunct="1"/>
            <a:r>
              <a:rPr lang="en-US" dirty="0" smtClean="0">
                <a:hlinkClick r:id="rId3"/>
              </a:rPr>
              <a:t>needed?</a:t>
            </a:r>
            <a:endParaRPr lang="en-US" dirty="0" smtClean="0"/>
          </a:p>
        </p:txBody>
      </p:sp>
      <p:sp>
        <p:nvSpPr>
          <p:cNvPr id="142341" name="Rectangle 6"/>
          <p:cNvSpPr>
            <a:spLocks noChangeArrowheads="1"/>
          </p:cNvSpPr>
          <p:nvPr/>
        </p:nvSpPr>
        <p:spPr bwMode="auto">
          <a:xfrm>
            <a:off x="6391275" y="1774825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42342" name="Text Box 7"/>
          <p:cNvSpPr txBox="1">
            <a:spLocks noChangeArrowheads="1"/>
          </p:cNvSpPr>
          <p:nvPr/>
        </p:nvSpPr>
        <p:spPr bwMode="auto">
          <a:xfrm>
            <a:off x="6348413" y="1946275"/>
            <a:ext cx="1982787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/>
              <a:t>application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presentation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session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transport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network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link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physical</a:t>
            </a:r>
          </a:p>
        </p:txBody>
      </p:sp>
      <p:sp>
        <p:nvSpPr>
          <p:cNvPr id="142343" name="Line 8"/>
          <p:cNvSpPr>
            <a:spLocks noChangeShapeType="1"/>
          </p:cNvSpPr>
          <p:nvPr/>
        </p:nvSpPr>
        <p:spPr bwMode="auto">
          <a:xfrm>
            <a:off x="6370638" y="236696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Line 9"/>
          <p:cNvSpPr>
            <a:spLocks noChangeShapeType="1"/>
          </p:cNvSpPr>
          <p:nvPr/>
        </p:nvSpPr>
        <p:spPr bwMode="auto">
          <a:xfrm>
            <a:off x="6384925" y="33432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Line 10"/>
          <p:cNvSpPr>
            <a:spLocks noChangeShapeType="1"/>
          </p:cNvSpPr>
          <p:nvPr/>
        </p:nvSpPr>
        <p:spPr bwMode="auto">
          <a:xfrm>
            <a:off x="6384925" y="3883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Line 11"/>
          <p:cNvSpPr>
            <a:spLocks noChangeShapeType="1"/>
          </p:cNvSpPr>
          <p:nvPr/>
        </p:nvSpPr>
        <p:spPr bwMode="auto">
          <a:xfrm>
            <a:off x="6386513" y="4899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Line 12"/>
          <p:cNvSpPr>
            <a:spLocks noChangeShapeType="1"/>
          </p:cNvSpPr>
          <p:nvPr/>
        </p:nvSpPr>
        <p:spPr bwMode="auto">
          <a:xfrm>
            <a:off x="6370638" y="44164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Line 13"/>
          <p:cNvSpPr>
            <a:spLocks noChangeShapeType="1"/>
          </p:cNvSpPr>
          <p:nvPr/>
        </p:nvSpPr>
        <p:spPr bwMode="auto">
          <a:xfrm>
            <a:off x="6369050" y="28860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2349" name="Picture 18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538" y="895350"/>
            <a:ext cx="59880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E0A22A3D-C265-4F62-84B1-FACE65ED755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4386" name="Picture 19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3175" y="795338"/>
            <a:ext cx="33702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87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88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4389" name="Group 180"/>
          <p:cNvGrpSpPr>
            <a:grpSpLocks/>
          </p:cNvGrpSpPr>
          <p:nvPr/>
        </p:nvGrpSpPr>
        <p:grpSpPr bwMode="auto">
          <a:xfrm>
            <a:off x="7329488" y="2754313"/>
            <a:ext cx="1052512" cy="355600"/>
            <a:chOff x="4410" y="1365"/>
            <a:chExt cx="663" cy="224"/>
          </a:xfrm>
        </p:grpSpPr>
        <p:sp>
          <p:nvSpPr>
            <p:cNvPr id="144523" name="Rectangle 18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4" name="AutoShape 182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5" name="Freeform 18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6" name="Freeform 18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527" name="Freeform 18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4390" name="Group 170"/>
          <p:cNvGrpSpPr>
            <a:grpSpLocks/>
          </p:cNvGrpSpPr>
          <p:nvPr/>
        </p:nvGrpSpPr>
        <p:grpSpPr bwMode="auto">
          <a:xfrm>
            <a:off x="7392988" y="5013325"/>
            <a:ext cx="881062" cy="422275"/>
            <a:chOff x="2356" y="1300"/>
            <a:chExt cx="555" cy="194"/>
          </a:xfrm>
        </p:grpSpPr>
        <p:sp>
          <p:nvSpPr>
            <p:cNvPr id="1445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445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445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44518" name="Group 17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4521" name="Freeform 1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22" name="Freeform 1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519" name="Line 17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0" name="Line 178"/>
            <p:cNvSpPr>
              <a:spLocks noChangeShapeType="1"/>
            </p:cNvSpPr>
            <p:nvPr/>
          </p:nvSpPr>
          <p:spPr bwMode="auto">
            <a:xfrm>
              <a:off x="2907" y="1363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391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99"/>
                </a:solidFill>
              </a:rPr>
              <a:t>source</a:t>
            </a:r>
          </a:p>
        </p:txBody>
      </p:sp>
      <p:sp>
        <p:nvSpPr>
          <p:cNvPr id="144393" name="Freeform 10"/>
          <p:cNvSpPr>
            <a:spLocks/>
          </p:cNvSpPr>
          <p:nvPr/>
        </p:nvSpPr>
        <p:spPr bwMode="auto">
          <a:xfrm>
            <a:off x="3868738" y="650875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4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5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physical</a:t>
            </a:r>
          </a:p>
        </p:txBody>
      </p:sp>
      <p:sp>
        <p:nvSpPr>
          <p:cNvPr id="144398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0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144509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10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511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512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513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4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5288" y="996950"/>
            <a:ext cx="963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segment</a:t>
            </a: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144507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8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5263" y="1336675"/>
            <a:ext cx="1042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datagram</a:t>
            </a:r>
          </a:p>
        </p:txBody>
      </p:sp>
      <p:sp>
        <p:nvSpPr>
          <p:cNvPr id="144405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99"/>
                </a:solidFill>
              </a:rPr>
              <a:t>destination</a:t>
            </a:r>
          </a:p>
        </p:txBody>
      </p:sp>
      <p:sp>
        <p:nvSpPr>
          <p:cNvPr id="144406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07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8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9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0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physical</a:t>
            </a:r>
          </a:p>
        </p:txBody>
      </p:sp>
      <p:sp>
        <p:nvSpPr>
          <p:cNvPr id="144411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2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3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414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144499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0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501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502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44503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504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5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6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5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14449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9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9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9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6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144489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0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91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92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7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144487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8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</p:grpSp>
      <p:grpSp>
        <p:nvGrpSpPr>
          <p:cNvPr id="144418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44482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3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4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5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physical</a:t>
              </a:r>
            </a:p>
          </p:txBody>
        </p:sp>
        <p:sp>
          <p:nvSpPr>
            <p:cNvPr id="144486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419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44478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9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0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1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physical</a:t>
              </a:r>
            </a:p>
          </p:txBody>
        </p:sp>
      </p:grpSp>
      <p:sp>
        <p:nvSpPr>
          <p:cNvPr id="144420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421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144470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1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72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73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44474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75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6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7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22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14446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6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6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6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0"/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144458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9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60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61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62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3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6"/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144450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1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52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53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44454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55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6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7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425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/>
              <a:t>router</a:t>
            </a:r>
          </a:p>
        </p:txBody>
      </p:sp>
      <p:sp>
        <p:nvSpPr>
          <p:cNvPr id="144426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/>
              <a:t>switch</a:t>
            </a:r>
          </a:p>
        </p:txBody>
      </p:sp>
      <p:sp>
        <p:nvSpPr>
          <p:cNvPr id="144427" name="Rectangle 168"/>
          <p:cNvSpPr>
            <a:spLocks noGrp="1" noChangeArrowheads="1"/>
          </p:cNvSpPr>
          <p:nvPr>
            <p:ph type="title" idx="4294967295"/>
          </p:nvPr>
        </p:nvSpPr>
        <p:spPr>
          <a:xfrm>
            <a:off x="4995863" y="0"/>
            <a:ext cx="3805237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Encapsulation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703263" y="692150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message</a:t>
            </a:r>
          </a:p>
        </p:txBody>
      </p: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14444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</p:grpSp>
      <p:grpSp>
        <p:nvGrpSpPr>
          <p:cNvPr id="18" name="Group 185"/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144442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4446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47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t</a:t>
                </a:r>
              </a:p>
            </p:txBody>
          </p:sp>
        </p:grpSp>
        <p:grpSp>
          <p:nvGrpSpPr>
            <p:cNvPr id="144443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4444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45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M</a:t>
                </a:r>
              </a:p>
            </p:txBody>
          </p:sp>
        </p:grpSp>
      </p:grpSp>
      <p:grpSp>
        <p:nvGrpSpPr>
          <p:cNvPr id="21" name="Group 187"/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14444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7163" y="1643063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frame</a:t>
            </a:r>
          </a:p>
        </p:txBody>
      </p:sp>
      <p:grpSp>
        <p:nvGrpSpPr>
          <p:cNvPr id="144433" name="Group 187"/>
          <p:cNvGrpSpPr>
            <a:grpSpLocks/>
          </p:cNvGrpSpPr>
          <p:nvPr/>
        </p:nvGrpSpPr>
        <p:grpSpPr bwMode="auto">
          <a:xfrm flipH="1">
            <a:off x="3178175" y="4970463"/>
            <a:ext cx="803275" cy="771525"/>
            <a:chOff x="-44" y="1473"/>
            <a:chExt cx="981" cy="1105"/>
          </a:xfrm>
        </p:grpSpPr>
        <p:pic>
          <p:nvPicPr>
            <p:cNvPr id="144438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439" name="Freeform 1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4434" name="Group 190"/>
          <p:cNvGrpSpPr>
            <a:grpSpLocks/>
          </p:cNvGrpSpPr>
          <p:nvPr/>
        </p:nvGrpSpPr>
        <p:grpSpPr bwMode="auto">
          <a:xfrm flipH="1">
            <a:off x="4140200" y="1087438"/>
            <a:ext cx="803275" cy="771525"/>
            <a:chOff x="-44" y="1473"/>
            <a:chExt cx="981" cy="1105"/>
          </a:xfrm>
        </p:grpSpPr>
        <p:pic>
          <p:nvPicPr>
            <p:cNvPr id="144436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437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4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CE3CD74B-CB6A-4090-A467-2D552FD81C1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24271</TotalTime>
  <Words>2037</Words>
  <Application>Microsoft Macintosh PowerPoint</Application>
  <PresentationFormat>On-screen Show (4:3)</PresentationFormat>
  <Paragraphs>473</Paragraphs>
  <Slides>32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12_Default Design</vt:lpstr>
      <vt:lpstr>PowerPoint Presentation</vt:lpstr>
      <vt:lpstr>Chapter 1: roadmap</vt:lpstr>
      <vt:lpstr>Protocol “layers”</vt:lpstr>
      <vt:lpstr>Organization of air travel</vt:lpstr>
      <vt:lpstr>Layering of airline functionality</vt:lpstr>
      <vt:lpstr>Why layering?</vt:lpstr>
      <vt:lpstr>Internet protocol stack</vt:lpstr>
      <vt:lpstr>ISO/OSI reference model</vt:lpstr>
      <vt:lpstr>Encapsulation</vt:lpstr>
      <vt:lpstr>Chapter 1: roadmap</vt:lpstr>
      <vt:lpstr>Network security</vt:lpstr>
      <vt:lpstr>Bad guys: put malware into hosts via Internet</vt:lpstr>
      <vt:lpstr>PowerPoint Presentation</vt:lpstr>
      <vt:lpstr>PowerPoint Presentation</vt:lpstr>
      <vt:lpstr>Bad guys can sniff packets</vt:lpstr>
      <vt:lpstr>Bad guys can use fake addresses</vt:lpstr>
      <vt:lpstr>Chapter 1: roadmap</vt:lpstr>
      <vt:lpstr>Internet history</vt:lpstr>
      <vt:lpstr>PowerPoint Presentation</vt:lpstr>
      <vt:lpstr>PowerPoint Presentation</vt:lpstr>
      <vt:lpstr>PowerPoint Presentation</vt:lpstr>
      <vt:lpstr>PowerPoint Presentation</vt:lpstr>
      <vt:lpstr>Introduction: summary</vt:lpstr>
      <vt:lpstr>Details of the Seven ISO/OSI Layers</vt:lpstr>
      <vt:lpstr>Physical Layer (1)</vt:lpstr>
      <vt:lpstr>Datalink Layer (2)</vt:lpstr>
      <vt:lpstr>Network Layer (3)</vt:lpstr>
      <vt:lpstr>Data and Control Planes</vt:lpstr>
      <vt:lpstr>Transport Layer (4)</vt:lpstr>
      <vt:lpstr>Session Layer (5)</vt:lpstr>
      <vt:lpstr>Presentation Layer (6)</vt:lpstr>
      <vt:lpstr>Application Layer (7)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J T Yao</cp:lastModifiedBy>
  <cp:revision>287</cp:revision>
  <dcterms:created xsi:type="dcterms:W3CDTF">1999-10-08T19:08:27Z</dcterms:created>
  <dcterms:modified xsi:type="dcterms:W3CDTF">2018-01-04T17:08:45Z</dcterms:modified>
</cp:coreProperties>
</file>