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99" r:id="rId2"/>
    <p:sldId id="256" r:id="rId3"/>
    <p:sldId id="365" r:id="rId4"/>
    <p:sldId id="258" r:id="rId5"/>
    <p:sldId id="368" r:id="rId6"/>
    <p:sldId id="259" r:id="rId7"/>
    <p:sldId id="466" r:id="rId8"/>
    <p:sldId id="467" r:id="rId9"/>
    <p:sldId id="261" r:id="rId10"/>
    <p:sldId id="371" r:id="rId11"/>
    <p:sldId id="372" r:id="rId12"/>
    <p:sldId id="373" r:id="rId13"/>
    <p:sldId id="468" r:id="rId14"/>
    <p:sldId id="469" r:id="rId15"/>
    <p:sldId id="470" r:id="rId16"/>
    <p:sldId id="263" r:id="rId17"/>
    <p:sldId id="264" r:id="rId18"/>
    <p:sldId id="265" r:id="rId19"/>
    <p:sldId id="445" r:id="rId20"/>
  </p:sldIdLst>
  <p:sldSz cx="9144000" cy="6858000" type="screen4x3"/>
  <p:notesSz cx="70485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FF99CC"/>
    <a:srgbClr val="000099"/>
    <a:srgbClr val="CC0000"/>
    <a:srgbClr val="FF66FF"/>
    <a:srgbClr val="77777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-200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18" charset="0"/>
              </a:defRPr>
            </a:lvl1pPr>
          </a:lstStyle>
          <a:p>
            <a:fld id="{0315906F-EBBC-4C95-91FA-C4720DDF1CF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136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416425"/>
            <a:ext cx="51689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18" charset="0"/>
              </a:defRPr>
            </a:lvl1pPr>
          </a:lstStyle>
          <a:p>
            <a:fld id="{7C5AD71E-8E9F-481F-9452-B3521EF257C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4C37BDCC-5961-4B48-8CDB-0529467A2810}" type="slidenum">
              <a:rPr lang="en-US"/>
              <a:pPr/>
              <a:t>19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Kurose and Ross forgot to say anything about wrapping the carry and adding it to low order bit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3-</a:t>
            </a:r>
            <a:fld id="{D7840CDE-25A2-4FB7-BF34-A04617F3FA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3-</a:t>
            </a:r>
            <a:fld id="{D1AAED4D-E509-4355-A31B-E29C586B0A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3-</a:t>
            </a:r>
            <a:fld id="{9FA96F83-63A3-4B2B-A0C6-36BD0C78E9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3-</a:t>
            </a:r>
            <a:fld id="{043388CC-B4DE-4BA1-B760-CE11345545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3-</a:t>
            </a:r>
            <a:fld id="{255D0FD9-11B8-437A-95DF-A706A106FF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3-</a:t>
            </a:r>
            <a:fld id="{1F660D23-9BFE-432A-B903-FE62A83A22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3-</a:t>
            </a:r>
            <a:fld id="{8B6B042A-5CE9-4D67-86D6-D9C9CAE0AA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3-</a:t>
            </a:r>
            <a:fld id="{C5734F5A-5ACA-4EFA-89AE-4323594D4D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3-</a:t>
            </a:r>
            <a:fld id="{D4F05C58-B6F9-48A1-B690-FD6FA728C8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3-</a:t>
            </a:r>
            <a:fld id="{D6257301-DE30-41E6-84D1-FE66DBF598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3-</a:t>
            </a:r>
            <a:fld id="{92FEC700-9E0E-40AF-8012-BDF7C0F32F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45250"/>
            <a:ext cx="289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en-US"/>
              <a:t>3-</a:t>
            </a:r>
            <a:fld id="{029CE1C9-7310-445D-9216-3270EF6926D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aqs.org/rfcs/rfc1071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62600" y="6459538"/>
            <a:ext cx="2895600" cy="28733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200" dirty="0" smtClean="0">
                <a:latin typeface="Tahoma" charset="0"/>
              </a:rPr>
              <a:t>Transport Layer</a:t>
            </a:r>
            <a:endParaRPr lang="en-US" sz="1200" dirty="0">
              <a:latin typeface="Tahoma" charset="0"/>
            </a:endParaRP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cs typeface="Arial" pitchFamily="34" charset="0"/>
              </a:rPr>
              <a:t>3-</a:t>
            </a:r>
            <a:fld id="{F63EB5E7-DB6A-465C-9BBB-6F3A4C77F72F}" type="slidenum">
              <a:rPr lang="en-US">
                <a:cs typeface="Arial" pitchFamily="34" charset="0"/>
              </a:rPr>
              <a:pPr/>
              <a:t>1</a:t>
            </a:fld>
            <a:endParaRPr lang="en-US">
              <a:cs typeface="Arial" pitchFamily="34" charset="0"/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6184900" y="3078163"/>
            <a:ext cx="2881313" cy="286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2800" i="1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Computer Networking: A Top Down Approach </a:t>
            </a:r>
            <a:r>
              <a:rPr lang="en-US" sz="28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/>
            </a:r>
            <a:br>
              <a:rPr lang="en-US" sz="28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6</a:t>
            </a:r>
            <a:r>
              <a:rPr lang="en-US" sz="2000" baseline="30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th</a:t>
            </a:r>
            <a:r>
              <a:rPr 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 edition </a:t>
            </a:r>
            <a:br>
              <a:rPr 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Jim Kurose, Keith Ross</a:t>
            </a:r>
            <a:br>
              <a:rPr 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Addison-Wesley</a:t>
            </a:r>
            <a:br>
              <a:rPr 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March 2012</a:t>
            </a:r>
          </a:p>
        </p:txBody>
      </p:sp>
      <p:pic>
        <p:nvPicPr>
          <p:cNvPr id="15368" name="Picture 9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5838" y="4662488"/>
            <a:ext cx="4411662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Picture 1" descr="6e_cov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32525" y="511175"/>
            <a:ext cx="2306638" cy="277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0" name="TextBox 2"/>
          <p:cNvSpPr txBox="1">
            <a:spLocks noChangeArrowheads="1"/>
          </p:cNvSpPr>
          <p:nvPr/>
        </p:nvSpPr>
        <p:spPr bwMode="auto">
          <a:xfrm>
            <a:off x="-1995488" y="3043238"/>
            <a:ext cx="1841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92100" y="1998663"/>
            <a:ext cx="5562599" cy="304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 smtClean="0">
                <a:solidFill>
                  <a:srgbClr val="000099"/>
                </a:solidFill>
                <a:latin typeface="Gill Sans MT" pitchFamily="34" charset="0"/>
              </a:rPr>
              <a:t>CS335  </a:t>
            </a:r>
          </a:p>
          <a:p>
            <a:pPr eaLnBrk="1" hangingPunct="1">
              <a:lnSpc>
                <a:spcPct val="85000"/>
              </a:lnSpc>
            </a:pPr>
            <a:r>
              <a:rPr lang="en-US" sz="4400" dirty="0" smtClean="0">
                <a:solidFill>
                  <a:srgbClr val="000099"/>
                </a:solidFill>
                <a:latin typeface="Gill Sans MT" pitchFamily="34" charset="0"/>
              </a:rPr>
              <a:t>Computer Networks</a:t>
            </a:r>
          </a:p>
          <a:p>
            <a:pPr eaLnBrk="1" hangingPunct="1">
              <a:lnSpc>
                <a:spcPct val="85000"/>
              </a:lnSpc>
            </a:pPr>
            <a:r>
              <a:rPr lang="en-US" sz="4400" dirty="0" smtClean="0">
                <a:solidFill>
                  <a:srgbClr val="000099"/>
                </a:solidFill>
                <a:latin typeface="Gill Sans MT" pitchFamily="34" charset="0"/>
              </a:rPr>
              <a:t> </a:t>
            </a:r>
            <a:r>
              <a:rPr lang="en-US" sz="4800" dirty="0">
                <a:solidFill>
                  <a:srgbClr val="000099"/>
                </a:solidFill>
                <a:latin typeface="Gill Sans MT" pitchFamily="34" charset="0"/>
              </a:rPr>
              <a:t/>
            </a:r>
            <a:br>
              <a:rPr lang="en-US" sz="4800" dirty="0">
                <a:solidFill>
                  <a:srgbClr val="000099"/>
                </a:solidFill>
                <a:latin typeface="Gill Sans MT" pitchFamily="34" charset="0"/>
              </a:rPr>
            </a:br>
            <a:r>
              <a:rPr lang="en-US" sz="4400" dirty="0" smtClean="0">
                <a:solidFill>
                  <a:srgbClr val="000099"/>
                </a:solidFill>
                <a:latin typeface="Gill Sans MT" pitchFamily="34" charset="0"/>
                <a:cs typeface="Arial" pitchFamily="34" charset="0"/>
              </a:rPr>
              <a:t> Transport Layer </a:t>
            </a:r>
            <a:r>
              <a:rPr lang="en-US" sz="4400" dirty="0" smtClean="0">
                <a:solidFill>
                  <a:srgbClr val="000099"/>
                </a:solidFill>
                <a:latin typeface="Gill Sans MT" pitchFamily="34" charset="0"/>
              </a:rPr>
              <a:t>1</a:t>
            </a:r>
            <a:endParaRPr lang="en-US" sz="4400" dirty="0">
              <a:solidFill>
                <a:srgbClr val="000099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3-</a:t>
            </a:r>
            <a:fld id="{18CF5058-45F3-4E00-8ED8-A79AD673FE95}" type="slidenum">
              <a:rPr lang="en-US"/>
              <a:pPr/>
              <a:t>10</a:t>
            </a:fld>
            <a:endParaRPr lang="en-US"/>
          </a:p>
        </p:txBody>
      </p:sp>
      <p:pic>
        <p:nvPicPr>
          <p:cNvPr id="24579" name="Picture 110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3" y="935038"/>
            <a:ext cx="7313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1460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Connectionless demultiplexing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7000" y="1495425"/>
            <a:ext cx="4940300" cy="1858963"/>
          </a:xfrm>
        </p:spPr>
        <p:txBody>
          <a:bodyPr/>
          <a:lstStyle/>
          <a:p>
            <a:pPr marL="347663" indent="-290513"/>
            <a:r>
              <a:rPr lang="en-US" i="1" smtClean="0"/>
              <a:t>recall:</a:t>
            </a:r>
            <a:r>
              <a:rPr lang="en-US" smtClean="0"/>
              <a:t> created socket has host-local port #:</a:t>
            </a:r>
          </a:p>
          <a:p>
            <a:pPr marL="347663" indent="-290513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DatagramSocket mySocket1        = new DatagramSocket(</a:t>
            </a:r>
            <a:r>
              <a:rPr lang="en-US" sz="2000" b="1" smtClean="0">
                <a:solidFill>
                  <a:srgbClr val="CC0000"/>
                </a:solidFill>
                <a:latin typeface="Courier New" pitchFamily="49" charset="0"/>
              </a:rPr>
              <a:t>12534</a:t>
            </a:r>
            <a:r>
              <a:rPr lang="en-US" sz="2000" b="1" smtClean="0">
                <a:latin typeface="Courier New" pitchFamily="49" charset="0"/>
              </a:rPr>
              <a:t>);</a:t>
            </a:r>
          </a:p>
          <a:p>
            <a:pPr marL="347663" indent="-290513">
              <a:buFont typeface="Wingdings" pitchFamily="2" charset="2"/>
              <a:buNone/>
            </a:pPr>
            <a:endParaRPr lang="en-US" sz="2000" smtClean="0">
              <a:latin typeface="Courier New" pitchFamily="49" charset="0"/>
            </a:endParaRPr>
          </a:p>
        </p:txBody>
      </p:sp>
      <p:sp>
        <p:nvSpPr>
          <p:cNvPr id="240745" name="Rectangle 105"/>
          <p:cNvSpPr>
            <a:spLocks noGrp="1" noChangeArrowheads="1"/>
          </p:cNvSpPr>
          <p:nvPr>
            <p:ph type="body" sz="half" idx="2"/>
          </p:nvPr>
        </p:nvSpPr>
        <p:spPr>
          <a:xfrm>
            <a:off x="312738" y="3862388"/>
            <a:ext cx="4114800" cy="236855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when host receives UDP segment: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checks destination port # in segment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directs UDP segment to socket with that port #</a:t>
            </a:r>
          </a:p>
        </p:txBody>
      </p:sp>
      <p:sp>
        <p:nvSpPr>
          <p:cNvPr id="10248" name="Rectangle 108"/>
          <p:cNvSpPr>
            <a:spLocks noChangeArrowheads="1"/>
          </p:cNvSpPr>
          <p:nvPr/>
        </p:nvSpPr>
        <p:spPr bwMode="auto">
          <a:xfrm>
            <a:off x="4678363" y="1162050"/>
            <a:ext cx="4465637" cy="169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7663" indent="-290513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sz="2000">
              <a:latin typeface="Courier New" pitchFamily="49" charset="0"/>
            </a:endParaRPr>
          </a:p>
          <a:p>
            <a:pPr marL="347663" indent="-290513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800" i="1">
                <a:latin typeface="Gill Sans MT" pitchFamily="34" charset="0"/>
              </a:rPr>
              <a:t>recall:</a:t>
            </a:r>
            <a:r>
              <a:rPr lang="en-US" sz="2800">
                <a:latin typeface="Gill Sans MT" pitchFamily="34" charset="0"/>
              </a:rPr>
              <a:t> when creating datagram to send into UDP socket, must specify</a:t>
            </a:r>
          </a:p>
          <a:p>
            <a:pPr marL="850900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latin typeface="Gill Sans MT" pitchFamily="34" charset="0"/>
              </a:rPr>
              <a:t>destination IP address</a:t>
            </a:r>
          </a:p>
          <a:p>
            <a:pPr marL="850900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latin typeface="Gill Sans MT" pitchFamily="34" charset="0"/>
              </a:rPr>
              <a:t>destination port #</a:t>
            </a:r>
          </a:p>
        </p:txBody>
      </p:sp>
      <p:sp>
        <p:nvSpPr>
          <p:cNvPr id="240751" name="Rectangle 111"/>
          <p:cNvSpPr>
            <a:spLocks noChangeArrowheads="1"/>
          </p:cNvSpPr>
          <p:nvPr/>
        </p:nvSpPr>
        <p:spPr bwMode="auto">
          <a:xfrm>
            <a:off x="5260975" y="3895725"/>
            <a:ext cx="3432175" cy="214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>
                <a:latin typeface="Gill Sans MT" charset="0"/>
                <a:ea typeface="ＭＳ Ｐゴシック" charset="0"/>
              </a:rPr>
              <a:t>IP datagrams with </a:t>
            </a:r>
            <a:r>
              <a:rPr lang="en-US" sz="2400" i="1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same dest. port #,</a:t>
            </a:r>
            <a:r>
              <a:rPr lang="en-US" sz="2400">
                <a:latin typeface="Gill Sans MT" charset="0"/>
                <a:ea typeface="ＭＳ Ｐゴシック" charset="0"/>
              </a:rPr>
              <a:t> but different source IP addresses and/or source port numbers will be directed to </a:t>
            </a:r>
            <a:r>
              <a:rPr lang="en-US" sz="2400" i="1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same socket </a:t>
            </a:r>
            <a:r>
              <a:rPr lang="en-US" sz="2400">
                <a:latin typeface="Gill Sans MT" charset="0"/>
                <a:ea typeface="ＭＳ Ｐゴシック" charset="0"/>
              </a:rPr>
              <a:t>at dest</a:t>
            </a:r>
          </a:p>
        </p:txBody>
      </p:sp>
      <p:sp>
        <p:nvSpPr>
          <p:cNvPr id="10250" name="Line 112"/>
          <p:cNvSpPr>
            <a:spLocks noChangeShapeType="1"/>
          </p:cNvSpPr>
          <p:nvPr/>
        </p:nvSpPr>
        <p:spPr bwMode="auto">
          <a:xfrm>
            <a:off x="1400175" y="3541713"/>
            <a:ext cx="58451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0753" name="AutoShape 113"/>
          <p:cNvSpPr>
            <a:spLocks noChangeArrowheads="1"/>
          </p:cNvSpPr>
          <p:nvPr/>
        </p:nvSpPr>
        <p:spPr bwMode="auto">
          <a:xfrm>
            <a:off x="4467225" y="4770438"/>
            <a:ext cx="560388" cy="311150"/>
          </a:xfrm>
          <a:prstGeom prst="rightArrow">
            <a:avLst>
              <a:gd name="adj1" fmla="val 50000"/>
              <a:gd name="adj2" fmla="val 4502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745" grpId="0" build="p"/>
      <p:bldP spid="2407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3-</a:t>
            </a:r>
            <a:fld id="{5F60DEE9-F92D-4689-958F-9CFD200E9A8B}" type="slidenum">
              <a:rPr lang="en-US"/>
              <a:pPr/>
              <a:t>11</a:t>
            </a:fld>
            <a:endParaRPr lang="en-US"/>
          </a:p>
        </p:txBody>
      </p:sp>
      <p:pic>
        <p:nvPicPr>
          <p:cNvPr id="25603" name="Picture 213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025" y="885825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244475" y="200025"/>
            <a:ext cx="7772400" cy="935038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Connectionless demux: example</a:t>
            </a:r>
          </a:p>
        </p:txBody>
      </p:sp>
      <p:sp>
        <p:nvSpPr>
          <p:cNvPr id="241708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2870200" y="1320800"/>
            <a:ext cx="3211513" cy="725488"/>
          </a:xfrm>
        </p:spPr>
        <p:txBody>
          <a:bodyPr/>
          <a:lstStyle/>
          <a:p>
            <a:pPr marL="173038" indent="-173038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DatagramSocket serverSocket = new DatagramSocket</a:t>
            </a:r>
          </a:p>
          <a:p>
            <a:pPr marL="173038" indent="-173038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(</a:t>
            </a:r>
            <a:r>
              <a:rPr lang="en-US" sz="2000" b="1" smtClean="0">
                <a:solidFill>
                  <a:srgbClr val="CC0000"/>
                </a:solidFill>
                <a:latin typeface="Courier New" pitchFamily="49" charset="0"/>
              </a:rPr>
              <a:t>6428</a:t>
            </a:r>
            <a:r>
              <a:rPr lang="en-US" sz="2000" b="1" smtClean="0">
                <a:latin typeface="Courier New" pitchFamily="49" charset="0"/>
              </a:rPr>
              <a:t>);</a:t>
            </a:r>
          </a:p>
          <a:p>
            <a:pPr marL="173038" indent="-173038"/>
            <a:endParaRPr lang="en-US" sz="4000" smtClean="0"/>
          </a:p>
        </p:txBody>
      </p:sp>
      <p:sp>
        <p:nvSpPr>
          <p:cNvPr id="25606" name="Freeform 89"/>
          <p:cNvSpPr>
            <a:spLocks/>
          </p:cNvSpPr>
          <p:nvPr/>
        </p:nvSpPr>
        <p:spPr bwMode="auto">
          <a:xfrm>
            <a:off x="3189288" y="2478088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7" name="Freeform 97"/>
          <p:cNvSpPr>
            <a:spLocks/>
          </p:cNvSpPr>
          <p:nvPr/>
        </p:nvSpPr>
        <p:spPr bwMode="auto">
          <a:xfrm>
            <a:off x="404813" y="2782888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8" name="Rectangle 23"/>
          <p:cNvSpPr>
            <a:spLocks noChangeArrowheads="1"/>
          </p:cNvSpPr>
          <p:nvPr/>
        </p:nvSpPr>
        <p:spPr bwMode="auto">
          <a:xfrm>
            <a:off x="909638" y="2749550"/>
            <a:ext cx="1296987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25609" name="Rectangle 24"/>
          <p:cNvSpPr>
            <a:spLocks noChangeArrowheads="1"/>
          </p:cNvSpPr>
          <p:nvPr/>
        </p:nvSpPr>
        <p:spPr bwMode="auto">
          <a:xfrm>
            <a:off x="871538" y="28035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25610" name="Line 25"/>
          <p:cNvSpPr>
            <a:spLocks noChangeShapeType="1"/>
          </p:cNvSpPr>
          <p:nvPr/>
        </p:nvSpPr>
        <p:spPr bwMode="auto">
          <a:xfrm>
            <a:off x="881063" y="35639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Text Box 26"/>
          <p:cNvSpPr txBox="1">
            <a:spLocks noChangeArrowheads="1"/>
          </p:cNvSpPr>
          <p:nvPr/>
        </p:nvSpPr>
        <p:spPr bwMode="auto">
          <a:xfrm>
            <a:off x="838200" y="354647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25612" name="Line 27"/>
          <p:cNvSpPr>
            <a:spLocks noChangeShapeType="1"/>
          </p:cNvSpPr>
          <p:nvPr/>
        </p:nvSpPr>
        <p:spPr bwMode="auto">
          <a:xfrm>
            <a:off x="889000" y="38846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Line 28"/>
          <p:cNvSpPr>
            <a:spLocks noChangeShapeType="1"/>
          </p:cNvSpPr>
          <p:nvPr/>
        </p:nvSpPr>
        <p:spPr bwMode="auto">
          <a:xfrm>
            <a:off x="874713" y="41941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29"/>
          <p:cNvSpPr>
            <a:spLocks noChangeShapeType="1"/>
          </p:cNvSpPr>
          <p:nvPr/>
        </p:nvSpPr>
        <p:spPr bwMode="auto">
          <a:xfrm>
            <a:off x="874713" y="44799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Text Box 26"/>
          <p:cNvSpPr txBox="1">
            <a:spLocks noChangeArrowheads="1"/>
          </p:cNvSpPr>
          <p:nvPr/>
        </p:nvSpPr>
        <p:spPr bwMode="auto">
          <a:xfrm>
            <a:off x="873125" y="279400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25616" name="Text Box 26"/>
          <p:cNvSpPr txBox="1">
            <a:spLocks noChangeArrowheads="1"/>
          </p:cNvSpPr>
          <p:nvPr/>
        </p:nvSpPr>
        <p:spPr bwMode="auto">
          <a:xfrm>
            <a:off x="828675" y="445135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25617" name="Text Box 26"/>
          <p:cNvSpPr txBox="1">
            <a:spLocks noChangeArrowheads="1"/>
          </p:cNvSpPr>
          <p:nvPr/>
        </p:nvSpPr>
        <p:spPr bwMode="auto">
          <a:xfrm>
            <a:off x="847725" y="416560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25618" name="Text Box 26"/>
          <p:cNvSpPr txBox="1">
            <a:spLocks noChangeArrowheads="1"/>
          </p:cNvSpPr>
          <p:nvPr/>
        </p:nvSpPr>
        <p:spPr bwMode="auto">
          <a:xfrm>
            <a:off x="838200" y="387032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1284" name="Oval 110"/>
          <p:cNvSpPr>
            <a:spLocks noChangeArrowheads="1"/>
          </p:cNvSpPr>
          <p:nvPr/>
        </p:nvSpPr>
        <p:spPr bwMode="auto">
          <a:xfrm>
            <a:off x="1208088" y="307975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241775" name="Group 111"/>
          <p:cNvGrpSpPr>
            <a:grpSpLocks/>
          </p:cNvGrpSpPr>
          <p:nvPr/>
        </p:nvGrpSpPr>
        <p:grpSpPr bwMode="auto">
          <a:xfrm>
            <a:off x="1176338" y="3403600"/>
            <a:ext cx="620712" cy="228600"/>
            <a:chOff x="1287" y="2524"/>
            <a:chExt cx="260" cy="100"/>
          </a:xfrm>
        </p:grpSpPr>
        <p:sp>
          <p:nvSpPr>
            <p:cNvPr id="11390" name="Rectangle 11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91" name="Rectangle 11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92" name="Rectangle 11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93" name="Rectangle 11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21" name="Rectangle 23"/>
          <p:cNvSpPr>
            <a:spLocks noChangeArrowheads="1"/>
          </p:cNvSpPr>
          <p:nvPr/>
        </p:nvSpPr>
        <p:spPr bwMode="auto">
          <a:xfrm>
            <a:off x="3736975" y="2516188"/>
            <a:ext cx="1497013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25622" name="Rectangle 24"/>
          <p:cNvSpPr>
            <a:spLocks noChangeArrowheads="1"/>
          </p:cNvSpPr>
          <p:nvPr/>
        </p:nvSpPr>
        <p:spPr bwMode="auto">
          <a:xfrm>
            <a:off x="3702050" y="2570163"/>
            <a:ext cx="147320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25623" name="Line 25"/>
          <p:cNvSpPr>
            <a:spLocks noChangeShapeType="1"/>
          </p:cNvSpPr>
          <p:nvPr/>
        </p:nvSpPr>
        <p:spPr bwMode="auto">
          <a:xfrm>
            <a:off x="3708400" y="3340100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Text Box 26"/>
          <p:cNvSpPr txBox="1">
            <a:spLocks noChangeArrowheads="1"/>
          </p:cNvSpPr>
          <p:nvPr/>
        </p:nvSpPr>
        <p:spPr bwMode="auto">
          <a:xfrm>
            <a:off x="3779838" y="332263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25625" name="Line 27"/>
          <p:cNvSpPr>
            <a:spLocks noChangeShapeType="1"/>
          </p:cNvSpPr>
          <p:nvPr/>
        </p:nvSpPr>
        <p:spPr bwMode="auto">
          <a:xfrm>
            <a:off x="3709988" y="36576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3776663" y="253682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25627" name="Text Box 26"/>
          <p:cNvSpPr txBox="1">
            <a:spLocks noChangeArrowheads="1"/>
          </p:cNvSpPr>
          <p:nvPr/>
        </p:nvSpPr>
        <p:spPr bwMode="auto">
          <a:xfrm>
            <a:off x="3773488" y="422751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25628" name="Text Box 26"/>
          <p:cNvSpPr txBox="1">
            <a:spLocks noChangeArrowheads="1"/>
          </p:cNvSpPr>
          <p:nvPr/>
        </p:nvSpPr>
        <p:spPr bwMode="auto">
          <a:xfrm>
            <a:off x="3773488" y="39417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25629" name="Text Box 26"/>
          <p:cNvSpPr txBox="1">
            <a:spLocks noChangeArrowheads="1"/>
          </p:cNvSpPr>
          <p:nvPr/>
        </p:nvSpPr>
        <p:spPr bwMode="auto">
          <a:xfrm>
            <a:off x="3773488" y="364331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25630" name="Line 27"/>
          <p:cNvSpPr>
            <a:spLocks noChangeShapeType="1"/>
          </p:cNvSpPr>
          <p:nvPr/>
        </p:nvSpPr>
        <p:spPr bwMode="auto">
          <a:xfrm>
            <a:off x="3706813" y="396875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1" name="Line 27"/>
          <p:cNvSpPr>
            <a:spLocks noChangeShapeType="1"/>
          </p:cNvSpPr>
          <p:nvPr/>
        </p:nvSpPr>
        <p:spPr bwMode="auto">
          <a:xfrm>
            <a:off x="3703638" y="42672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7" name="Oval 128"/>
          <p:cNvSpPr>
            <a:spLocks noChangeArrowheads="1"/>
          </p:cNvSpPr>
          <p:nvPr/>
        </p:nvSpPr>
        <p:spPr bwMode="auto">
          <a:xfrm>
            <a:off x="4121150" y="2876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P1</a:t>
            </a:r>
          </a:p>
        </p:txBody>
      </p:sp>
      <p:grpSp>
        <p:nvGrpSpPr>
          <p:cNvPr id="241798" name="Group 134"/>
          <p:cNvGrpSpPr>
            <a:grpSpLocks/>
          </p:cNvGrpSpPr>
          <p:nvPr/>
        </p:nvGrpSpPr>
        <p:grpSpPr bwMode="auto">
          <a:xfrm>
            <a:off x="3992563" y="3192463"/>
            <a:ext cx="887412" cy="228600"/>
            <a:chOff x="1383" y="2620"/>
            <a:chExt cx="260" cy="100"/>
          </a:xfrm>
        </p:grpSpPr>
        <p:sp>
          <p:nvSpPr>
            <p:cNvPr id="11386" name="Rectangle 135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7" name="Rectangle 136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8" name="Rectangle 137"/>
            <p:cNvSpPr>
              <a:spLocks noChangeArrowheads="1"/>
            </p:cNvSpPr>
            <p:nvPr/>
          </p:nvSpPr>
          <p:spPr bwMode="auto">
            <a:xfrm>
              <a:off x="1599" y="2678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9" name="Rectangle 138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34" name="Rectangle 23"/>
          <p:cNvSpPr>
            <a:spLocks noChangeArrowheads="1"/>
          </p:cNvSpPr>
          <p:nvPr/>
        </p:nvSpPr>
        <p:spPr bwMode="auto">
          <a:xfrm>
            <a:off x="6743700" y="2741613"/>
            <a:ext cx="1296988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25635" name="Rectangle 24"/>
          <p:cNvSpPr>
            <a:spLocks noChangeArrowheads="1"/>
          </p:cNvSpPr>
          <p:nvPr/>
        </p:nvSpPr>
        <p:spPr bwMode="auto">
          <a:xfrm>
            <a:off x="6705600" y="2795588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25636" name="Line 25"/>
          <p:cNvSpPr>
            <a:spLocks noChangeShapeType="1"/>
          </p:cNvSpPr>
          <p:nvPr/>
        </p:nvSpPr>
        <p:spPr bwMode="auto">
          <a:xfrm>
            <a:off x="6715125" y="3556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7" name="Text Box 26"/>
          <p:cNvSpPr txBox="1">
            <a:spLocks noChangeArrowheads="1"/>
          </p:cNvSpPr>
          <p:nvPr/>
        </p:nvSpPr>
        <p:spPr bwMode="auto">
          <a:xfrm>
            <a:off x="6672263" y="353853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25638" name="Line 27"/>
          <p:cNvSpPr>
            <a:spLocks noChangeShapeType="1"/>
          </p:cNvSpPr>
          <p:nvPr/>
        </p:nvSpPr>
        <p:spPr bwMode="auto">
          <a:xfrm>
            <a:off x="6723063" y="38766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9" name="Line 28"/>
          <p:cNvSpPr>
            <a:spLocks noChangeShapeType="1"/>
          </p:cNvSpPr>
          <p:nvPr/>
        </p:nvSpPr>
        <p:spPr bwMode="auto">
          <a:xfrm>
            <a:off x="6708775" y="41862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0" name="Line 29"/>
          <p:cNvSpPr>
            <a:spLocks noChangeShapeType="1"/>
          </p:cNvSpPr>
          <p:nvPr/>
        </p:nvSpPr>
        <p:spPr bwMode="auto">
          <a:xfrm>
            <a:off x="6708775" y="447198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1" name="Text Box 26"/>
          <p:cNvSpPr txBox="1">
            <a:spLocks noChangeArrowheads="1"/>
          </p:cNvSpPr>
          <p:nvPr/>
        </p:nvSpPr>
        <p:spPr bwMode="auto">
          <a:xfrm>
            <a:off x="6707188" y="27860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25642" name="Text Box 26"/>
          <p:cNvSpPr txBox="1">
            <a:spLocks noChangeArrowheads="1"/>
          </p:cNvSpPr>
          <p:nvPr/>
        </p:nvSpPr>
        <p:spPr bwMode="auto">
          <a:xfrm>
            <a:off x="6662738" y="444341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25643" name="Text Box 26"/>
          <p:cNvSpPr txBox="1">
            <a:spLocks noChangeArrowheads="1"/>
          </p:cNvSpPr>
          <p:nvPr/>
        </p:nvSpPr>
        <p:spPr bwMode="auto">
          <a:xfrm>
            <a:off x="6681788" y="41576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25644" name="Text Box 26"/>
          <p:cNvSpPr txBox="1">
            <a:spLocks noChangeArrowheads="1"/>
          </p:cNvSpPr>
          <p:nvPr/>
        </p:nvSpPr>
        <p:spPr bwMode="auto">
          <a:xfrm>
            <a:off x="6672263" y="38623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1310" name="Oval 153"/>
          <p:cNvSpPr>
            <a:spLocks noChangeArrowheads="1"/>
          </p:cNvSpPr>
          <p:nvPr/>
        </p:nvSpPr>
        <p:spPr bwMode="auto">
          <a:xfrm>
            <a:off x="7042150" y="30940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25646" name="Freeform 154"/>
          <p:cNvSpPr>
            <a:spLocks/>
          </p:cNvSpPr>
          <p:nvPr/>
        </p:nvSpPr>
        <p:spPr bwMode="auto">
          <a:xfrm>
            <a:off x="8002588" y="27622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41820" name="Group 156"/>
          <p:cNvGrpSpPr>
            <a:grpSpLocks/>
          </p:cNvGrpSpPr>
          <p:nvPr/>
        </p:nvGrpSpPr>
        <p:grpSpPr bwMode="auto">
          <a:xfrm>
            <a:off x="7035800" y="3425825"/>
            <a:ext cx="620713" cy="204788"/>
            <a:chOff x="1287" y="2524"/>
            <a:chExt cx="260" cy="100"/>
          </a:xfrm>
        </p:grpSpPr>
        <p:sp>
          <p:nvSpPr>
            <p:cNvPr id="11382" name="Rectangle 157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3" name="Rectangle 158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4" name="Rectangle 159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5" name="Rectangle 160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1837" name="Rectangle 173"/>
          <p:cNvSpPr>
            <a:spLocks noChangeArrowheads="1"/>
          </p:cNvSpPr>
          <p:nvPr/>
        </p:nvSpPr>
        <p:spPr bwMode="auto">
          <a:xfrm>
            <a:off x="6162675" y="1752600"/>
            <a:ext cx="2659063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DatagramSocket mySocket1 = new DatagramSocket (</a:t>
            </a:r>
            <a:r>
              <a:rPr lang="en-US" sz="1800" b="1">
                <a:solidFill>
                  <a:srgbClr val="CC0000"/>
                </a:solidFill>
                <a:latin typeface="Courier New" pitchFamily="49" charset="0"/>
              </a:rPr>
              <a:t>5775</a:t>
            </a:r>
            <a:r>
              <a:rPr lang="en-US" sz="1800" b="1">
                <a:latin typeface="Courier New" pitchFamily="49" charset="0"/>
              </a:rPr>
              <a:t>);</a:t>
            </a:r>
          </a:p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241838" name="Rectangle 174"/>
          <p:cNvSpPr>
            <a:spLocks noChangeArrowheads="1"/>
          </p:cNvSpPr>
          <p:nvPr/>
        </p:nvSpPr>
        <p:spPr bwMode="auto">
          <a:xfrm>
            <a:off x="196850" y="1703388"/>
            <a:ext cx="2613025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DatagramSocket mySocket2 = new DatagramSocket</a:t>
            </a:r>
          </a:p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 (</a:t>
            </a:r>
            <a:r>
              <a:rPr lang="en-US" sz="1800" b="1">
                <a:solidFill>
                  <a:srgbClr val="CC0000"/>
                </a:solidFill>
                <a:latin typeface="Courier New" pitchFamily="49" charset="0"/>
              </a:rPr>
              <a:t>9157</a:t>
            </a:r>
            <a:r>
              <a:rPr lang="en-US" sz="1800" b="1">
                <a:latin typeface="Courier New" pitchFamily="49" charset="0"/>
              </a:rPr>
              <a:t>);</a:t>
            </a:r>
          </a:p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endParaRPr lang="en-US" sz="2000">
              <a:latin typeface="Courier New" pitchFamily="49" charset="0"/>
            </a:endParaRPr>
          </a:p>
        </p:txBody>
      </p:sp>
      <p:sp>
        <p:nvSpPr>
          <p:cNvPr id="241841" name="Line 177"/>
          <p:cNvSpPr>
            <a:spLocks noChangeShapeType="1"/>
          </p:cNvSpPr>
          <p:nvPr/>
        </p:nvSpPr>
        <p:spPr bwMode="auto">
          <a:xfrm>
            <a:off x="1412875" y="35067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42" name="Line 178"/>
          <p:cNvSpPr>
            <a:spLocks noChangeShapeType="1"/>
          </p:cNvSpPr>
          <p:nvPr/>
        </p:nvSpPr>
        <p:spPr bwMode="auto">
          <a:xfrm>
            <a:off x="4343400" y="3265488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44" name="Line 180"/>
          <p:cNvSpPr>
            <a:spLocks noChangeShapeType="1"/>
          </p:cNvSpPr>
          <p:nvPr/>
        </p:nvSpPr>
        <p:spPr bwMode="auto">
          <a:xfrm>
            <a:off x="1412875" y="566578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45" name="Line 181"/>
          <p:cNvSpPr>
            <a:spLocks noChangeShapeType="1"/>
          </p:cNvSpPr>
          <p:nvPr/>
        </p:nvSpPr>
        <p:spPr bwMode="auto">
          <a:xfrm>
            <a:off x="4219575" y="327818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46" name="Line 182"/>
          <p:cNvSpPr>
            <a:spLocks noChangeShapeType="1"/>
          </p:cNvSpPr>
          <p:nvPr/>
        </p:nvSpPr>
        <p:spPr bwMode="auto">
          <a:xfrm>
            <a:off x="1520825" y="5507038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47" name="Line 183"/>
          <p:cNvSpPr>
            <a:spLocks noChangeShapeType="1"/>
          </p:cNvSpPr>
          <p:nvPr/>
        </p:nvSpPr>
        <p:spPr bwMode="auto">
          <a:xfrm>
            <a:off x="1514475" y="349408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48" name="Line 184"/>
          <p:cNvSpPr>
            <a:spLocks noChangeShapeType="1"/>
          </p:cNvSpPr>
          <p:nvPr/>
        </p:nvSpPr>
        <p:spPr bwMode="auto">
          <a:xfrm>
            <a:off x="7423150" y="35448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49" name="Line 185"/>
          <p:cNvSpPr>
            <a:spLocks noChangeShapeType="1"/>
          </p:cNvSpPr>
          <p:nvPr/>
        </p:nvSpPr>
        <p:spPr bwMode="auto">
          <a:xfrm>
            <a:off x="7305675" y="351313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50" name="Line 186"/>
          <p:cNvSpPr>
            <a:spLocks noChangeShapeType="1"/>
          </p:cNvSpPr>
          <p:nvPr/>
        </p:nvSpPr>
        <p:spPr bwMode="auto">
          <a:xfrm>
            <a:off x="4486275" y="3284538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51" name="Line 187"/>
          <p:cNvSpPr>
            <a:spLocks noChangeShapeType="1"/>
          </p:cNvSpPr>
          <p:nvPr/>
        </p:nvSpPr>
        <p:spPr bwMode="auto">
          <a:xfrm>
            <a:off x="4619625" y="329723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52" name="Line 188"/>
          <p:cNvSpPr>
            <a:spLocks noChangeShapeType="1"/>
          </p:cNvSpPr>
          <p:nvPr/>
        </p:nvSpPr>
        <p:spPr bwMode="auto">
          <a:xfrm>
            <a:off x="4508500" y="568483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53" name="Line 189"/>
          <p:cNvSpPr>
            <a:spLocks noChangeShapeType="1"/>
          </p:cNvSpPr>
          <p:nvPr/>
        </p:nvSpPr>
        <p:spPr bwMode="auto">
          <a:xfrm>
            <a:off x="4594225" y="5516563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241860" name="Group 196"/>
          <p:cNvGrpSpPr>
            <a:grpSpLocks/>
          </p:cNvGrpSpPr>
          <p:nvPr/>
        </p:nvGrpSpPr>
        <p:grpSpPr bwMode="auto">
          <a:xfrm>
            <a:off x="1130300" y="5765800"/>
            <a:ext cx="1644650" cy="652463"/>
            <a:chOff x="1318" y="3697"/>
            <a:chExt cx="1036" cy="411"/>
          </a:xfrm>
        </p:grpSpPr>
        <p:sp>
          <p:nvSpPr>
            <p:cNvPr id="11379" name="Rectangle 19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0" name="Line 19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1" name="Text Box 195"/>
            <p:cNvSpPr txBox="1">
              <a:spLocks noChangeArrowheads="1"/>
            </p:cNvSpPr>
            <p:nvPr/>
          </p:nvSpPr>
          <p:spPr bwMode="auto">
            <a:xfrm>
              <a:off x="1318" y="3822"/>
              <a:ext cx="99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 smtClean="0"/>
                <a:t>source port: 9157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 smtClean="0"/>
                <a:t>dest port: 6428</a:t>
              </a:r>
            </a:p>
          </p:txBody>
        </p:sp>
      </p:grpSp>
      <p:grpSp>
        <p:nvGrpSpPr>
          <p:cNvPr id="241865" name="Group 201"/>
          <p:cNvGrpSpPr>
            <a:grpSpLocks/>
          </p:cNvGrpSpPr>
          <p:nvPr/>
        </p:nvGrpSpPr>
        <p:grpSpPr bwMode="auto">
          <a:xfrm>
            <a:off x="2428875" y="4889500"/>
            <a:ext cx="1692275" cy="652463"/>
            <a:chOff x="2741" y="3750"/>
            <a:chExt cx="1066" cy="411"/>
          </a:xfrm>
        </p:grpSpPr>
        <p:sp>
          <p:nvSpPr>
            <p:cNvPr id="11376" name="Rectangle 19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7" name="Line 19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8" name="Text Box 200"/>
            <p:cNvSpPr txBox="1">
              <a:spLocks noChangeArrowheads="1"/>
            </p:cNvSpPr>
            <p:nvPr/>
          </p:nvSpPr>
          <p:spPr bwMode="auto">
            <a:xfrm>
              <a:off x="2813" y="3875"/>
              <a:ext cx="99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source port: 6428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dest port: 9157</a:t>
              </a:r>
            </a:p>
          </p:txBody>
        </p:sp>
      </p:grpSp>
      <p:grpSp>
        <p:nvGrpSpPr>
          <p:cNvPr id="241866" name="Group 202"/>
          <p:cNvGrpSpPr>
            <a:grpSpLocks/>
          </p:cNvGrpSpPr>
          <p:nvPr/>
        </p:nvGrpSpPr>
        <p:grpSpPr bwMode="auto">
          <a:xfrm>
            <a:off x="5453063" y="4889500"/>
            <a:ext cx="1341437" cy="652463"/>
            <a:chOff x="1509" y="3697"/>
            <a:chExt cx="845" cy="411"/>
          </a:xfrm>
        </p:grpSpPr>
        <p:sp>
          <p:nvSpPr>
            <p:cNvPr id="11373" name="Rectangle 20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4" name="Line 20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5" name="Text Box 205"/>
            <p:cNvSpPr txBox="1">
              <a:spLocks noChangeArrowheads="1"/>
            </p:cNvSpPr>
            <p:nvPr/>
          </p:nvSpPr>
          <p:spPr bwMode="auto">
            <a:xfrm>
              <a:off x="1509" y="3822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 smtClean="0"/>
                <a:t>source port: ?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 smtClean="0"/>
                <a:t>dest port: ?</a:t>
              </a:r>
            </a:p>
          </p:txBody>
        </p:sp>
      </p:grpSp>
      <p:grpSp>
        <p:nvGrpSpPr>
          <p:cNvPr id="241870" name="Group 206"/>
          <p:cNvGrpSpPr>
            <a:grpSpLocks/>
          </p:cNvGrpSpPr>
          <p:nvPr/>
        </p:nvGrpSpPr>
        <p:grpSpPr bwMode="auto">
          <a:xfrm>
            <a:off x="4694238" y="5743575"/>
            <a:ext cx="1389062" cy="652463"/>
            <a:chOff x="2741" y="3750"/>
            <a:chExt cx="875" cy="411"/>
          </a:xfrm>
        </p:grpSpPr>
        <p:sp>
          <p:nvSpPr>
            <p:cNvPr id="11370" name="Rectangle 207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1" name="Line 208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2" name="Text Box 209"/>
            <p:cNvSpPr txBox="1">
              <a:spLocks noChangeArrowheads="1"/>
            </p:cNvSpPr>
            <p:nvPr/>
          </p:nvSpPr>
          <p:spPr bwMode="auto">
            <a:xfrm>
              <a:off x="2813" y="3875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source port: ?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dest port: ?</a:t>
              </a:r>
            </a:p>
          </p:txBody>
        </p:sp>
      </p:grpSp>
      <p:grpSp>
        <p:nvGrpSpPr>
          <p:cNvPr id="25666" name="Group 214"/>
          <p:cNvGrpSpPr>
            <a:grpSpLocks/>
          </p:cNvGrpSpPr>
          <p:nvPr/>
        </p:nvGrpSpPr>
        <p:grpSpPr bwMode="auto">
          <a:xfrm>
            <a:off x="0" y="4381500"/>
            <a:ext cx="711200" cy="669925"/>
            <a:chOff x="-44" y="1473"/>
            <a:chExt cx="981" cy="1105"/>
          </a:xfrm>
        </p:grpSpPr>
        <p:pic>
          <p:nvPicPr>
            <p:cNvPr id="25703" name="Picture 21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704" name="Freeform 21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667" name="Group 217"/>
          <p:cNvGrpSpPr>
            <a:grpSpLocks/>
          </p:cNvGrpSpPr>
          <p:nvPr/>
        </p:nvGrpSpPr>
        <p:grpSpPr bwMode="auto">
          <a:xfrm flipH="1">
            <a:off x="8269288" y="4505325"/>
            <a:ext cx="711200" cy="669925"/>
            <a:chOff x="-44" y="1473"/>
            <a:chExt cx="981" cy="1105"/>
          </a:xfrm>
        </p:grpSpPr>
        <p:pic>
          <p:nvPicPr>
            <p:cNvPr id="25701" name="Picture 218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702" name="Freeform 21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668" name="Group 220"/>
          <p:cNvGrpSpPr>
            <a:grpSpLocks/>
          </p:cNvGrpSpPr>
          <p:nvPr/>
        </p:nvGrpSpPr>
        <p:grpSpPr bwMode="auto">
          <a:xfrm>
            <a:off x="3092450" y="3903663"/>
            <a:ext cx="358775" cy="704850"/>
            <a:chOff x="4140" y="429"/>
            <a:chExt cx="1425" cy="2396"/>
          </a:xfrm>
        </p:grpSpPr>
        <p:sp>
          <p:nvSpPr>
            <p:cNvPr id="25669" name="Freeform 22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35" name="Rectangle 222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1" name="Freeform 22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72" name="Freeform 22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38" name="Rectangle 225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674" name="Group 22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364" name="AutoShape 22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5" name="AutoShape 228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40" name="Rectangle 229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676" name="Group 23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362" name="AutoShape 231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3" name="AutoShape 232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42" name="Rectangle 233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3" name="Rectangle 234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679" name="Group 23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360" name="AutoShape 236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1" name="AutoShape 237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80" name="Freeform 23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681" name="Group 23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358" name="AutoShape 24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9" name="AutoShape 241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47" name="Rectangle 242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3" name="Freeform 24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84" name="Freeform 24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50" name="Oval 245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6" name="Freeform 24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52" name="AutoShape 247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3" name="AutoShape 248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4" name="Oval 249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5" name="Oval 250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180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56" name="Oval 251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7" name="Rectangle 252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4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4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4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4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4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4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4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4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4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08" grpId="0" build="p"/>
      <p:bldP spid="2418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3-</a:t>
            </a:r>
            <a:fld id="{B2249B57-FDC0-44CC-8141-8C7CD162C4B8}" type="slidenum">
              <a:rPr lang="en-US"/>
              <a:pPr/>
              <a:t>12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Connection-oriented demux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3962400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TCP socket identified by 4-tuple: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</a:rPr>
              <a:t>source IP address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</a:rPr>
              <a:t>source port number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</a:rPr>
              <a:t>dest IP address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</a:rPr>
              <a:t>dest port number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demux: receiver uses all four values to direct segment to appropriate socket</a:t>
            </a:r>
          </a:p>
        </p:txBody>
      </p:sp>
      <p:sp>
        <p:nvSpPr>
          <p:cNvPr id="1229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1587500"/>
            <a:ext cx="4114800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server host may support many simultaneous TCP sockets: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each socket identified by its own 4-tuple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web servers have different sockets for each connecting client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non-persistent HTTP will have different socket for each request</a:t>
            </a:r>
          </a:p>
        </p:txBody>
      </p:sp>
      <p:pic>
        <p:nvPicPr>
          <p:cNvPr id="26630" name="Picture 7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425" y="1057275"/>
            <a:ext cx="6856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3-</a:t>
            </a:r>
            <a:fld id="{E1B6DF85-C8D4-4669-9EC1-47ACF0DD8F25}" type="slidenum">
              <a:rPr lang="en-US"/>
              <a:pPr/>
              <a:t>13</a:t>
            </a:fld>
            <a:endParaRPr lang="en-US"/>
          </a:p>
        </p:txBody>
      </p:sp>
      <p:pic>
        <p:nvPicPr>
          <p:cNvPr id="27651" name="Picture 159" descr="underline_ba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200" y="881063"/>
            <a:ext cx="82280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Rectangle 3"/>
          <p:cNvSpPr>
            <a:spLocks noGrp="1" noChangeArrowheads="1"/>
          </p:cNvSpPr>
          <p:nvPr>
            <p:ph type="title"/>
          </p:nvPr>
        </p:nvSpPr>
        <p:spPr>
          <a:xfrm>
            <a:off x="244475" y="200025"/>
            <a:ext cx="8085138" cy="935038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Connection-oriented demux: example</a:t>
            </a:r>
          </a:p>
        </p:txBody>
      </p:sp>
      <p:sp>
        <p:nvSpPr>
          <p:cNvPr id="27653" name="Freeform 5"/>
          <p:cNvSpPr>
            <a:spLocks/>
          </p:cNvSpPr>
          <p:nvPr/>
        </p:nvSpPr>
        <p:spPr bwMode="auto">
          <a:xfrm>
            <a:off x="2819400" y="1765300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4" name="Freeform 6"/>
          <p:cNvSpPr>
            <a:spLocks/>
          </p:cNvSpPr>
          <p:nvPr/>
        </p:nvSpPr>
        <p:spPr bwMode="auto">
          <a:xfrm>
            <a:off x="417513" y="1944688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5" name="Rectangle 23"/>
          <p:cNvSpPr>
            <a:spLocks noChangeArrowheads="1"/>
          </p:cNvSpPr>
          <p:nvPr/>
        </p:nvSpPr>
        <p:spPr bwMode="auto">
          <a:xfrm>
            <a:off x="933450" y="1911350"/>
            <a:ext cx="1296988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27656" name="Rectangle 24"/>
          <p:cNvSpPr>
            <a:spLocks noChangeArrowheads="1"/>
          </p:cNvSpPr>
          <p:nvPr/>
        </p:nvSpPr>
        <p:spPr bwMode="auto">
          <a:xfrm>
            <a:off x="895350" y="19653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27657" name="Line 25"/>
          <p:cNvSpPr>
            <a:spLocks noChangeShapeType="1"/>
          </p:cNvSpPr>
          <p:nvPr/>
        </p:nvSpPr>
        <p:spPr bwMode="auto">
          <a:xfrm>
            <a:off x="904875" y="27257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Text Box 26"/>
          <p:cNvSpPr txBox="1">
            <a:spLocks noChangeArrowheads="1"/>
          </p:cNvSpPr>
          <p:nvPr/>
        </p:nvSpPr>
        <p:spPr bwMode="auto">
          <a:xfrm>
            <a:off x="862013" y="270827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27659" name="Line 27"/>
          <p:cNvSpPr>
            <a:spLocks noChangeShapeType="1"/>
          </p:cNvSpPr>
          <p:nvPr/>
        </p:nvSpPr>
        <p:spPr bwMode="auto">
          <a:xfrm>
            <a:off x="912813" y="30464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Line 28"/>
          <p:cNvSpPr>
            <a:spLocks noChangeShapeType="1"/>
          </p:cNvSpPr>
          <p:nvPr/>
        </p:nvSpPr>
        <p:spPr bwMode="auto">
          <a:xfrm>
            <a:off x="898525" y="33559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Line 29"/>
          <p:cNvSpPr>
            <a:spLocks noChangeShapeType="1"/>
          </p:cNvSpPr>
          <p:nvPr/>
        </p:nvSpPr>
        <p:spPr bwMode="auto">
          <a:xfrm>
            <a:off x="898525" y="3641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Text Box 26"/>
          <p:cNvSpPr txBox="1">
            <a:spLocks noChangeArrowheads="1"/>
          </p:cNvSpPr>
          <p:nvPr/>
        </p:nvSpPr>
        <p:spPr bwMode="auto">
          <a:xfrm>
            <a:off x="896938" y="195580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27663" name="Text Box 26"/>
          <p:cNvSpPr txBox="1">
            <a:spLocks noChangeArrowheads="1"/>
          </p:cNvSpPr>
          <p:nvPr/>
        </p:nvSpPr>
        <p:spPr bwMode="auto">
          <a:xfrm>
            <a:off x="852488" y="361315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27664" name="Text Box 26"/>
          <p:cNvSpPr txBox="1">
            <a:spLocks noChangeArrowheads="1"/>
          </p:cNvSpPr>
          <p:nvPr/>
        </p:nvSpPr>
        <p:spPr bwMode="auto">
          <a:xfrm>
            <a:off x="871538" y="332740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27665" name="Text Box 26"/>
          <p:cNvSpPr txBox="1">
            <a:spLocks noChangeArrowheads="1"/>
          </p:cNvSpPr>
          <p:nvPr/>
        </p:nvSpPr>
        <p:spPr bwMode="auto">
          <a:xfrm>
            <a:off x="862013" y="303212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3331" name="Oval 19"/>
          <p:cNvSpPr>
            <a:spLocks noChangeArrowheads="1"/>
          </p:cNvSpPr>
          <p:nvPr/>
        </p:nvSpPr>
        <p:spPr bwMode="auto">
          <a:xfrm>
            <a:off x="12319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27667" name="Group 20"/>
          <p:cNvGrpSpPr>
            <a:grpSpLocks/>
          </p:cNvGrpSpPr>
          <p:nvPr/>
        </p:nvGrpSpPr>
        <p:grpSpPr bwMode="auto">
          <a:xfrm>
            <a:off x="1200150" y="2565400"/>
            <a:ext cx="620713" cy="228600"/>
            <a:chOff x="1287" y="2524"/>
            <a:chExt cx="260" cy="100"/>
          </a:xfrm>
        </p:grpSpPr>
        <p:sp>
          <p:nvSpPr>
            <p:cNvPr id="13451" name="Rectangle 2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52" name="Rectangle 2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53" name="Rectangle 23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54" name="Rectangle 2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68" name="Rectangle 23"/>
          <p:cNvSpPr>
            <a:spLocks noChangeArrowheads="1"/>
          </p:cNvSpPr>
          <p:nvPr/>
        </p:nvSpPr>
        <p:spPr bwMode="auto">
          <a:xfrm>
            <a:off x="3432175" y="1677988"/>
            <a:ext cx="2254250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27669" name="Rectangle 24"/>
          <p:cNvSpPr>
            <a:spLocks noChangeArrowheads="1"/>
          </p:cNvSpPr>
          <p:nvPr/>
        </p:nvSpPr>
        <p:spPr bwMode="auto">
          <a:xfrm>
            <a:off x="3378200" y="1755775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27670" name="Text Box 26"/>
          <p:cNvSpPr txBox="1">
            <a:spLocks noChangeArrowheads="1"/>
          </p:cNvSpPr>
          <p:nvPr/>
        </p:nvSpPr>
        <p:spPr bwMode="auto">
          <a:xfrm>
            <a:off x="3803650" y="248443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27671" name="Text Box 26"/>
          <p:cNvSpPr txBox="1">
            <a:spLocks noChangeArrowheads="1"/>
          </p:cNvSpPr>
          <p:nvPr/>
        </p:nvSpPr>
        <p:spPr bwMode="auto">
          <a:xfrm>
            <a:off x="3857625" y="170815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27672" name="Text Box 26"/>
          <p:cNvSpPr txBox="1">
            <a:spLocks noChangeArrowheads="1"/>
          </p:cNvSpPr>
          <p:nvPr/>
        </p:nvSpPr>
        <p:spPr bwMode="auto">
          <a:xfrm>
            <a:off x="3797300" y="338931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27673" name="Text Box 26"/>
          <p:cNvSpPr txBox="1">
            <a:spLocks noChangeArrowheads="1"/>
          </p:cNvSpPr>
          <p:nvPr/>
        </p:nvSpPr>
        <p:spPr bwMode="auto">
          <a:xfrm>
            <a:off x="3797300" y="31035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3339" name="Oval 36"/>
          <p:cNvSpPr>
            <a:spLocks noChangeArrowheads="1"/>
          </p:cNvSpPr>
          <p:nvPr/>
        </p:nvSpPr>
        <p:spPr bwMode="auto">
          <a:xfrm>
            <a:off x="3497263" y="2014538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27675" name="Rectangle 23"/>
          <p:cNvSpPr>
            <a:spLocks noChangeArrowheads="1"/>
          </p:cNvSpPr>
          <p:nvPr/>
        </p:nvSpPr>
        <p:spPr bwMode="auto">
          <a:xfrm>
            <a:off x="6567488" y="1903413"/>
            <a:ext cx="1296987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27676" name="Rectangle 24"/>
          <p:cNvSpPr>
            <a:spLocks noChangeArrowheads="1"/>
          </p:cNvSpPr>
          <p:nvPr/>
        </p:nvSpPr>
        <p:spPr bwMode="auto">
          <a:xfrm>
            <a:off x="6370638" y="1944688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27677" name="Text Box 26"/>
          <p:cNvSpPr txBox="1">
            <a:spLocks noChangeArrowheads="1"/>
          </p:cNvSpPr>
          <p:nvPr/>
        </p:nvSpPr>
        <p:spPr bwMode="auto">
          <a:xfrm>
            <a:off x="6496050" y="270033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27678" name="Text Box 26"/>
          <p:cNvSpPr txBox="1">
            <a:spLocks noChangeArrowheads="1"/>
          </p:cNvSpPr>
          <p:nvPr/>
        </p:nvSpPr>
        <p:spPr bwMode="auto">
          <a:xfrm>
            <a:off x="6530975" y="19478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27679" name="Text Box 26"/>
          <p:cNvSpPr txBox="1">
            <a:spLocks noChangeArrowheads="1"/>
          </p:cNvSpPr>
          <p:nvPr/>
        </p:nvSpPr>
        <p:spPr bwMode="auto">
          <a:xfrm>
            <a:off x="6538913" y="360521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27680" name="Text Box 26"/>
          <p:cNvSpPr txBox="1">
            <a:spLocks noChangeArrowheads="1"/>
          </p:cNvSpPr>
          <p:nvPr/>
        </p:nvSpPr>
        <p:spPr bwMode="auto">
          <a:xfrm>
            <a:off x="6505575" y="33194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27681" name="Text Box 26"/>
          <p:cNvSpPr txBox="1">
            <a:spLocks noChangeArrowheads="1"/>
          </p:cNvSpPr>
          <p:nvPr/>
        </p:nvSpPr>
        <p:spPr bwMode="auto">
          <a:xfrm>
            <a:off x="6496050" y="30241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3347" name="Oval 53"/>
          <p:cNvSpPr>
            <a:spLocks noChangeArrowheads="1"/>
          </p:cNvSpPr>
          <p:nvPr/>
        </p:nvSpPr>
        <p:spPr bwMode="auto">
          <a:xfrm>
            <a:off x="64516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P2</a:t>
            </a:r>
          </a:p>
        </p:txBody>
      </p:sp>
      <p:sp>
        <p:nvSpPr>
          <p:cNvPr id="27683" name="Freeform 54"/>
          <p:cNvSpPr>
            <a:spLocks/>
          </p:cNvSpPr>
          <p:nvPr/>
        </p:nvSpPr>
        <p:spPr bwMode="auto">
          <a:xfrm>
            <a:off x="8026400" y="19240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7684" name="Group 76"/>
          <p:cNvGrpSpPr>
            <a:grpSpLocks/>
          </p:cNvGrpSpPr>
          <p:nvPr/>
        </p:nvGrpSpPr>
        <p:grpSpPr bwMode="auto">
          <a:xfrm>
            <a:off x="1816100" y="5170488"/>
            <a:ext cx="2024063" cy="652462"/>
            <a:chOff x="1079" y="3697"/>
            <a:chExt cx="1275" cy="411"/>
          </a:xfrm>
        </p:grpSpPr>
        <p:sp>
          <p:nvSpPr>
            <p:cNvPr id="13448" name="Rectangle 77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49" name="Line 78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50" name="Text Box 79"/>
            <p:cNvSpPr txBox="1">
              <a:spLocks noChangeArrowheads="1"/>
            </p:cNvSpPr>
            <p:nvPr/>
          </p:nvSpPr>
          <p:spPr bwMode="auto">
            <a:xfrm>
              <a:off x="1079" y="3822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 smtClean="0"/>
                <a:t>source IP,port: A,9157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 smtClean="0"/>
                <a:t>dest IP, port: B,80</a:t>
              </a:r>
            </a:p>
          </p:txBody>
        </p:sp>
      </p:grpSp>
      <p:grpSp>
        <p:nvGrpSpPr>
          <p:cNvPr id="27685" name="Group 80"/>
          <p:cNvGrpSpPr>
            <a:grpSpLocks/>
          </p:cNvGrpSpPr>
          <p:nvPr/>
        </p:nvGrpSpPr>
        <p:grpSpPr bwMode="auto">
          <a:xfrm>
            <a:off x="1666875" y="4479925"/>
            <a:ext cx="1887538" cy="652463"/>
            <a:chOff x="2741" y="3750"/>
            <a:chExt cx="1189" cy="411"/>
          </a:xfrm>
        </p:grpSpPr>
        <p:sp>
          <p:nvSpPr>
            <p:cNvPr id="13445" name="Rectangle 81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46" name="Line 82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7" name="Text Box 83"/>
            <p:cNvSpPr txBox="1">
              <a:spLocks noChangeArrowheads="1"/>
            </p:cNvSpPr>
            <p:nvPr/>
          </p:nvSpPr>
          <p:spPr bwMode="auto">
            <a:xfrm>
              <a:off x="2813" y="3875"/>
              <a:ext cx="111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source IP,port: B,80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dest IP,port: A,9157</a:t>
              </a:r>
            </a:p>
          </p:txBody>
        </p:sp>
      </p:grpSp>
      <p:sp>
        <p:nvSpPr>
          <p:cNvPr id="13351" name="Text Box 93"/>
          <p:cNvSpPr txBox="1">
            <a:spLocks noChangeArrowheads="1"/>
          </p:cNvSpPr>
          <p:nvPr/>
        </p:nvSpPr>
        <p:spPr bwMode="auto">
          <a:xfrm flipH="1">
            <a:off x="88900" y="4705350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 smtClean="0">
                <a:latin typeface="Gill Sans MT" charset="0"/>
              </a:rPr>
              <a:t>host: IP address A</a:t>
            </a:r>
          </a:p>
        </p:txBody>
      </p:sp>
      <p:sp>
        <p:nvSpPr>
          <p:cNvPr id="13352" name="Text Box 94"/>
          <p:cNvSpPr txBox="1">
            <a:spLocks noChangeArrowheads="1"/>
          </p:cNvSpPr>
          <p:nvPr/>
        </p:nvSpPr>
        <p:spPr bwMode="auto">
          <a:xfrm flipH="1">
            <a:off x="7845425" y="4602163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 smtClean="0">
                <a:latin typeface="Gill Sans MT" charset="0"/>
              </a:rPr>
              <a:t>host: IP address C</a:t>
            </a:r>
          </a:p>
        </p:txBody>
      </p:sp>
      <p:sp>
        <p:nvSpPr>
          <p:cNvPr id="13353" name="Line 96"/>
          <p:cNvSpPr>
            <a:spLocks noChangeShapeType="1"/>
          </p:cNvSpPr>
          <p:nvPr/>
        </p:nvSpPr>
        <p:spPr bwMode="auto">
          <a:xfrm>
            <a:off x="3354388" y="343217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354" name="Line 97"/>
          <p:cNvSpPr>
            <a:spLocks noChangeShapeType="1"/>
          </p:cNvSpPr>
          <p:nvPr/>
        </p:nvSpPr>
        <p:spPr bwMode="auto">
          <a:xfrm>
            <a:off x="3370263" y="3130550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7690" name="Text Box 26"/>
          <p:cNvSpPr txBox="1">
            <a:spLocks noChangeArrowheads="1"/>
          </p:cNvSpPr>
          <p:nvPr/>
        </p:nvSpPr>
        <p:spPr bwMode="auto">
          <a:xfrm>
            <a:off x="3757613" y="27955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3356" name="Line 99"/>
          <p:cNvSpPr>
            <a:spLocks noChangeShapeType="1"/>
          </p:cNvSpPr>
          <p:nvPr/>
        </p:nvSpPr>
        <p:spPr bwMode="auto">
          <a:xfrm>
            <a:off x="3373438" y="2808288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357" name="Line 100"/>
          <p:cNvSpPr>
            <a:spLocks noChangeShapeType="1"/>
          </p:cNvSpPr>
          <p:nvPr/>
        </p:nvSpPr>
        <p:spPr bwMode="auto">
          <a:xfrm>
            <a:off x="3376613" y="248602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27693" name="Group 101"/>
          <p:cNvGrpSpPr>
            <a:grpSpLocks/>
          </p:cNvGrpSpPr>
          <p:nvPr/>
        </p:nvGrpSpPr>
        <p:grpSpPr bwMode="auto">
          <a:xfrm>
            <a:off x="3552825" y="2347913"/>
            <a:ext cx="473075" cy="228600"/>
            <a:chOff x="1287" y="2524"/>
            <a:chExt cx="260" cy="100"/>
          </a:xfrm>
        </p:grpSpPr>
        <p:sp>
          <p:nvSpPr>
            <p:cNvPr id="13441" name="Rectangle 10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42" name="Rectangle 10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43" name="Rectangle 10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44" name="Rectangle 10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59" name="Oval 106"/>
          <p:cNvSpPr>
            <a:spLocks noChangeArrowheads="1"/>
          </p:cNvSpPr>
          <p:nvPr/>
        </p:nvSpPr>
        <p:spPr bwMode="auto">
          <a:xfrm>
            <a:off x="4864100" y="201930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P6</a:t>
            </a:r>
          </a:p>
        </p:txBody>
      </p:sp>
      <p:sp>
        <p:nvSpPr>
          <p:cNvPr id="13360" name="Oval 112"/>
          <p:cNvSpPr>
            <a:spLocks noChangeArrowheads="1"/>
          </p:cNvSpPr>
          <p:nvPr/>
        </p:nvSpPr>
        <p:spPr bwMode="auto">
          <a:xfrm>
            <a:off x="4192588" y="2017713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P5</a:t>
            </a:r>
          </a:p>
        </p:txBody>
      </p:sp>
      <p:grpSp>
        <p:nvGrpSpPr>
          <p:cNvPr id="27696" name="Group 118"/>
          <p:cNvGrpSpPr>
            <a:grpSpLocks/>
          </p:cNvGrpSpPr>
          <p:nvPr/>
        </p:nvGrpSpPr>
        <p:grpSpPr bwMode="auto">
          <a:xfrm>
            <a:off x="4257675" y="2352675"/>
            <a:ext cx="473075" cy="228600"/>
            <a:chOff x="1287" y="2524"/>
            <a:chExt cx="260" cy="100"/>
          </a:xfrm>
        </p:grpSpPr>
        <p:sp>
          <p:nvSpPr>
            <p:cNvPr id="13437" name="Rectangle 11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8" name="Rectangle 12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9" name="Rectangle 12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40" name="Rectangle 12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697" name="Group 123"/>
          <p:cNvGrpSpPr>
            <a:grpSpLocks/>
          </p:cNvGrpSpPr>
          <p:nvPr/>
        </p:nvGrpSpPr>
        <p:grpSpPr bwMode="auto">
          <a:xfrm>
            <a:off x="4929188" y="2357438"/>
            <a:ext cx="473075" cy="228600"/>
            <a:chOff x="1287" y="2524"/>
            <a:chExt cx="260" cy="100"/>
          </a:xfrm>
        </p:grpSpPr>
        <p:sp>
          <p:nvSpPr>
            <p:cNvPr id="13433" name="Rectangle 124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4" name="Rectangle 125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5" name="Rectangle 126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6" name="Rectangle 127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63" name="Line 133"/>
          <p:cNvSpPr>
            <a:spLocks noChangeShapeType="1"/>
          </p:cNvSpPr>
          <p:nvPr/>
        </p:nvSpPr>
        <p:spPr bwMode="auto">
          <a:xfrm>
            <a:off x="6362700" y="364807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364" name="Line 134"/>
          <p:cNvSpPr>
            <a:spLocks noChangeShapeType="1"/>
          </p:cNvSpPr>
          <p:nvPr/>
        </p:nvSpPr>
        <p:spPr bwMode="auto">
          <a:xfrm>
            <a:off x="6353175" y="3352800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365" name="Line 135"/>
          <p:cNvSpPr>
            <a:spLocks noChangeShapeType="1"/>
          </p:cNvSpPr>
          <p:nvPr/>
        </p:nvSpPr>
        <p:spPr bwMode="auto">
          <a:xfrm>
            <a:off x="6353175" y="30575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366" name="Line 136"/>
          <p:cNvSpPr>
            <a:spLocks noChangeShapeType="1"/>
          </p:cNvSpPr>
          <p:nvPr/>
        </p:nvSpPr>
        <p:spPr bwMode="auto">
          <a:xfrm>
            <a:off x="6353175" y="27527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27702" name="Group 128"/>
          <p:cNvGrpSpPr>
            <a:grpSpLocks/>
          </p:cNvGrpSpPr>
          <p:nvPr/>
        </p:nvGrpSpPr>
        <p:grpSpPr bwMode="auto">
          <a:xfrm>
            <a:off x="6505575" y="2579688"/>
            <a:ext cx="473075" cy="228600"/>
            <a:chOff x="1287" y="2524"/>
            <a:chExt cx="260" cy="100"/>
          </a:xfrm>
        </p:grpSpPr>
        <p:sp>
          <p:nvSpPr>
            <p:cNvPr id="13429" name="Rectangle 12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0" name="Rectangle 13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1" name="Rectangle 13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2" name="Rectangle 13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703" name="Group 137"/>
          <p:cNvGrpSpPr>
            <a:grpSpLocks/>
          </p:cNvGrpSpPr>
          <p:nvPr/>
        </p:nvGrpSpPr>
        <p:grpSpPr bwMode="auto">
          <a:xfrm>
            <a:off x="7300913" y="2570163"/>
            <a:ext cx="473075" cy="228600"/>
            <a:chOff x="1287" y="2524"/>
            <a:chExt cx="260" cy="100"/>
          </a:xfrm>
        </p:grpSpPr>
        <p:sp>
          <p:nvSpPr>
            <p:cNvPr id="13425" name="Rectangle 138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6" name="Rectangle 139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7" name="Rectangle 140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8" name="Rectangle 141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69" name="Oval 143"/>
          <p:cNvSpPr>
            <a:spLocks noChangeArrowheads="1"/>
          </p:cNvSpPr>
          <p:nvPr/>
        </p:nvSpPr>
        <p:spPr bwMode="auto">
          <a:xfrm>
            <a:off x="7242175" y="22367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mtClean="0">
                <a:latin typeface="Arial" charset="0"/>
                <a:ea typeface="ＭＳ Ｐゴシック" charset="0"/>
              </a:rPr>
              <a:t>P1</a:t>
            </a: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7705" name="Freeform 144"/>
          <p:cNvSpPr>
            <a:spLocks/>
          </p:cNvSpPr>
          <p:nvPr/>
        </p:nvSpPr>
        <p:spPr bwMode="auto">
          <a:xfrm>
            <a:off x="1493838" y="2439988"/>
            <a:ext cx="2695575" cy="2695575"/>
          </a:xfrm>
          <a:custGeom>
            <a:avLst/>
            <a:gdLst>
              <a:gd name="T0" fmla="*/ 0 w 1698"/>
              <a:gd name="T1" fmla="*/ 2147483647 h 1698"/>
              <a:gd name="T2" fmla="*/ 0 w 1698"/>
              <a:gd name="T3" fmla="*/ 2147483647 h 1698"/>
              <a:gd name="T4" fmla="*/ 2147483647 w 1698"/>
              <a:gd name="T5" fmla="*/ 2147483647 h 1698"/>
              <a:gd name="T6" fmla="*/ 2147483647 w 1698"/>
              <a:gd name="T7" fmla="*/ 2147483647 h 1698"/>
              <a:gd name="T8" fmla="*/ 2147483647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706" name="Freeform 145"/>
          <p:cNvSpPr>
            <a:spLocks/>
          </p:cNvSpPr>
          <p:nvPr/>
        </p:nvSpPr>
        <p:spPr bwMode="auto">
          <a:xfrm>
            <a:off x="4479925" y="2471738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707" name="Freeform 146"/>
          <p:cNvSpPr>
            <a:spLocks/>
          </p:cNvSpPr>
          <p:nvPr/>
        </p:nvSpPr>
        <p:spPr bwMode="auto">
          <a:xfrm>
            <a:off x="5138738" y="2460625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7 h 1480"/>
              <a:gd name="T4" fmla="*/ 2147483647 w 1014"/>
              <a:gd name="T5" fmla="*/ 2147483647 h 1480"/>
              <a:gd name="T6" fmla="*/ 2147483647 w 1014"/>
              <a:gd name="T7" fmla="*/ 2147483647 h 1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7708" name="Group 147"/>
          <p:cNvGrpSpPr>
            <a:grpSpLocks/>
          </p:cNvGrpSpPr>
          <p:nvPr/>
        </p:nvGrpSpPr>
        <p:grpSpPr bwMode="auto">
          <a:xfrm>
            <a:off x="5237163" y="4684713"/>
            <a:ext cx="2071687" cy="652462"/>
            <a:chOff x="2741" y="3750"/>
            <a:chExt cx="1305" cy="411"/>
          </a:xfrm>
        </p:grpSpPr>
        <p:sp>
          <p:nvSpPr>
            <p:cNvPr id="13422" name="Rectangle 14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3" name="Line 14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4" name="Text Box 150"/>
            <p:cNvSpPr txBox="1">
              <a:spLocks noChangeArrowheads="1"/>
            </p:cNvSpPr>
            <p:nvPr/>
          </p:nvSpPr>
          <p:spPr bwMode="auto">
            <a:xfrm>
              <a:off x="2813" y="3875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source IP,port: C,5775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dest IP,port: B,80</a:t>
              </a:r>
            </a:p>
          </p:txBody>
        </p:sp>
      </p:grpSp>
      <p:grpSp>
        <p:nvGrpSpPr>
          <p:cNvPr id="27709" name="Group 151"/>
          <p:cNvGrpSpPr>
            <a:grpSpLocks/>
          </p:cNvGrpSpPr>
          <p:nvPr/>
        </p:nvGrpSpPr>
        <p:grpSpPr bwMode="auto">
          <a:xfrm>
            <a:off x="5307013" y="5473700"/>
            <a:ext cx="2063750" cy="661988"/>
            <a:chOff x="2741" y="3750"/>
            <a:chExt cx="1300" cy="417"/>
          </a:xfrm>
        </p:grpSpPr>
        <p:sp>
          <p:nvSpPr>
            <p:cNvPr id="13419" name="Rectangle 152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0" name="Line 153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1" name="Text Box 154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dirty="0" smtClean="0"/>
                <a:t>source </a:t>
              </a:r>
              <a:r>
                <a:rPr lang="en-US" sz="1400" dirty="0" err="1" smtClean="0"/>
                <a:t>IP,port</a:t>
              </a:r>
              <a:r>
                <a:rPr lang="en-US" sz="1400" dirty="0" smtClean="0"/>
                <a:t>: C,9157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dirty="0" err="1" smtClean="0"/>
                <a:t>dest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IP,port</a:t>
              </a:r>
              <a:r>
                <a:rPr lang="en-US" sz="1400" dirty="0" smtClean="0"/>
                <a:t>: B,80</a:t>
              </a:r>
            </a:p>
          </p:txBody>
        </p:sp>
      </p:grpSp>
      <p:sp>
        <p:nvSpPr>
          <p:cNvPr id="364699" name="Text Box 155"/>
          <p:cNvSpPr txBox="1">
            <a:spLocks noChangeArrowheads="1"/>
          </p:cNvSpPr>
          <p:nvPr/>
        </p:nvSpPr>
        <p:spPr bwMode="auto">
          <a:xfrm>
            <a:off x="508000" y="6081713"/>
            <a:ext cx="48593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solidFill>
                  <a:srgbClr val="CC0000"/>
                </a:solidFill>
              </a:rPr>
              <a:t>three segments, all destined to IP address: B,</a:t>
            </a:r>
          </a:p>
          <a:p>
            <a:pPr>
              <a:defRPr/>
            </a:pPr>
            <a:r>
              <a:rPr lang="en-US" smtClean="0">
                <a:solidFill>
                  <a:srgbClr val="CC0000"/>
                </a:solidFill>
              </a:rPr>
              <a:t> dest port: 80 are demultiplexed to </a:t>
            </a:r>
            <a:r>
              <a:rPr lang="en-US" i="1" smtClean="0">
                <a:solidFill>
                  <a:srgbClr val="CC0000"/>
                </a:solidFill>
              </a:rPr>
              <a:t>different </a:t>
            </a:r>
            <a:r>
              <a:rPr lang="en-US" smtClean="0">
                <a:solidFill>
                  <a:srgbClr val="CC0000"/>
                </a:solidFill>
              </a:rPr>
              <a:t>sockets</a:t>
            </a:r>
          </a:p>
        </p:txBody>
      </p:sp>
      <p:sp>
        <p:nvSpPr>
          <p:cNvPr id="364700" name="Line 156"/>
          <p:cNvSpPr>
            <a:spLocks noChangeShapeType="1"/>
          </p:cNvSpPr>
          <p:nvPr/>
        </p:nvSpPr>
        <p:spPr bwMode="auto">
          <a:xfrm>
            <a:off x="3502025" y="5770563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64701" name="Line 157"/>
          <p:cNvSpPr>
            <a:spLocks noChangeShapeType="1"/>
          </p:cNvSpPr>
          <p:nvPr/>
        </p:nvSpPr>
        <p:spPr bwMode="auto">
          <a:xfrm>
            <a:off x="6570663" y="529272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64702" name="Line 158"/>
          <p:cNvSpPr>
            <a:spLocks noChangeShapeType="1"/>
          </p:cNvSpPr>
          <p:nvPr/>
        </p:nvSpPr>
        <p:spPr bwMode="auto">
          <a:xfrm>
            <a:off x="6646863" y="608647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379" name="Text Box 160"/>
          <p:cNvSpPr txBox="1">
            <a:spLocks noChangeArrowheads="1"/>
          </p:cNvSpPr>
          <p:nvPr/>
        </p:nvSpPr>
        <p:spPr bwMode="auto">
          <a:xfrm flipH="1">
            <a:off x="5046663" y="3702050"/>
            <a:ext cx="11477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 smtClean="0">
                <a:latin typeface="Gill Sans MT" charset="0"/>
              </a:rPr>
              <a:t>server: IP address B</a:t>
            </a:r>
          </a:p>
        </p:txBody>
      </p:sp>
      <p:grpSp>
        <p:nvGrpSpPr>
          <p:cNvPr id="27715" name="Group 161"/>
          <p:cNvGrpSpPr>
            <a:grpSpLocks/>
          </p:cNvGrpSpPr>
          <p:nvPr/>
        </p:nvGrpSpPr>
        <p:grpSpPr bwMode="auto">
          <a:xfrm>
            <a:off x="2820988" y="3192463"/>
            <a:ext cx="358775" cy="704850"/>
            <a:chOff x="4140" y="429"/>
            <a:chExt cx="1425" cy="2396"/>
          </a:xfrm>
        </p:grpSpPr>
        <p:sp>
          <p:nvSpPr>
            <p:cNvPr id="27722" name="Freeform 16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88" name="Rectangle 163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24" name="Freeform 16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25" name="Freeform 16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91" name="Rectangle 166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727" name="Group 16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417" name="AutoShape 168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8" name="AutoShape 169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93" name="Rectangle 170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729" name="Group 17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415" name="AutoShape 172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6" name="AutoShape 173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95" name="Rectangle 174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6" name="Rectangle 175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732" name="Group 17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413" name="AutoShape 17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4" name="AutoShape 178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733" name="Freeform 17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734" name="Group 18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411" name="AutoShape 181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2" name="AutoShape 18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400" name="Rectangle 183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36" name="Freeform 18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37" name="Freeform 18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03" name="Oval 186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39" name="Freeform 18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05" name="AutoShape 188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06" name="AutoShape 189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07" name="Oval 190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08" name="Oval 191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180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09" name="Oval 192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0" name="Rectangle 193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716" name="Group 194"/>
          <p:cNvGrpSpPr>
            <a:grpSpLocks/>
          </p:cNvGrpSpPr>
          <p:nvPr/>
        </p:nvGrpSpPr>
        <p:grpSpPr bwMode="auto">
          <a:xfrm>
            <a:off x="-44450" y="3613150"/>
            <a:ext cx="711200" cy="669925"/>
            <a:chOff x="-44" y="1473"/>
            <a:chExt cx="981" cy="1105"/>
          </a:xfrm>
        </p:grpSpPr>
        <p:pic>
          <p:nvPicPr>
            <p:cNvPr id="27720" name="Picture 19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721" name="Freeform 19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7717" name="Group 197"/>
          <p:cNvGrpSpPr>
            <a:grpSpLocks/>
          </p:cNvGrpSpPr>
          <p:nvPr/>
        </p:nvGrpSpPr>
        <p:grpSpPr bwMode="auto">
          <a:xfrm flipH="1">
            <a:off x="8258175" y="3529013"/>
            <a:ext cx="711200" cy="669925"/>
            <a:chOff x="-44" y="1473"/>
            <a:chExt cx="981" cy="1105"/>
          </a:xfrm>
        </p:grpSpPr>
        <p:pic>
          <p:nvPicPr>
            <p:cNvPr id="27718" name="Picture 198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719" name="Freeform 19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69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3-</a:t>
            </a:r>
            <a:fld id="{B9E25A7A-368D-447D-A1F1-8C846A14D0FE}" type="slidenum">
              <a:rPr lang="en-US"/>
              <a:pPr/>
              <a:t>14</a:t>
            </a:fld>
            <a:endParaRPr lang="en-US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>
          <a:xfrm>
            <a:off x="244475" y="200025"/>
            <a:ext cx="8085138" cy="935038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Connection-oriented demux: example</a:t>
            </a:r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2830513" y="1754188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7" name="Freeform 5"/>
          <p:cNvSpPr>
            <a:spLocks/>
          </p:cNvSpPr>
          <p:nvPr/>
        </p:nvSpPr>
        <p:spPr bwMode="auto">
          <a:xfrm>
            <a:off x="438150" y="1933575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8" name="Rectangle 23"/>
          <p:cNvSpPr>
            <a:spLocks noChangeArrowheads="1"/>
          </p:cNvSpPr>
          <p:nvPr/>
        </p:nvSpPr>
        <p:spPr bwMode="auto">
          <a:xfrm>
            <a:off x="933450" y="1911350"/>
            <a:ext cx="1296988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28679" name="Rectangle 24"/>
          <p:cNvSpPr>
            <a:spLocks noChangeArrowheads="1"/>
          </p:cNvSpPr>
          <p:nvPr/>
        </p:nvSpPr>
        <p:spPr bwMode="auto">
          <a:xfrm>
            <a:off x="895350" y="19653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28680" name="Line 25"/>
          <p:cNvSpPr>
            <a:spLocks noChangeShapeType="1"/>
          </p:cNvSpPr>
          <p:nvPr/>
        </p:nvSpPr>
        <p:spPr bwMode="auto">
          <a:xfrm>
            <a:off x="904875" y="27257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 Box 26"/>
          <p:cNvSpPr txBox="1">
            <a:spLocks noChangeArrowheads="1"/>
          </p:cNvSpPr>
          <p:nvPr/>
        </p:nvSpPr>
        <p:spPr bwMode="auto">
          <a:xfrm>
            <a:off x="862013" y="270827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28682" name="Line 27"/>
          <p:cNvSpPr>
            <a:spLocks noChangeShapeType="1"/>
          </p:cNvSpPr>
          <p:nvPr/>
        </p:nvSpPr>
        <p:spPr bwMode="auto">
          <a:xfrm>
            <a:off x="912813" y="30464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Line 28"/>
          <p:cNvSpPr>
            <a:spLocks noChangeShapeType="1"/>
          </p:cNvSpPr>
          <p:nvPr/>
        </p:nvSpPr>
        <p:spPr bwMode="auto">
          <a:xfrm>
            <a:off x="898525" y="33559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Line 29"/>
          <p:cNvSpPr>
            <a:spLocks noChangeShapeType="1"/>
          </p:cNvSpPr>
          <p:nvPr/>
        </p:nvSpPr>
        <p:spPr bwMode="auto">
          <a:xfrm>
            <a:off x="898525" y="3641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Text Box 26"/>
          <p:cNvSpPr txBox="1">
            <a:spLocks noChangeArrowheads="1"/>
          </p:cNvSpPr>
          <p:nvPr/>
        </p:nvSpPr>
        <p:spPr bwMode="auto">
          <a:xfrm>
            <a:off x="896938" y="195580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28686" name="Text Box 26"/>
          <p:cNvSpPr txBox="1">
            <a:spLocks noChangeArrowheads="1"/>
          </p:cNvSpPr>
          <p:nvPr/>
        </p:nvSpPr>
        <p:spPr bwMode="auto">
          <a:xfrm>
            <a:off x="852488" y="361315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28687" name="Text Box 26"/>
          <p:cNvSpPr txBox="1">
            <a:spLocks noChangeArrowheads="1"/>
          </p:cNvSpPr>
          <p:nvPr/>
        </p:nvSpPr>
        <p:spPr bwMode="auto">
          <a:xfrm>
            <a:off x="871538" y="332740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28688" name="Text Box 26"/>
          <p:cNvSpPr txBox="1">
            <a:spLocks noChangeArrowheads="1"/>
          </p:cNvSpPr>
          <p:nvPr/>
        </p:nvSpPr>
        <p:spPr bwMode="auto">
          <a:xfrm>
            <a:off x="862013" y="303212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4354" name="Oval 18"/>
          <p:cNvSpPr>
            <a:spLocks noChangeArrowheads="1"/>
          </p:cNvSpPr>
          <p:nvPr/>
        </p:nvSpPr>
        <p:spPr bwMode="auto">
          <a:xfrm>
            <a:off x="12319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28690" name="Group 19"/>
          <p:cNvGrpSpPr>
            <a:grpSpLocks/>
          </p:cNvGrpSpPr>
          <p:nvPr/>
        </p:nvGrpSpPr>
        <p:grpSpPr bwMode="auto">
          <a:xfrm>
            <a:off x="1200150" y="2565400"/>
            <a:ext cx="620713" cy="228600"/>
            <a:chOff x="1287" y="2524"/>
            <a:chExt cx="260" cy="100"/>
          </a:xfrm>
        </p:grpSpPr>
        <p:sp>
          <p:nvSpPr>
            <p:cNvPr id="14471" name="Rectangle 2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72" name="Rectangle 21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73" name="Rectangle 22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74" name="Rectangle 23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91" name="Rectangle 23"/>
          <p:cNvSpPr>
            <a:spLocks noChangeArrowheads="1"/>
          </p:cNvSpPr>
          <p:nvPr/>
        </p:nvSpPr>
        <p:spPr bwMode="auto">
          <a:xfrm>
            <a:off x="3432175" y="1677988"/>
            <a:ext cx="2254250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28692" name="Rectangle 24"/>
          <p:cNvSpPr>
            <a:spLocks noChangeArrowheads="1"/>
          </p:cNvSpPr>
          <p:nvPr/>
        </p:nvSpPr>
        <p:spPr bwMode="auto">
          <a:xfrm>
            <a:off x="3378200" y="1755775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28693" name="Text Box 26"/>
          <p:cNvSpPr txBox="1">
            <a:spLocks noChangeArrowheads="1"/>
          </p:cNvSpPr>
          <p:nvPr/>
        </p:nvSpPr>
        <p:spPr bwMode="auto">
          <a:xfrm>
            <a:off x="3803650" y="248443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28694" name="Text Box 26"/>
          <p:cNvSpPr txBox="1">
            <a:spLocks noChangeArrowheads="1"/>
          </p:cNvSpPr>
          <p:nvPr/>
        </p:nvSpPr>
        <p:spPr bwMode="auto">
          <a:xfrm>
            <a:off x="3857625" y="170815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28695" name="Text Box 26"/>
          <p:cNvSpPr txBox="1">
            <a:spLocks noChangeArrowheads="1"/>
          </p:cNvSpPr>
          <p:nvPr/>
        </p:nvSpPr>
        <p:spPr bwMode="auto">
          <a:xfrm>
            <a:off x="3797300" y="338931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28696" name="Text Box 26"/>
          <p:cNvSpPr txBox="1">
            <a:spLocks noChangeArrowheads="1"/>
          </p:cNvSpPr>
          <p:nvPr/>
        </p:nvSpPr>
        <p:spPr bwMode="auto">
          <a:xfrm>
            <a:off x="3797300" y="31035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28697" name="Rectangle 23"/>
          <p:cNvSpPr>
            <a:spLocks noChangeArrowheads="1"/>
          </p:cNvSpPr>
          <p:nvPr/>
        </p:nvSpPr>
        <p:spPr bwMode="auto">
          <a:xfrm>
            <a:off x="6567488" y="1903413"/>
            <a:ext cx="1296987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28698" name="Rectangle 24"/>
          <p:cNvSpPr>
            <a:spLocks noChangeArrowheads="1"/>
          </p:cNvSpPr>
          <p:nvPr/>
        </p:nvSpPr>
        <p:spPr bwMode="auto">
          <a:xfrm>
            <a:off x="6370638" y="1944688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28699" name="Text Box 26"/>
          <p:cNvSpPr txBox="1">
            <a:spLocks noChangeArrowheads="1"/>
          </p:cNvSpPr>
          <p:nvPr/>
        </p:nvSpPr>
        <p:spPr bwMode="auto">
          <a:xfrm>
            <a:off x="6496050" y="270033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28700" name="Text Box 26"/>
          <p:cNvSpPr txBox="1">
            <a:spLocks noChangeArrowheads="1"/>
          </p:cNvSpPr>
          <p:nvPr/>
        </p:nvSpPr>
        <p:spPr bwMode="auto">
          <a:xfrm>
            <a:off x="6530975" y="19478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28701" name="Text Box 26"/>
          <p:cNvSpPr txBox="1">
            <a:spLocks noChangeArrowheads="1"/>
          </p:cNvSpPr>
          <p:nvPr/>
        </p:nvSpPr>
        <p:spPr bwMode="auto">
          <a:xfrm>
            <a:off x="6538913" y="360521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28702" name="Text Box 26"/>
          <p:cNvSpPr txBox="1">
            <a:spLocks noChangeArrowheads="1"/>
          </p:cNvSpPr>
          <p:nvPr/>
        </p:nvSpPr>
        <p:spPr bwMode="auto">
          <a:xfrm>
            <a:off x="6505575" y="33194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28703" name="Text Box 26"/>
          <p:cNvSpPr txBox="1">
            <a:spLocks noChangeArrowheads="1"/>
          </p:cNvSpPr>
          <p:nvPr/>
        </p:nvSpPr>
        <p:spPr bwMode="auto">
          <a:xfrm>
            <a:off x="6496050" y="30241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4369" name="Oval 38"/>
          <p:cNvSpPr>
            <a:spLocks noChangeArrowheads="1"/>
          </p:cNvSpPr>
          <p:nvPr/>
        </p:nvSpPr>
        <p:spPr bwMode="auto">
          <a:xfrm>
            <a:off x="64516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P2</a:t>
            </a:r>
          </a:p>
        </p:txBody>
      </p:sp>
      <p:sp>
        <p:nvSpPr>
          <p:cNvPr id="28705" name="Freeform 39"/>
          <p:cNvSpPr>
            <a:spLocks/>
          </p:cNvSpPr>
          <p:nvPr/>
        </p:nvSpPr>
        <p:spPr bwMode="auto">
          <a:xfrm>
            <a:off x="8004175" y="19240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8706" name="Group 42"/>
          <p:cNvGrpSpPr>
            <a:grpSpLocks/>
          </p:cNvGrpSpPr>
          <p:nvPr/>
        </p:nvGrpSpPr>
        <p:grpSpPr bwMode="auto">
          <a:xfrm>
            <a:off x="1816100" y="5170488"/>
            <a:ext cx="2024063" cy="652462"/>
            <a:chOff x="1079" y="3697"/>
            <a:chExt cx="1275" cy="411"/>
          </a:xfrm>
        </p:grpSpPr>
        <p:sp>
          <p:nvSpPr>
            <p:cNvPr id="14468" name="Rectangle 4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69" name="Line 4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70" name="Text Box 45"/>
            <p:cNvSpPr txBox="1">
              <a:spLocks noChangeArrowheads="1"/>
            </p:cNvSpPr>
            <p:nvPr/>
          </p:nvSpPr>
          <p:spPr bwMode="auto">
            <a:xfrm>
              <a:off x="1079" y="3822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 smtClean="0"/>
                <a:t>source IP,port: A,9157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 smtClean="0"/>
                <a:t>dest IP, port: B,80</a:t>
              </a:r>
            </a:p>
          </p:txBody>
        </p:sp>
      </p:grpSp>
      <p:grpSp>
        <p:nvGrpSpPr>
          <p:cNvPr id="28707" name="Group 46"/>
          <p:cNvGrpSpPr>
            <a:grpSpLocks/>
          </p:cNvGrpSpPr>
          <p:nvPr/>
        </p:nvGrpSpPr>
        <p:grpSpPr bwMode="auto">
          <a:xfrm>
            <a:off x="1666875" y="4479925"/>
            <a:ext cx="1887538" cy="652463"/>
            <a:chOff x="2741" y="3750"/>
            <a:chExt cx="1189" cy="411"/>
          </a:xfrm>
        </p:grpSpPr>
        <p:sp>
          <p:nvSpPr>
            <p:cNvPr id="14465" name="Rectangle 47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66" name="Line 48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7" name="Text Box 49"/>
            <p:cNvSpPr txBox="1">
              <a:spLocks noChangeArrowheads="1"/>
            </p:cNvSpPr>
            <p:nvPr/>
          </p:nvSpPr>
          <p:spPr bwMode="auto">
            <a:xfrm>
              <a:off x="2813" y="3875"/>
              <a:ext cx="111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source IP,port: B,80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dest IP,port: A,9157</a:t>
              </a:r>
            </a:p>
          </p:txBody>
        </p:sp>
      </p:grpSp>
      <p:sp>
        <p:nvSpPr>
          <p:cNvPr id="14373" name="Text Box 50"/>
          <p:cNvSpPr txBox="1">
            <a:spLocks noChangeArrowheads="1"/>
          </p:cNvSpPr>
          <p:nvPr/>
        </p:nvSpPr>
        <p:spPr bwMode="auto">
          <a:xfrm flipH="1">
            <a:off x="88900" y="4705350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 smtClean="0">
                <a:latin typeface="Gill Sans MT" charset="0"/>
              </a:rPr>
              <a:t>host: IP address A</a:t>
            </a:r>
          </a:p>
        </p:txBody>
      </p:sp>
      <p:sp>
        <p:nvSpPr>
          <p:cNvPr id="14374" name="Text Box 51"/>
          <p:cNvSpPr txBox="1">
            <a:spLocks noChangeArrowheads="1"/>
          </p:cNvSpPr>
          <p:nvPr/>
        </p:nvSpPr>
        <p:spPr bwMode="auto">
          <a:xfrm flipH="1">
            <a:off x="7845425" y="4602163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 smtClean="0">
                <a:latin typeface="Gill Sans MT" charset="0"/>
              </a:rPr>
              <a:t>host: IP address C</a:t>
            </a:r>
          </a:p>
        </p:txBody>
      </p:sp>
      <p:sp>
        <p:nvSpPr>
          <p:cNvPr id="14375" name="Text Box 52"/>
          <p:cNvSpPr txBox="1">
            <a:spLocks noChangeArrowheads="1"/>
          </p:cNvSpPr>
          <p:nvPr/>
        </p:nvSpPr>
        <p:spPr bwMode="auto">
          <a:xfrm flipH="1">
            <a:off x="5046663" y="3702050"/>
            <a:ext cx="11477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 smtClean="0">
                <a:latin typeface="Gill Sans MT" charset="0"/>
              </a:rPr>
              <a:t>server: IP address B</a:t>
            </a:r>
          </a:p>
        </p:txBody>
      </p:sp>
      <p:sp>
        <p:nvSpPr>
          <p:cNvPr id="14376" name="Line 53"/>
          <p:cNvSpPr>
            <a:spLocks noChangeShapeType="1"/>
          </p:cNvSpPr>
          <p:nvPr/>
        </p:nvSpPr>
        <p:spPr bwMode="auto">
          <a:xfrm>
            <a:off x="3354388" y="343217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4377" name="Line 54"/>
          <p:cNvSpPr>
            <a:spLocks noChangeShapeType="1"/>
          </p:cNvSpPr>
          <p:nvPr/>
        </p:nvSpPr>
        <p:spPr bwMode="auto">
          <a:xfrm>
            <a:off x="3370263" y="3130550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8713" name="Text Box 26"/>
          <p:cNvSpPr txBox="1">
            <a:spLocks noChangeArrowheads="1"/>
          </p:cNvSpPr>
          <p:nvPr/>
        </p:nvSpPr>
        <p:spPr bwMode="auto">
          <a:xfrm>
            <a:off x="3757613" y="27955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4379" name="Line 56"/>
          <p:cNvSpPr>
            <a:spLocks noChangeShapeType="1"/>
          </p:cNvSpPr>
          <p:nvPr/>
        </p:nvSpPr>
        <p:spPr bwMode="auto">
          <a:xfrm>
            <a:off x="3373438" y="2808288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4380" name="Line 57"/>
          <p:cNvSpPr>
            <a:spLocks noChangeShapeType="1"/>
          </p:cNvSpPr>
          <p:nvPr/>
        </p:nvSpPr>
        <p:spPr bwMode="auto">
          <a:xfrm>
            <a:off x="3376613" y="248602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28716" name="Group 58"/>
          <p:cNvGrpSpPr>
            <a:grpSpLocks/>
          </p:cNvGrpSpPr>
          <p:nvPr/>
        </p:nvGrpSpPr>
        <p:grpSpPr bwMode="auto">
          <a:xfrm>
            <a:off x="3552825" y="2347913"/>
            <a:ext cx="473075" cy="228600"/>
            <a:chOff x="1287" y="2524"/>
            <a:chExt cx="260" cy="100"/>
          </a:xfrm>
        </p:grpSpPr>
        <p:sp>
          <p:nvSpPr>
            <p:cNvPr id="14461" name="Rectangle 5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62" name="Rectangle 6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63" name="Rectangle 6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64" name="Rectangle 6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717" name="Group 65"/>
          <p:cNvGrpSpPr>
            <a:grpSpLocks/>
          </p:cNvGrpSpPr>
          <p:nvPr/>
        </p:nvGrpSpPr>
        <p:grpSpPr bwMode="auto">
          <a:xfrm>
            <a:off x="4257675" y="2352675"/>
            <a:ext cx="473075" cy="228600"/>
            <a:chOff x="1287" y="2524"/>
            <a:chExt cx="260" cy="100"/>
          </a:xfrm>
        </p:grpSpPr>
        <p:sp>
          <p:nvSpPr>
            <p:cNvPr id="14457" name="Rectangle 66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8" name="Rectangle 67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9" name="Rectangle 68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60" name="Rectangle 69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718" name="Group 70"/>
          <p:cNvGrpSpPr>
            <a:grpSpLocks/>
          </p:cNvGrpSpPr>
          <p:nvPr/>
        </p:nvGrpSpPr>
        <p:grpSpPr bwMode="auto">
          <a:xfrm>
            <a:off x="4929188" y="2357438"/>
            <a:ext cx="473075" cy="228600"/>
            <a:chOff x="1287" y="2524"/>
            <a:chExt cx="260" cy="100"/>
          </a:xfrm>
        </p:grpSpPr>
        <p:sp>
          <p:nvSpPr>
            <p:cNvPr id="14453" name="Rectangle 7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4" name="Rectangle 7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5" name="Rectangle 73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6" name="Rectangle 7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84" name="Line 75"/>
          <p:cNvSpPr>
            <a:spLocks noChangeShapeType="1"/>
          </p:cNvSpPr>
          <p:nvPr/>
        </p:nvSpPr>
        <p:spPr bwMode="auto">
          <a:xfrm>
            <a:off x="6362700" y="364807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4385" name="Line 76"/>
          <p:cNvSpPr>
            <a:spLocks noChangeShapeType="1"/>
          </p:cNvSpPr>
          <p:nvPr/>
        </p:nvSpPr>
        <p:spPr bwMode="auto">
          <a:xfrm>
            <a:off x="6353175" y="3352800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4386" name="Line 77"/>
          <p:cNvSpPr>
            <a:spLocks noChangeShapeType="1"/>
          </p:cNvSpPr>
          <p:nvPr/>
        </p:nvSpPr>
        <p:spPr bwMode="auto">
          <a:xfrm>
            <a:off x="6353175" y="30575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4387" name="Line 78"/>
          <p:cNvSpPr>
            <a:spLocks noChangeShapeType="1"/>
          </p:cNvSpPr>
          <p:nvPr/>
        </p:nvSpPr>
        <p:spPr bwMode="auto">
          <a:xfrm>
            <a:off x="6353175" y="27527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28723" name="Group 79"/>
          <p:cNvGrpSpPr>
            <a:grpSpLocks/>
          </p:cNvGrpSpPr>
          <p:nvPr/>
        </p:nvGrpSpPr>
        <p:grpSpPr bwMode="auto">
          <a:xfrm>
            <a:off x="6505575" y="2579688"/>
            <a:ext cx="473075" cy="228600"/>
            <a:chOff x="1287" y="2524"/>
            <a:chExt cx="260" cy="100"/>
          </a:xfrm>
        </p:grpSpPr>
        <p:sp>
          <p:nvSpPr>
            <p:cNvPr id="14449" name="Rectangle 8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0" name="Rectangle 81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1" name="Rectangle 82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2" name="Rectangle 83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724" name="Group 84"/>
          <p:cNvGrpSpPr>
            <a:grpSpLocks/>
          </p:cNvGrpSpPr>
          <p:nvPr/>
        </p:nvGrpSpPr>
        <p:grpSpPr bwMode="auto">
          <a:xfrm>
            <a:off x="7300913" y="2570163"/>
            <a:ext cx="473075" cy="228600"/>
            <a:chOff x="1287" y="2524"/>
            <a:chExt cx="260" cy="100"/>
          </a:xfrm>
        </p:grpSpPr>
        <p:sp>
          <p:nvSpPr>
            <p:cNvPr id="14445" name="Rectangle 85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6" name="Rectangle 86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7" name="Rectangle 87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8" name="Rectangle 88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90" name="Oval 89"/>
          <p:cNvSpPr>
            <a:spLocks noChangeArrowheads="1"/>
          </p:cNvSpPr>
          <p:nvPr/>
        </p:nvSpPr>
        <p:spPr bwMode="auto">
          <a:xfrm>
            <a:off x="7242175" y="22367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sp>
        <p:nvSpPr>
          <p:cNvPr id="28726" name="Freeform 90"/>
          <p:cNvSpPr>
            <a:spLocks/>
          </p:cNvSpPr>
          <p:nvPr/>
        </p:nvSpPr>
        <p:spPr bwMode="auto">
          <a:xfrm>
            <a:off x="1493838" y="2439988"/>
            <a:ext cx="2695575" cy="2695575"/>
          </a:xfrm>
          <a:custGeom>
            <a:avLst/>
            <a:gdLst>
              <a:gd name="T0" fmla="*/ 0 w 1698"/>
              <a:gd name="T1" fmla="*/ 2147483647 h 1698"/>
              <a:gd name="T2" fmla="*/ 0 w 1698"/>
              <a:gd name="T3" fmla="*/ 2147483647 h 1698"/>
              <a:gd name="T4" fmla="*/ 2147483647 w 1698"/>
              <a:gd name="T5" fmla="*/ 2147483647 h 1698"/>
              <a:gd name="T6" fmla="*/ 2147483647 w 1698"/>
              <a:gd name="T7" fmla="*/ 2147483647 h 1698"/>
              <a:gd name="T8" fmla="*/ 2147483647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8727" name="Freeform 91"/>
          <p:cNvSpPr>
            <a:spLocks/>
          </p:cNvSpPr>
          <p:nvPr/>
        </p:nvSpPr>
        <p:spPr bwMode="auto">
          <a:xfrm>
            <a:off x="4479925" y="2471738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8728" name="Freeform 92"/>
          <p:cNvSpPr>
            <a:spLocks/>
          </p:cNvSpPr>
          <p:nvPr/>
        </p:nvSpPr>
        <p:spPr bwMode="auto">
          <a:xfrm>
            <a:off x="5138738" y="2460625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7 h 1480"/>
              <a:gd name="T4" fmla="*/ 2147483647 w 1014"/>
              <a:gd name="T5" fmla="*/ 2147483647 h 1480"/>
              <a:gd name="T6" fmla="*/ 2147483647 w 1014"/>
              <a:gd name="T7" fmla="*/ 2147483647 h 1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8729" name="Group 93"/>
          <p:cNvGrpSpPr>
            <a:grpSpLocks/>
          </p:cNvGrpSpPr>
          <p:nvPr/>
        </p:nvGrpSpPr>
        <p:grpSpPr bwMode="auto">
          <a:xfrm>
            <a:off x="5237163" y="4684713"/>
            <a:ext cx="2071687" cy="652462"/>
            <a:chOff x="2741" y="3750"/>
            <a:chExt cx="1305" cy="411"/>
          </a:xfrm>
        </p:grpSpPr>
        <p:sp>
          <p:nvSpPr>
            <p:cNvPr id="14442" name="Rectangle 94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3" name="Line 95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4" name="Text Box 96"/>
            <p:cNvSpPr txBox="1">
              <a:spLocks noChangeArrowheads="1"/>
            </p:cNvSpPr>
            <p:nvPr/>
          </p:nvSpPr>
          <p:spPr bwMode="auto">
            <a:xfrm>
              <a:off x="2813" y="3875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source IP,port: C,5775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dest IP,port: B,80</a:t>
              </a:r>
            </a:p>
          </p:txBody>
        </p:sp>
      </p:grpSp>
      <p:grpSp>
        <p:nvGrpSpPr>
          <p:cNvPr id="28730" name="Group 97"/>
          <p:cNvGrpSpPr>
            <a:grpSpLocks/>
          </p:cNvGrpSpPr>
          <p:nvPr/>
        </p:nvGrpSpPr>
        <p:grpSpPr bwMode="auto">
          <a:xfrm>
            <a:off x="5307013" y="5473700"/>
            <a:ext cx="2063750" cy="661988"/>
            <a:chOff x="2741" y="3750"/>
            <a:chExt cx="1300" cy="417"/>
          </a:xfrm>
        </p:grpSpPr>
        <p:sp>
          <p:nvSpPr>
            <p:cNvPr id="14439" name="Rectangle 9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0" name="Line 9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1" name="Text Box 100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dirty="0" smtClean="0"/>
                <a:t>source </a:t>
              </a:r>
              <a:r>
                <a:rPr lang="en-US" sz="1400" dirty="0" err="1" smtClean="0"/>
                <a:t>IP,port</a:t>
              </a:r>
              <a:r>
                <a:rPr lang="en-US" sz="1400" dirty="0" smtClean="0"/>
                <a:t>: C,9157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dirty="0" err="1" smtClean="0"/>
                <a:t>dest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IP,port</a:t>
              </a:r>
              <a:r>
                <a:rPr lang="en-US" sz="1400" dirty="0" smtClean="0"/>
                <a:t>: B,80</a:t>
              </a:r>
            </a:p>
          </p:txBody>
        </p:sp>
      </p:grpSp>
      <p:sp>
        <p:nvSpPr>
          <p:cNvPr id="14396" name="Oval 30"/>
          <p:cNvSpPr>
            <a:spLocks noChangeArrowheads="1"/>
          </p:cNvSpPr>
          <p:nvPr/>
        </p:nvSpPr>
        <p:spPr bwMode="auto">
          <a:xfrm>
            <a:off x="3497263" y="2103438"/>
            <a:ext cx="20335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14397" name="Text Box 101"/>
          <p:cNvSpPr txBox="1">
            <a:spLocks noChangeArrowheads="1"/>
          </p:cNvSpPr>
          <p:nvPr/>
        </p:nvSpPr>
        <p:spPr bwMode="auto">
          <a:xfrm>
            <a:off x="4970463" y="1171575"/>
            <a:ext cx="195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>
                <a:solidFill>
                  <a:srgbClr val="CC0000"/>
                </a:solidFill>
              </a:rPr>
              <a:t>threaded server</a:t>
            </a:r>
          </a:p>
        </p:txBody>
      </p:sp>
      <p:sp>
        <p:nvSpPr>
          <p:cNvPr id="14398" name="Line 102"/>
          <p:cNvSpPr>
            <a:spLocks noChangeShapeType="1"/>
          </p:cNvSpPr>
          <p:nvPr/>
        </p:nvSpPr>
        <p:spPr bwMode="auto">
          <a:xfrm flipH="1">
            <a:off x="4779963" y="1516063"/>
            <a:ext cx="579437" cy="7524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pic>
        <p:nvPicPr>
          <p:cNvPr id="28734" name="Picture 103" descr="underline_ba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200" y="881063"/>
            <a:ext cx="82280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735" name="Group 104"/>
          <p:cNvGrpSpPr>
            <a:grpSpLocks/>
          </p:cNvGrpSpPr>
          <p:nvPr/>
        </p:nvGrpSpPr>
        <p:grpSpPr bwMode="auto">
          <a:xfrm flipH="1">
            <a:off x="8258175" y="3529013"/>
            <a:ext cx="711200" cy="669925"/>
            <a:chOff x="-44" y="1473"/>
            <a:chExt cx="981" cy="1105"/>
          </a:xfrm>
        </p:grpSpPr>
        <p:pic>
          <p:nvPicPr>
            <p:cNvPr id="28772" name="Picture 10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773" name="Freeform 10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8736" name="Group 107"/>
          <p:cNvGrpSpPr>
            <a:grpSpLocks/>
          </p:cNvGrpSpPr>
          <p:nvPr/>
        </p:nvGrpSpPr>
        <p:grpSpPr bwMode="auto">
          <a:xfrm>
            <a:off x="-44450" y="3613150"/>
            <a:ext cx="711200" cy="669925"/>
            <a:chOff x="-44" y="1473"/>
            <a:chExt cx="981" cy="1105"/>
          </a:xfrm>
        </p:grpSpPr>
        <p:pic>
          <p:nvPicPr>
            <p:cNvPr id="28770" name="Picture 108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771" name="Freeform 10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8737" name="Group 110"/>
          <p:cNvGrpSpPr>
            <a:grpSpLocks/>
          </p:cNvGrpSpPr>
          <p:nvPr/>
        </p:nvGrpSpPr>
        <p:grpSpPr bwMode="auto">
          <a:xfrm>
            <a:off x="2820988" y="3192463"/>
            <a:ext cx="358775" cy="704850"/>
            <a:chOff x="4140" y="429"/>
            <a:chExt cx="1425" cy="2396"/>
          </a:xfrm>
        </p:grpSpPr>
        <p:sp>
          <p:nvSpPr>
            <p:cNvPr id="28738" name="Freeform 11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04" name="Rectangle 112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0" name="Freeform 11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41" name="Freeform 11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07" name="Rectangle 115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743" name="Group 11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433" name="AutoShape 11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4" name="AutoShape 118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409" name="Rectangle 119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745" name="Group 12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431" name="AutoShape 121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2" name="AutoShape 122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411" name="Rectangle 123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2" name="Rectangle 124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748" name="Group 12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429" name="AutoShape 126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0" name="AutoShape 127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749" name="Freeform 12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750" name="Group 12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427" name="AutoShape 13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8" name="AutoShape 131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416" name="Rectangle 132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52" name="Freeform 13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53" name="Freeform 13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19" name="Oval 135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55" name="Freeform 13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21" name="AutoShape 137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22" name="AutoShape 138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23" name="Oval 139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24" name="Oval 140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180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25" name="Oval 141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26" name="Rectangle 142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536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3-</a:t>
            </a:r>
            <a:fld id="{0FBBB4E0-ECD0-4F1B-85E1-90F4A93B0B9A}" type="slidenum">
              <a:rPr lang="en-US"/>
              <a:pPr/>
              <a:t>15</a:t>
            </a:fld>
            <a:endParaRPr lang="en-US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15365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15366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29702" name="Picture 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017588"/>
            <a:ext cx="4387850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638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3-</a:t>
            </a:r>
            <a:fld id="{D7EE7C4F-4680-4235-9A68-3220FF172195}" type="slidenum">
              <a:rPr lang="en-US"/>
              <a:pPr/>
              <a:t>16</a:t>
            </a:fld>
            <a:endParaRPr lang="en-US"/>
          </a:p>
        </p:txBody>
      </p:sp>
      <p:pic>
        <p:nvPicPr>
          <p:cNvPr id="30723" name="Picture 10" descr="underline_ba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847725"/>
            <a:ext cx="8228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3" y="182563"/>
            <a:ext cx="8529637" cy="922337"/>
          </a:xfrm>
        </p:spPr>
        <p:txBody>
          <a:bodyPr/>
          <a:lstStyle/>
          <a:p>
            <a:r>
              <a:rPr lang="en-US" sz="4000" smtClean="0"/>
              <a:t>UDP: User Datagram Protocol </a:t>
            </a:r>
            <a:r>
              <a:rPr lang="en-US" sz="3200" smtClean="0"/>
              <a:t>[RFC 768]</a:t>
            </a:r>
            <a:endParaRPr lang="en-US" smtClean="0"/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325563"/>
            <a:ext cx="3810000" cy="4648200"/>
          </a:xfrm>
        </p:spPr>
        <p:txBody>
          <a:bodyPr/>
          <a:lstStyle/>
          <a:p>
            <a:r>
              <a:rPr lang="ja-JP" altLang="en-US" sz="2400" smtClean="0"/>
              <a:t>“</a:t>
            </a:r>
            <a:r>
              <a:rPr lang="en-US" altLang="ja-JP" sz="2400" smtClean="0"/>
              <a:t>no frills,</a:t>
            </a:r>
            <a:r>
              <a:rPr lang="ja-JP" altLang="en-US" sz="2400" smtClean="0"/>
              <a:t>”</a:t>
            </a:r>
            <a:r>
              <a:rPr lang="en-US" altLang="ja-JP" sz="2400" smtClean="0"/>
              <a:t> </a:t>
            </a:r>
            <a:r>
              <a:rPr lang="ja-JP" altLang="en-US" sz="2400" smtClean="0"/>
              <a:t>“</a:t>
            </a:r>
            <a:r>
              <a:rPr lang="en-US" altLang="ja-JP" sz="2400" smtClean="0"/>
              <a:t>bare bones</a:t>
            </a:r>
            <a:r>
              <a:rPr lang="ja-JP" altLang="en-US" sz="2400" smtClean="0"/>
              <a:t>”</a:t>
            </a:r>
            <a:r>
              <a:rPr lang="en-US" altLang="ja-JP" sz="2400" smtClean="0"/>
              <a:t> Internet transport protocol</a:t>
            </a:r>
          </a:p>
          <a:p>
            <a:r>
              <a:rPr lang="ja-JP" altLang="en-US" sz="2400" smtClean="0"/>
              <a:t>“</a:t>
            </a:r>
            <a:r>
              <a:rPr lang="en-US" altLang="ja-JP" sz="2400" smtClean="0"/>
              <a:t>best effort</a:t>
            </a:r>
            <a:r>
              <a:rPr lang="ja-JP" altLang="en-US" sz="2400" smtClean="0"/>
              <a:t>”</a:t>
            </a:r>
            <a:r>
              <a:rPr lang="en-US" altLang="ja-JP" sz="2400" smtClean="0"/>
              <a:t> service, UDP segments may be:</a:t>
            </a:r>
          </a:p>
          <a:p>
            <a:pPr lvl="1"/>
            <a:r>
              <a:rPr lang="en-US" smtClean="0"/>
              <a:t>lost</a:t>
            </a:r>
          </a:p>
          <a:p>
            <a:pPr lvl="1"/>
            <a:r>
              <a:rPr lang="en-US" smtClean="0"/>
              <a:t>delivered out-of-order to app</a:t>
            </a:r>
          </a:p>
          <a:p>
            <a:r>
              <a:rPr lang="en-US" sz="2400" i="1" smtClean="0">
                <a:solidFill>
                  <a:srgbClr val="CC0000"/>
                </a:solidFill>
              </a:rPr>
              <a:t>connectionless:</a:t>
            </a:r>
            <a:endParaRPr lang="en-US" smtClean="0">
              <a:solidFill>
                <a:srgbClr val="CC0000"/>
              </a:solidFill>
            </a:endParaRPr>
          </a:p>
          <a:p>
            <a:pPr lvl="1"/>
            <a:r>
              <a:rPr lang="en-US" smtClean="0"/>
              <a:t>no handshaking between UDP sender, receiver</a:t>
            </a:r>
          </a:p>
          <a:p>
            <a:pPr lvl="1"/>
            <a:r>
              <a:rPr lang="en-US" smtClean="0"/>
              <a:t>each UDP segment handled independently of others</a:t>
            </a:r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4745038" y="1271588"/>
            <a:ext cx="4052887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 dirty="0">
                <a:latin typeface="Gill Sans MT" charset="0"/>
                <a:ea typeface="ＭＳ Ｐゴシック" charset="0"/>
              </a:rPr>
              <a:t>UDP use:</a:t>
            </a: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streaming multimedia apps (loss tolerant, rate sensitive)</a:t>
            </a: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DNS</a:t>
            </a: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 smtClean="0">
                <a:latin typeface="Gill Sans MT" charset="0"/>
                <a:ea typeface="ＭＳ Ｐゴシック" charset="0"/>
              </a:rPr>
              <a:t>SNMP </a:t>
            </a:r>
            <a:r>
              <a:rPr lang="en-US" sz="1400" dirty="0" smtClean="0">
                <a:latin typeface="Gill Sans MT" charset="0"/>
                <a:ea typeface="ＭＳ Ｐゴシック" charset="0"/>
              </a:rPr>
              <a:t>(</a:t>
            </a:r>
            <a:r>
              <a:rPr lang="en-US" dirty="0" smtClean="0">
                <a:latin typeface="Gill Sans MT" charset="0"/>
                <a:ea typeface="ＭＳ Ｐゴシック" charset="0"/>
              </a:rPr>
              <a:t>Simple Network Management Protocol, Ch9) </a:t>
            </a:r>
            <a:endParaRPr lang="en-US" sz="2400" dirty="0">
              <a:latin typeface="Gill Sans MT" charset="0"/>
              <a:ea typeface="ＭＳ Ｐゴシック" charset="0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 dirty="0">
                <a:latin typeface="Gill Sans MT" charset="0"/>
                <a:ea typeface="ＭＳ Ｐゴシック" charset="0"/>
              </a:rPr>
              <a:t>reliable transfer over UDP: </a:t>
            </a: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add reliability at application layer</a:t>
            </a: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application-specific error recovery!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741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3-</a:t>
            </a:r>
            <a:fld id="{7BFA03E3-1718-4D30-BFE6-2F4704F3269A}" type="slidenum">
              <a:rPr lang="en-US"/>
              <a:pPr/>
              <a:t>17</a:t>
            </a:fld>
            <a:endParaRPr lang="en-US"/>
          </a:p>
        </p:txBody>
      </p:sp>
      <p:pic>
        <p:nvPicPr>
          <p:cNvPr id="31747" name="Picture 31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600" y="950913"/>
            <a:ext cx="4570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249238"/>
            <a:ext cx="8343900" cy="993775"/>
          </a:xfrm>
        </p:spPr>
        <p:txBody>
          <a:bodyPr/>
          <a:lstStyle/>
          <a:p>
            <a:r>
              <a:rPr lang="en-US" sz="4000" smtClean="0"/>
              <a:t>UDP: segment header</a:t>
            </a:r>
            <a:endParaRPr lang="en-US" smtClean="0"/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714375" y="1852613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638175" y="1947863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677863" y="1960563"/>
            <a:ext cx="1563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source port #</a:t>
            </a:r>
            <a:endParaRPr lang="en-US" sz="2400"/>
          </a:p>
        </p:txBody>
      </p:sp>
      <p:sp>
        <p:nvSpPr>
          <p:cNvPr id="17417" name="Text Box 10"/>
          <p:cNvSpPr txBox="1">
            <a:spLocks noChangeArrowheads="1"/>
          </p:cNvSpPr>
          <p:nvPr/>
        </p:nvSpPr>
        <p:spPr bwMode="auto">
          <a:xfrm>
            <a:off x="2463800" y="1960563"/>
            <a:ext cx="1328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dest port #</a:t>
            </a:r>
          </a:p>
        </p:txBody>
      </p:sp>
      <p:sp>
        <p:nvSpPr>
          <p:cNvPr id="17418" name="Line 11"/>
          <p:cNvSpPr>
            <a:spLocks noChangeShapeType="1"/>
          </p:cNvSpPr>
          <p:nvPr/>
        </p:nvSpPr>
        <p:spPr bwMode="auto">
          <a:xfrm flipV="1">
            <a:off x="628650" y="2347913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19" name="Line 12"/>
          <p:cNvSpPr>
            <a:spLocks noChangeShapeType="1"/>
          </p:cNvSpPr>
          <p:nvPr/>
        </p:nvSpPr>
        <p:spPr bwMode="auto">
          <a:xfrm flipV="1">
            <a:off x="619125" y="2747963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 flipV="1">
            <a:off x="2276475" y="1947863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21" name="Text Box 14"/>
          <p:cNvSpPr txBox="1">
            <a:spLocks noChangeArrowheads="1"/>
          </p:cNvSpPr>
          <p:nvPr/>
        </p:nvSpPr>
        <p:spPr bwMode="auto">
          <a:xfrm>
            <a:off x="1784350" y="1482725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/>
              <a:t>32 bits</a:t>
            </a:r>
          </a:p>
        </p:txBody>
      </p:sp>
      <p:sp>
        <p:nvSpPr>
          <p:cNvPr id="17422" name="Line 15"/>
          <p:cNvSpPr>
            <a:spLocks noChangeShapeType="1"/>
          </p:cNvSpPr>
          <p:nvPr/>
        </p:nvSpPr>
        <p:spPr bwMode="auto">
          <a:xfrm>
            <a:off x="2733675" y="1714500"/>
            <a:ext cx="1200150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23" name="Line 16"/>
          <p:cNvSpPr>
            <a:spLocks noChangeShapeType="1"/>
          </p:cNvSpPr>
          <p:nvPr/>
        </p:nvSpPr>
        <p:spPr bwMode="auto">
          <a:xfrm rot="10800000">
            <a:off x="623888" y="1724025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24" name="Text Box 17"/>
          <p:cNvSpPr txBox="1">
            <a:spLocks noChangeArrowheads="1"/>
          </p:cNvSpPr>
          <p:nvPr/>
        </p:nvSpPr>
        <p:spPr bwMode="auto">
          <a:xfrm>
            <a:off x="1481138" y="3306763"/>
            <a:ext cx="138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application</a:t>
            </a:r>
          </a:p>
          <a:p>
            <a:r>
              <a:rPr lang="en-US" sz="2000"/>
              <a:t>data </a:t>
            </a:r>
          </a:p>
          <a:p>
            <a:r>
              <a:rPr lang="en-US" sz="2000"/>
              <a:t>(payload)</a:t>
            </a:r>
            <a:endParaRPr lang="en-US" sz="2400"/>
          </a:p>
        </p:txBody>
      </p:sp>
      <p:sp>
        <p:nvSpPr>
          <p:cNvPr id="17425" name="Text Box 19"/>
          <p:cNvSpPr txBox="1">
            <a:spLocks noChangeArrowheads="1"/>
          </p:cNvSpPr>
          <p:nvPr/>
        </p:nvSpPr>
        <p:spPr bwMode="auto">
          <a:xfrm>
            <a:off x="1074738" y="5222875"/>
            <a:ext cx="2524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UDP segment format</a:t>
            </a:r>
            <a:endParaRPr lang="en-US" sz="2400"/>
          </a:p>
        </p:txBody>
      </p:sp>
      <p:sp>
        <p:nvSpPr>
          <p:cNvPr id="17426" name="Line 20"/>
          <p:cNvSpPr>
            <a:spLocks noChangeShapeType="1"/>
          </p:cNvSpPr>
          <p:nvPr/>
        </p:nvSpPr>
        <p:spPr bwMode="auto">
          <a:xfrm flipV="1">
            <a:off x="2276475" y="2357438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27" name="Text Box 22"/>
          <p:cNvSpPr txBox="1">
            <a:spLocks noChangeArrowheads="1"/>
          </p:cNvSpPr>
          <p:nvPr/>
        </p:nvSpPr>
        <p:spPr bwMode="auto">
          <a:xfrm>
            <a:off x="1020763" y="2351088"/>
            <a:ext cx="814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length</a:t>
            </a:r>
            <a:endParaRPr lang="en-US" sz="2400"/>
          </a:p>
        </p:txBody>
      </p:sp>
      <p:sp>
        <p:nvSpPr>
          <p:cNvPr id="17428" name="Text Box 23"/>
          <p:cNvSpPr txBox="1">
            <a:spLocks noChangeArrowheads="1"/>
          </p:cNvSpPr>
          <p:nvPr/>
        </p:nvSpPr>
        <p:spPr bwMode="auto">
          <a:xfrm>
            <a:off x="2566988" y="2341563"/>
            <a:ext cx="1176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checksum</a:t>
            </a:r>
            <a:endParaRPr lang="en-US" sz="2400"/>
          </a:p>
        </p:txBody>
      </p:sp>
      <p:sp>
        <p:nvSpPr>
          <p:cNvPr id="17429" name="Text Box 24"/>
          <p:cNvSpPr txBox="1">
            <a:spLocks noChangeArrowheads="1"/>
          </p:cNvSpPr>
          <p:nvPr/>
        </p:nvSpPr>
        <p:spPr bwMode="auto">
          <a:xfrm>
            <a:off x="4260850" y="1316038"/>
            <a:ext cx="2406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800"/>
              <a:t>length, in bytes of UDP segment, including header</a:t>
            </a:r>
            <a:endParaRPr lang="en-US" sz="2400"/>
          </a:p>
        </p:txBody>
      </p:sp>
      <p:sp>
        <p:nvSpPr>
          <p:cNvPr id="17430" name="Line 25"/>
          <p:cNvSpPr>
            <a:spLocks noChangeShapeType="1"/>
          </p:cNvSpPr>
          <p:nvPr/>
        </p:nvSpPr>
        <p:spPr bwMode="auto">
          <a:xfrm flipH="1">
            <a:off x="1878013" y="1631950"/>
            <a:ext cx="2873375" cy="895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31" name="Rectangle 26"/>
          <p:cNvSpPr>
            <a:spLocks noGrp="1" noChangeArrowheads="1"/>
          </p:cNvSpPr>
          <p:nvPr>
            <p:ph type="body" sz="half" idx="2"/>
          </p:nvPr>
        </p:nvSpPr>
        <p:spPr>
          <a:xfrm>
            <a:off x="4865688" y="3044825"/>
            <a:ext cx="3810000" cy="30448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no connection establishment (which can add delay)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simple: no connection state at sender, receiver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small header size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no congestion control: UDP can blast away as fast as desired</a:t>
            </a:r>
          </a:p>
        </p:txBody>
      </p:sp>
      <p:sp>
        <p:nvSpPr>
          <p:cNvPr id="17432" name="Rectangle 27"/>
          <p:cNvSpPr>
            <a:spLocks noChangeArrowheads="1"/>
          </p:cNvSpPr>
          <p:nvPr/>
        </p:nvSpPr>
        <p:spPr bwMode="auto">
          <a:xfrm>
            <a:off x="4703763" y="2924175"/>
            <a:ext cx="4048125" cy="3259138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Text Box 28"/>
          <p:cNvSpPr txBox="1">
            <a:spLocks noChangeArrowheads="1"/>
          </p:cNvSpPr>
          <p:nvPr/>
        </p:nvSpPr>
        <p:spPr bwMode="auto">
          <a:xfrm>
            <a:off x="4935538" y="2643188"/>
            <a:ext cx="3130550" cy="433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  <a:latin typeface="Gill Sans MT" pitchFamily="34" charset="0"/>
              </a:rPr>
              <a:t>why is there a UDP?</a:t>
            </a:r>
            <a:endParaRPr lang="en-US"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84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3-</a:t>
            </a:r>
            <a:fld id="{D198AD36-B4BB-4BF4-84C5-9DDD824711DC}" type="slidenum">
              <a:rPr lang="en-US"/>
              <a:pPr/>
              <a:t>18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UDP checksum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557463"/>
            <a:ext cx="3657600" cy="3495675"/>
          </a:xfrm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3200" dirty="0" smtClean="0">
                <a:solidFill>
                  <a:srgbClr val="CC0000"/>
                </a:solidFill>
              </a:rPr>
              <a:t>sender: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treat segment contents, including header fields,  as sequence of 16-bit integers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checksum: addition (one</a:t>
            </a:r>
            <a:r>
              <a:rPr lang="ja-JP" altLang="en-US" sz="2400" smtClean="0"/>
              <a:t>’</a:t>
            </a:r>
            <a:r>
              <a:rPr lang="en-US" altLang="ja-JP" sz="2400" dirty="0" smtClean="0"/>
              <a:t>s complement sum) of segment contents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sender puts checksum value into UDP checksum field</a:t>
            </a:r>
          </a:p>
        </p:txBody>
      </p:sp>
      <p:sp>
        <p:nvSpPr>
          <p:cNvPr id="1843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552700"/>
            <a:ext cx="4057650" cy="32575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rgbClr val="CC0000"/>
                </a:solidFill>
              </a:rPr>
              <a:t>receiver:</a:t>
            </a:r>
          </a:p>
          <a:p>
            <a:r>
              <a:rPr lang="en-US" sz="2400" dirty="0" smtClean="0"/>
              <a:t>compute checksum of received segment</a:t>
            </a:r>
          </a:p>
          <a:p>
            <a:r>
              <a:rPr lang="en-US" sz="2400" dirty="0" smtClean="0"/>
              <a:t>check if computed checksum equals checksum field value:</a:t>
            </a:r>
          </a:p>
          <a:p>
            <a:pPr lvl="1"/>
            <a:r>
              <a:rPr lang="en-US" dirty="0" smtClean="0"/>
              <a:t>NO - error detected</a:t>
            </a:r>
          </a:p>
          <a:p>
            <a:pPr lvl="1"/>
            <a:r>
              <a:rPr lang="en-US" dirty="0" smtClean="0"/>
              <a:t>YES - no error detected. </a:t>
            </a:r>
            <a:r>
              <a:rPr lang="en-US" i="1" dirty="0" smtClean="0"/>
              <a:t>But maybe errors nonetheless?</a:t>
            </a:r>
            <a:r>
              <a:rPr lang="en-US" dirty="0" smtClean="0"/>
              <a:t> More later ….</a:t>
            </a:r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695325" y="1512888"/>
            <a:ext cx="79248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Goal:</a:t>
            </a:r>
            <a:r>
              <a:rPr lang="en-US" sz="2800">
                <a:latin typeface="Gill Sans MT" pitchFamily="34" charset="0"/>
              </a:rPr>
              <a:t> detect </a:t>
            </a:r>
            <a:r>
              <a:rPr lang="ja-JP" altLang="en-US" sz="2800">
                <a:latin typeface="Gill Sans MT" pitchFamily="34" charset="0"/>
              </a:rPr>
              <a:t>“</a:t>
            </a:r>
            <a:r>
              <a:rPr lang="en-US" altLang="ja-JP" sz="2800">
                <a:latin typeface="Gill Sans MT" pitchFamily="34" charset="0"/>
              </a:rPr>
              <a:t>errors</a:t>
            </a:r>
            <a:r>
              <a:rPr lang="ja-JP" altLang="en-US" sz="2800">
                <a:latin typeface="Gill Sans MT" pitchFamily="34" charset="0"/>
              </a:rPr>
              <a:t>”</a:t>
            </a:r>
            <a:r>
              <a:rPr lang="en-US" altLang="ja-JP" sz="2800">
                <a:latin typeface="Gill Sans MT" pitchFamily="34" charset="0"/>
              </a:rPr>
              <a:t> (e.g., flipped bits) in transmitted segment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sz="2800">
              <a:latin typeface="Gill Sans MT" pitchFamily="34" charset="0"/>
            </a:endParaRPr>
          </a:p>
        </p:txBody>
      </p:sp>
      <p:pic>
        <p:nvPicPr>
          <p:cNvPr id="32775" name="Picture 9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988" y="1027113"/>
            <a:ext cx="383857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3-</a:t>
            </a:r>
            <a:fld id="{F5405934-5F72-4585-A9AB-D5476762F5CD}" type="slidenum">
              <a:rPr lang="en-US"/>
              <a:pPr/>
              <a:t>19</a:t>
            </a:fld>
            <a:endParaRPr lang="en-US"/>
          </a:p>
        </p:txBody>
      </p:sp>
      <p:pic>
        <p:nvPicPr>
          <p:cNvPr id="33795" name="Picture 13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463" y="849313"/>
            <a:ext cx="68564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27305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Internet checksum: example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00175"/>
            <a:ext cx="7772400" cy="27432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charset="0"/>
              <a:buNone/>
              <a:defRPr/>
            </a:pPr>
            <a:r>
              <a:rPr lang="en-US" sz="2800">
                <a:ea typeface="ＭＳ Ｐゴシック" charset="0"/>
                <a:cs typeface="+mn-cs"/>
              </a:rPr>
              <a:t>example: add two 16-bit integers</a:t>
            </a:r>
          </a:p>
        </p:txBody>
      </p:sp>
      <p:sp>
        <p:nvSpPr>
          <p:cNvPr id="19463" name="Text Box 4"/>
          <p:cNvSpPr txBox="1">
            <a:spLocks noChangeArrowheads="1"/>
          </p:cNvSpPr>
          <p:nvPr/>
        </p:nvSpPr>
        <p:spPr bwMode="auto">
          <a:xfrm>
            <a:off x="1860550" y="2190750"/>
            <a:ext cx="6400800" cy="234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b="1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sz="2000" b="1">
                <a:latin typeface="Comic Sans MS" pitchFamily="66" charset="0"/>
              </a:rPr>
              <a:t>  1  1  1  0  0  1  1  0  0  1  1  0  0  1  1  0</a:t>
            </a:r>
          </a:p>
          <a:p>
            <a:pPr algn="l"/>
            <a:r>
              <a:rPr lang="en-US" sz="2000" b="1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sz="2000" b="1">
                <a:latin typeface="Comic Sans MS" pitchFamily="66" charset="0"/>
              </a:rPr>
              <a:t>  1  1  0  1  0  1  0  1  0  1  0  1  0  1  0  1</a:t>
            </a:r>
          </a:p>
          <a:p>
            <a:pPr algn="l">
              <a:lnSpc>
                <a:spcPct val="120000"/>
              </a:lnSpc>
            </a:pPr>
            <a:endParaRPr lang="en-US" sz="2000" b="1">
              <a:latin typeface="Comic Sans MS" pitchFamily="66" charset="0"/>
            </a:endParaRPr>
          </a:p>
          <a:p>
            <a:pPr algn="l"/>
            <a:r>
              <a:rPr lang="en-US" sz="2000" b="1">
                <a:latin typeface="Comic Sans MS" pitchFamily="66" charset="0"/>
              </a:rPr>
              <a:t>1  1  0  1  1  1  0  1  1  1  0  1  1  1  0  1  1</a:t>
            </a:r>
          </a:p>
          <a:p>
            <a:pPr algn="l">
              <a:lnSpc>
                <a:spcPct val="120000"/>
              </a:lnSpc>
            </a:pPr>
            <a:endParaRPr lang="en-US" sz="2000" b="1">
              <a:latin typeface="Comic Sans MS" pitchFamily="66" charset="0"/>
            </a:endParaRPr>
          </a:p>
          <a:p>
            <a:pPr algn="l"/>
            <a:r>
              <a:rPr lang="en-US" sz="2000" b="1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sz="2000" b="1">
                <a:latin typeface="Comic Sans MS" pitchFamily="66" charset="0"/>
              </a:rPr>
              <a:t>  1  0  1  1  1  0  1  1  1  0  1  1  1  1  0  0</a:t>
            </a:r>
          </a:p>
          <a:p>
            <a:pPr algn="l"/>
            <a:r>
              <a:rPr lang="en-US" sz="2000" b="1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sz="2000" b="1">
                <a:latin typeface="Comic Sans MS" pitchFamily="66" charset="0"/>
              </a:rPr>
              <a:t>  0  1  0  0  0  1  0  0  0  1  0  0  0  0  1  1</a:t>
            </a:r>
            <a:endParaRPr lang="en-US" sz="2400" b="1">
              <a:latin typeface="Comic Sans MS" pitchFamily="66" charset="0"/>
            </a:endParaRPr>
          </a:p>
        </p:txBody>
      </p:sp>
      <p:sp>
        <p:nvSpPr>
          <p:cNvPr id="19464" name="Line 5"/>
          <p:cNvSpPr>
            <a:spLocks noChangeShapeType="1"/>
          </p:cNvSpPr>
          <p:nvPr/>
        </p:nvSpPr>
        <p:spPr bwMode="auto">
          <a:xfrm flipH="1">
            <a:off x="1784350" y="3017838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9465" name="Oval 6"/>
          <p:cNvSpPr>
            <a:spLocks noChangeArrowheads="1"/>
          </p:cNvSpPr>
          <p:nvPr/>
        </p:nvSpPr>
        <p:spPr bwMode="auto">
          <a:xfrm>
            <a:off x="1860550" y="319405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Text Box 7"/>
          <p:cNvSpPr txBox="1">
            <a:spLocks noChangeArrowheads="1"/>
          </p:cNvSpPr>
          <p:nvPr/>
        </p:nvSpPr>
        <p:spPr bwMode="auto">
          <a:xfrm>
            <a:off x="260350" y="3149600"/>
            <a:ext cx="1546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 smtClean="0">
                <a:latin typeface="Comic Sans MS" charset="0"/>
              </a:rPr>
              <a:t>wraparound</a:t>
            </a:r>
          </a:p>
        </p:txBody>
      </p:sp>
      <p:sp>
        <p:nvSpPr>
          <p:cNvPr id="19467" name="Text Box 8"/>
          <p:cNvSpPr txBox="1">
            <a:spLocks noChangeArrowheads="1"/>
          </p:cNvSpPr>
          <p:nvPr/>
        </p:nvSpPr>
        <p:spPr bwMode="auto">
          <a:xfrm>
            <a:off x="1169988" y="3757613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 smtClean="0">
                <a:latin typeface="Comic Sans MS" charset="0"/>
              </a:rPr>
              <a:t>sum</a:t>
            </a:r>
          </a:p>
        </p:txBody>
      </p:sp>
      <p:sp>
        <p:nvSpPr>
          <p:cNvPr id="19468" name="Text Box 9"/>
          <p:cNvSpPr txBox="1">
            <a:spLocks noChangeArrowheads="1"/>
          </p:cNvSpPr>
          <p:nvPr/>
        </p:nvSpPr>
        <p:spPr bwMode="auto">
          <a:xfrm>
            <a:off x="487363" y="4110038"/>
            <a:ext cx="1319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 smtClean="0">
                <a:latin typeface="Comic Sans MS" charset="0"/>
              </a:rPr>
              <a:t>checksum</a:t>
            </a:r>
          </a:p>
        </p:txBody>
      </p:sp>
      <p:sp>
        <p:nvSpPr>
          <p:cNvPr id="19469" name="Line 10"/>
          <p:cNvSpPr>
            <a:spLocks noChangeShapeType="1"/>
          </p:cNvSpPr>
          <p:nvPr/>
        </p:nvSpPr>
        <p:spPr bwMode="auto">
          <a:xfrm flipH="1">
            <a:off x="1784350" y="3736975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3805" name="Freeform 11"/>
          <p:cNvSpPr>
            <a:spLocks/>
          </p:cNvSpPr>
          <p:nvPr/>
        </p:nvSpPr>
        <p:spPr bwMode="auto">
          <a:xfrm>
            <a:off x="2022475" y="3500438"/>
            <a:ext cx="6013450" cy="92075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7 h 58"/>
              <a:gd name="T4" fmla="*/ 2147483647 w 3788"/>
              <a:gd name="T5" fmla="*/ 2147483647 h 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med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849313" y="5043488"/>
            <a:ext cx="768826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400" i="1">
                <a:latin typeface="Gill Sans MT" pitchFamily="34" charset="0"/>
              </a:rPr>
              <a:t>Note:</a:t>
            </a:r>
            <a:r>
              <a:rPr lang="en-US" sz="2400">
                <a:latin typeface="Gill Sans MT" pitchFamily="34" charset="0"/>
              </a:rPr>
              <a:t> when adding numbers, a carryout from the most significant bit needs to be added to the result</a:t>
            </a:r>
          </a:p>
          <a:p>
            <a:endParaRPr lang="en-US" sz="2400"/>
          </a:p>
        </p:txBody>
      </p:sp>
      <p:sp>
        <p:nvSpPr>
          <p:cNvPr id="16" name="TextBox 13"/>
          <p:cNvSpPr txBox="1">
            <a:spLocks noChangeArrowheads="1"/>
          </p:cNvSpPr>
          <p:nvPr/>
        </p:nvSpPr>
        <p:spPr bwMode="auto">
          <a:xfrm>
            <a:off x="304800" y="6045200"/>
            <a:ext cx="6781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 dirty="0"/>
              <a:t>Implementation of computing UDP checksum </a:t>
            </a:r>
            <a:r>
              <a:rPr lang="en-US" sz="2000" dirty="0">
                <a:hlinkClick r:id="rId4"/>
              </a:rPr>
              <a:t>http://www.faqs.org/rfcs/rfc1071.html</a:t>
            </a:r>
            <a:r>
              <a:rPr lang="en-US" sz="20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20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3-</a:t>
            </a:r>
            <a:fld id="{3C0F8BB3-E888-4DCD-B401-9CEEDA4A3133}" type="slidenum">
              <a:rPr lang="en-US"/>
              <a:pPr/>
              <a:t>2</a:t>
            </a:fld>
            <a:endParaRPr lang="en-US"/>
          </a:p>
        </p:txBody>
      </p:sp>
      <p:pic>
        <p:nvPicPr>
          <p:cNvPr id="16387" name="Picture 9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725" y="1028700"/>
            <a:ext cx="63992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3: Transport Layer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49388"/>
            <a:ext cx="3581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200" smtClean="0">
                <a:solidFill>
                  <a:srgbClr val="CC0000"/>
                </a:solidFill>
              </a:rPr>
              <a:t>our goals: </a:t>
            </a:r>
          </a:p>
          <a:p>
            <a:r>
              <a:rPr lang="en-US" smtClean="0"/>
              <a:t>understand principles behind transport layer services:</a:t>
            </a:r>
          </a:p>
          <a:p>
            <a:pPr lvl="1"/>
            <a:r>
              <a:rPr lang="en-US" smtClean="0"/>
              <a:t>multiplexing, demultiplexing</a:t>
            </a:r>
          </a:p>
          <a:p>
            <a:pPr lvl="1"/>
            <a:r>
              <a:rPr lang="en-US" smtClean="0"/>
              <a:t>reliable data transfer</a:t>
            </a:r>
          </a:p>
          <a:p>
            <a:pPr lvl="1"/>
            <a:r>
              <a:rPr lang="en-US" smtClean="0"/>
              <a:t>flow control</a:t>
            </a:r>
          </a:p>
          <a:p>
            <a:pPr lvl="1"/>
            <a:r>
              <a:rPr lang="en-US" smtClean="0"/>
              <a:t>congestion control</a:t>
            </a:r>
            <a:endParaRPr lang="en-US" sz="2800" smtClean="0"/>
          </a:p>
        </p:txBody>
      </p:sp>
      <p:sp>
        <p:nvSpPr>
          <p:cNvPr id="205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8163" y="1501775"/>
            <a:ext cx="4267200" cy="4648200"/>
          </a:xfrm>
        </p:spPr>
        <p:txBody>
          <a:bodyPr/>
          <a:lstStyle/>
          <a:p>
            <a:endParaRPr lang="en-US" smtClean="0"/>
          </a:p>
          <a:p>
            <a:r>
              <a:rPr lang="en-US" smtClean="0"/>
              <a:t>learn about Internet transport layer protocols:</a:t>
            </a:r>
          </a:p>
          <a:p>
            <a:pPr lvl="1"/>
            <a:r>
              <a:rPr lang="en-US" smtClean="0"/>
              <a:t>UDP: connectionless transport</a:t>
            </a:r>
          </a:p>
          <a:p>
            <a:pPr lvl="1"/>
            <a:r>
              <a:rPr lang="en-US" smtClean="0"/>
              <a:t>TCP: connection-oriented reliable transport</a:t>
            </a:r>
          </a:p>
          <a:p>
            <a:pPr lvl="1"/>
            <a:r>
              <a:rPr lang="en-US" smtClean="0"/>
              <a:t>TCP congestion control</a:t>
            </a:r>
            <a:endParaRPr lang="en-US" sz="2000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3-</a:t>
            </a:r>
            <a:fld id="{3A92460D-3FD0-450E-830F-61C2A0216059}" type="slidenum">
              <a:rPr lang="en-US"/>
              <a:pPr/>
              <a:t>3</a:t>
            </a:fld>
            <a:endParaRPr lang="en-US"/>
          </a:p>
        </p:txBody>
      </p:sp>
      <p:pic>
        <p:nvPicPr>
          <p:cNvPr id="17411" name="Picture 7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40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3-</a:t>
            </a:r>
            <a:fld id="{2BBB3507-C6F4-4F53-B2CD-E5AB06428B6B}" type="slidenum">
              <a:rPr lang="en-US"/>
              <a:pPr/>
              <a:t>4</a:t>
            </a:fld>
            <a:endParaRPr lang="en-US"/>
          </a:p>
        </p:txBody>
      </p:sp>
      <p:grpSp>
        <p:nvGrpSpPr>
          <p:cNvPr id="18435" name="Group 894"/>
          <p:cNvGrpSpPr>
            <a:grpSpLocks/>
          </p:cNvGrpSpPr>
          <p:nvPr/>
        </p:nvGrpSpPr>
        <p:grpSpPr bwMode="auto">
          <a:xfrm>
            <a:off x="5102225" y="1601788"/>
            <a:ext cx="3540125" cy="4545012"/>
            <a:chOff x="3277" y="974"/>
            <a:chExt cx="2230" cy="2863"/>
          </a:xfrm>
        </p:grpSpPr>
        <p:sp>
          <p:nvSpPr>
            <p:cNvPr id="18464" name="Freeform 895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805 w 1036"/>
                <a:gd name="T1" fmla="*/ 11 h 675"/>
                <a:gd name="T2" fmla="*/ 485 w 1036"/>
                <a:gd name="T3" fmla="*/ 53 h 675"/>
                <a:gd name="T4" fmla="*/ 257 w 1036"/>
                <a:gd name="T5" fmla="*/ 129 h 675"/>
                <a:gd name="T6" fmla="*/ 190 w 1036"/>
                <a:gd name="T7" fmla="*/ 229 h 675"/>
                <a:gd name="T8" fmla="*/ 26 w 1036"/>
                <a:gd name="T9" fmla="*/ 297 h 675"/>
                <a:gd name="T10" fmla="*/ 22 w 1036"/>
                <a:gd name="T11" fmla="*/ 459 h 675"/>
                <a:gd name="T12" fmla="*/ 164 w 1036"/>
                <a:gd name="T13" fmla="*/ 489 h 675"/>
                <a:gd name="T14" fmla="*/ 570 w 1036"/>
                <a:gd name="T15" fmla="*/ 489 h 675"/>
                <a:gd name="T16" fmla="*/ 742 w 1036"/>
                <a:gd name="T17" fmla="*/ 555 h 675"/>
                <a:gd name="T18" fmla="*/ 935 w 1036"/>
                <a:gd name="T19" fmla="*/ 657 h 675"/>
                <a:gd name="T20" fmla="*/ 1081 w 1036"/>
                <a:gd name="T21" fmla="*/ 661 h 675"/>
                <a:gd name="T22" fmla="*/ 1183 w 1036"/>
                <a:gd name="T23" fmla="*/ 603 h 675"/>
                <a:gd name="T24" fmla="*/ 1234 w 1036"/>
                <a:gd name="T25" fmla="*/ 445 h 675"/>
                <a:gd name="T26" fmla="*/ 1266 w 1036"/>
                <a:gd name="T27" fmla="*/ 291 h 675"/>
                <a:gd name="T28" fmla="*/ 1270 w 1036"/>
                <a:gd name="T29" fmla="*/ 107 h 675"/>
                <a:gd name="T30" fmla="*/ 1161 w 1036"/>
                <a:gd name="T31" fmla="*/ 17 h 675"/>
                <a:gd name="T32" fmla="*/ 964 w 1036"/>
                <a:gd name="T33" fmla="*/ 3 h 675"/>
                <a:gd name="T34" fmla="*/ 805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465" name="Group 896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4508" name="Rectangle 897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" name="AutoShape 898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>
                  <a:solidFill>
                    <a:srgbClr val="00CCFF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18466" name="Freeform 899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2" name="Line 900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3" name="Line 901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4" name="Line 902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5" name="Line 903"/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6" name="Line 904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7" name="Line 905"/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8" name="Line 906"/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9" name="Line 907"/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0" name="Line 908"/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1" name="Line 909"/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2" name="Line 910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3" name="Line 911"/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4" name="Line 912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5" name="Line 913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481" name="Group 914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18841" name="Picture 915" descr="access_point_stylized_small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842" name="Picture 916" descr="antenna_radiation_stylize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8482" name="Freeform 917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83" name="Freeform 918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1748 w 765"/>
                <a:gd name="T1" fmla="*/ 56 h 459"/>
                <a:gd name="T2" fmla="*/ 1185 w 765"/>
                <a:gd name="T3" fmla="*/ 399 h 459"/>
                <a:gd name="T4" fmla="*/ 396 w 765"/>
                <a:gd name="T5" fmla="*/ 568 h 459"/>
                <a:gd name="T6" fmla="*/ 57 w 765"/>
                <a:gd name="T7" fmla="*/ 1914 h 459"/>
                <a:gd name="T8" fmla="*/ 741 w 765"/>
                <a:gd name="T9" fmla="*/ 2529 h 459"/>
                <a:gd name="T10" fmla="*/ 1425 w 765"/>
                <a:gd name="T11" fmla="*/ 2424 h 459"/>
                <a:gd name="T12" fmla="*/ 2405 w 765"/>
                <a:gd name="T13" fmla="*/ 2529 h 459"/>
                <a:gd name="T14" fmla="*/ 2878 w 765"/>
                <a:gd name="T15" fmla="*/ 2470 h 459"/>
                <a:gd name="T16" fmla="*/ 3098 w 765"/>
                <a:gd name="T17" fmla="*/ 2119 h 459"/>
                <a:gd name="T18" fmla="*/ 3092 w 765"/>
                <a:gd name="T19" fmla="*/ 899 h 459"/>
                <a:gd name="T20" fmla="*/ 2729 w 765"/>
                <a:gd name="T21" fmla="*/ 196 h 459"/>
                <a:gd name="T22" fmla="*/ 1748 w 765"/>
                <a:gd name="T23" fmla="*/ 56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Line 919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0" name="Line 920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1" name="Line 921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2" name="Line 922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3" name="Line 923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4" name="Line 924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5" name="Line 925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6" name="Line 926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7" name="Line 927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8" name="Line 928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9" name="Line 929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0" name="Line 930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1" name="Line 931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2" name="Line 932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3" name="Line 933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4" name="Line 934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5" name="Line 935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501" name="Group 936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18824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25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26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27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28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29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0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1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2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3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4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5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6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7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8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04" name="Oval 952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8840" name="Picture 953" descr="cell_tower_radiation_gray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8502" name="Group 954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4480" name="Line 955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816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817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818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819" name="Group 959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18822" name="Freeform 9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23" name="Freeform 9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85" name="Line 962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86" name="Line 963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3" name="Group 964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1880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80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80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810" name="Group 96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813" name="Freeform 96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4" name="Freeform 97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76" name="Line 97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77" name="Line 97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4" name="Group 973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1879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80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80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802" name="Group 97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805" name="Freeform 97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6" name="Freeform 97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68" name="Line 98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69" name="Line 98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5" name="Group 982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1879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9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9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794" name="Group 98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97" name="Freeform 98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98" name="Freeform 98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60" name="Line 98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61" name="Line 99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6" name="Group 991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1878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8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8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786" name="Group 99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89" name="Freeform 99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90" name="Freeform 99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52" name="Line 99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53" name="Line 99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7" name="Group 1000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1877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7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7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778" name="Group 100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81" name="Freeform 100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82" name="Freeform 100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44" name="Line 100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45" name="Line 100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173" name="Line 1009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509" name="Group 1010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1876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6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6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770" name="Group 101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73" name="Freeform 101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74" name="Freeform 101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36" name="Line 101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37" name="Line 101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0" name="Group 1019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1875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6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6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762" name="Group 102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65" name="Freeform 102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6" name="Freeform 102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28" name="Line 102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29" name="Line 102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1" name="Group 1028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1875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5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5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754" name="Group 103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57" name="Freeform 103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8" name="Freeform 103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20" name="Line 103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21" name="Line 103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2" name="Group 1037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1874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4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4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746" name="Group 104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49" name="Freeform 10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0" name="Freeform 10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12" name="Line 104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13" name="Line 104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3" name="Group 1046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1873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3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3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738" name="Group 105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41" name="Freeform 10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42" name="Freeform 10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04" name="Line 105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05" name="Line 105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4" name="Group 1055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1872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2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2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730" name="Group 105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33" name="Freeform 10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34" name="Freeform 10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396" name="Line 106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97" name="Line 106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5" name="Group 1064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18713" name="Group 1065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8715" name="Freeform 1066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1 w 199"/>
                    <a:gd name="T1" fmla="*/ 0 h 232"/>
                    <a:gd name="T2" fmla="*/ 1 w 199"/>
                    <a:gd name="T3" fmla="*/ 0 h 232"/>
                    <a:gd name="T4" fmla="*/ 1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1 h 232"/>
                    <a:gd name="T24" fmla="*/ 1 w 199"/>
                    <a:gd name="T25" fmla="*/ 1 h 232"/>
                    <a:gd name="T26" fmla="*/ 1 w 199"/>
                    <a:gd name="T27" fmla="*/ 1 h 232"/>
                    <a:gd name="T28" fmla="*/ 1 w 199"/>
                    <a:gd name="T29" fmla="*/ 1 h 232"/>
                    <a:gd name="T30" fmla="*/ 2 w 199"/>
                    <a:gd name="T31" fmla="*/ 1 h 232"/>
                    <a:gd name="T32" fmla="*/ 2 w 199"/>
                    <a:gd name="T33" fmla="*/ 1 h 232"/>
                    <a:gd name="T34" fmla="*/ 2 w 199"/>
                    <a:gd name="T35" fmla="*/ 1 h 232"/>
                    <a:gd name="T36" fmla="*/ 2 w 199"/>
                    <a:gd name="T37" fmla="*/ 1 h 232"/>
                    <a:gd name="T38" fmla="*/ 2 w 199"/>
                    <a:gd name="T39" fmla="*/ 1 h 232"/>
                    <a:gd name="T40" fmla="*/ 2 w 199"/>
                    <a:gd name="T41" fmla="*/ 1 h 232"/>
                    <a:gd name="T42" fmla="*/ 2 w 199"/>
                    <a:gd name="T43" fmla="*/ 1 h 232"/>
                    <a:gd name="T44" fmla="*/ 2 w 199"/>
                    <a:gd name="T45" fmla="*/ 1 h 232"/>
                    <a:gd name="T46" fmla="*/ 2 w 199"/>
                    <a:gd name="T47" fmla="*/ 1 h 232"/>
                    <a:gd name="T48" fmla="*/ 2 w 199"/>
                    <a:gd name="T49" fmla="*/ 1 h 232"/>
                    <a:gd name="T50" fmla="*/ 2 w 199"/>
                    <a:gd name="T51" fmla="*/ 1 h 232"/>
                    <a:gd name="T52" fmla="*/ 1 w 199"/>
                    <a:gd name="T53" fmla="*/ 1 h 232"/>
                    <a:gd name="T54" fmla="*/ 1 w 199"/>
                    <a:gd name="T55" fmla="*/ 1 h 232"/>
                    <a:gd name="T56" fmla="*/ 1 w 199"/>
                    <a:gd name="T57" fmla="*/ 1 h 232"/>
                    <a:gd name="T58" fmla="*/ 1 w 199"/>
                    <a:gd name="T59" fmla="*/ 0 h 232"/>
                    <a:gd name="T60" fmla="*/ 1 w 199"/>
                    <a:gd name="T61" fmla="*/ 0 h 232"/>
                    <a:gd name="T62" fmla="*/ 1 w 199"/>
                    <a:gd name="T63" fmla="*/ 0 h 232"/>
                    <a:gd name="T64" fmla="*/ 1 w 199"/>
                    <a:gd name="T65" fmla="*/ 0 h 232"/>
                    <a:gd name="T66" fmla="*/ 1 w 199"/>
                    <a:gd name="T67" fmla="*/ 0 h 232"/>
                    <a:gd name="T68" fmla="*/ 1 w 199"/>
                    <a:gd name="T69" fmla="*/ 0 h 232"/>
                    <a:gd name="T70" fmla="*/ 1 w 199"/>
                    <a:gd name="T71" fmla="*/ 0 h 232"/>
                    <a:gd name="T72" fmla="*/ 1 w 199"/>
                    <a:gd name="T73" fmla="*/ 0 h 232"/>
                    <a:gd name="T74" fmla="*/ 2 w 199"/>
                    <a:gd name="T75" fmla="*/ 0 h 232"/>
                    <a:gd name="T76" fmla="*/ 2 w 199"/>
                    <a:gd name="T77" fmla="*/ 0 h 232"/>
                    <a:gd name="T78" fmla="*/ 2 w 199"/>
                    <a:gd name="T79" fmla="*/ 0 h 232"/>
                    <a:gd name="T80" fmla="*/ 3 w 199"/>
                    <a:gd name="T81" fmla="*/ 0 h 232"/>
                    <a:gd name="T82" fmla="*/ 3 w 199"/>
                    <a:gd name="T83" fmla="*/ 0 h 232"/>
                    <a:gd name="T84" fmla="*/ 2 w 199"/>
                    <a:gd name="T85" fmla="*/ 0 h 232"/>
                    <a:gd name="T86" fmla="*/ 2 w 199"/>
                    <a:gd name="T87" fmla="*/ 0 h 232"/>
                    <a:gd name="T88" fmla="*/ 2 w 199"/>
                    <a:gd name="T89" fmla="*/ 0 h 232"/>
                    <a:gd name="T90" fmla="*/ 2 w 199"/>
                    <a:gd name="T91" fmla="*/ 0 h 232"/>
                    <a:gd name="T92" fmla="*/ 1 w 199"/>
                    <a:gd name="T93" fmla="*/ 0 h 232"/>
                    <a:gd name="T94" fmla="*/ 1 w 199"/>
                    <a:gd name="T95" fmla="*/ 0 h 232"/>
                    <a:gd name="T96" fmla="*/ 1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16" name="Freeform 1067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2 w 128"/>
                    <a:gd name="T1" fmla="*/ 0 h 180"/>
                    <a:gd name="T2" fmla="*/ 2 w 128"/>
                    <a:gd name="T3" fmla="*/ 0 h 180"/>
                    <a:gd name="T4" fmla="*/ 2 w 128"/>
                    <a:gd name="T5" fmla="*/ 0 h 180"/>
                    <a:gd name="T6" fmla="*/ 2 w 128"/>
                    <a:gd name="T7" fmla="*/ 0 h 180"/>
                    <a:gd name="T8" fmla="*/ 1 w 128"/>
                    <a:gd name="T9" fmla="*/ 0 h 180"/>
                    <a:gd name="T10" fmla="*/ 1 w 128"/>
                    <a:gd name="T11" fmla="*/ 0 h 180"/>
                    <a:gd name="T12" fmla="*/ 1 w 128"/>
                    <a:gd name="T13" fmla="*/ 0 h 180"/>
                    <a:gd name="T14" fmla="*/ 1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1 w 128"/>
                    <a:gd name="T29" fmla="*/ 0 h 180"/>
                    <a:gd name="T30" fmla="*/ 1 w 128"/>
                    <a:gd name="T31" fmla="*/ 0 h 180"/>
                    <a:gd name="T32" fmla="*/ 1 w 128"/>
                    <a:gd name="T33" fmla="*/ 0 h 180"/>
                    <a:gd name="T34" fmla="*/ 1 w 128"/>
                    <a:gd name="T35" fmla="*/ 0 h 180"/>
                    <a:gd name="T36" fmla="*/ 1 w 128"/>
                    <a:gd name="T37" fmla="*/ 0 h 180"/>
                    <a:gd name="T38" fmla="*/ 2 w 128"/>
                    <a:gd name="T39" fmla="*/ 0 h 180"/>
                    <a:gd name="T40" fmla="*/ 2 w 128"/>
                    <a:gd name="T41" fmla="*/ 0 h 180"/>
                    <a:gd name="T42" fmla="*/ 2 w 128"/>
                    <a:gd name="T43" fmla="*/ 0 h 180"/>
                    <a:gd name="T44" fmla="*/ 2 w 128"/>
                    <a:gd name="T45" fmla="*/ 0 h 180"/>
                    <a:gd name="T46" fmla="*/ 2 w 128"/>
                    <a:gd name="T47" fmla="*/ 0 h 180"/>
                    <a:gd name="T48" fmla="*/ 2 w 128"/>
                    <a:gd name="T49" fmla="*/ 0 h 180"/>
                    <a:gd name="T50" fmla="*/ 2 w 128"/>
                    <a:gd name="T51" fmla="*/ 0 h 180"/>
                    <a:gd name="T52" fmla="*/ 2 w 128"/>
                    <a:gd name="T53" fmla="*/ 0 h 180"/>
                    <a:gd name="T54" fmla="*/ 1 w 128"/>
                    <a:gd name="T55" fmla="*/ 0 h 180"/>
                    <a:gd name="T56" fmla="*/ 1 w 128"/>
                    <a:gd name="T57" fmla="*/ 0 h 180"/>
                    <a:gd name="T58" fmla="*/ 1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1 w 128"/>
                    <a:gd name="T71" fmla="*/ 0 h 180"/>
                    <a:gd name="T72" fmla="*/ 1 w 128"/>
                    <a:gd name="T73" fmla="*/ 0 h 180"/>
                    <a:gd name="T74" fmla="*/ 1 w 128"/>
                    <a:gd name="T75" fmla="*/ 0 h 180"/>
                    <a:gd name="T76" fmla="*/ 1 w 128"/>
                    <a:gd name="T77" fmla="*/ 0 h 180"/>
                    <a:gd name="T78" fmla="*/ 2 w 128"/>
                    <a:gd name="T79" fmla="*/ 0 h 180"/>
                    <a:gd name="T80" fmla="*/ 2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17" name="Freeform 1068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1 w 322"/>
                    <a:gd name="T1" fmla="*/ 0 h 378"/>
                    <a:gd name="T2" fmla="*/ 1 w 322"/>
                    <a:gd name="T3" fmla="*/ 0 h 378"/>
                    <a:gd name="T4" fmla="*/ 0 w 322"/>
                    <a:gd name="T5" fmla="*/ 0 h 378"/>
                    <a:gd name="T6" fmla="*/ 0 w 322"/>
                    <a:gd name="T7" fmla="*/ 1 h 378"/>
                    <a:gd name="T8" fmla="*/ 0 w 322"/>
                    <a:gd name="T9" fmla="*/ 1 h 378"/>
                    <a:gd name="T10" fmla="*/ 0 w 322"/>
                    <a:gd name="T11" fmla="*/ 1 h 378"/>
                    <a:gd name="T12" fmla="*/ 0 w 322"/>
                    <a:gd name="T13" fmla="*/ 1 h 378"/>
                    <a:gd name="T14" fmla="*/ 0 w 322"/>
                    <a:gd name="T15" fmla="*/ 1 h 378"/>
                    <a:gd name="T16" fmla="*/ 1 w 322"/>
                    <a:gd name="T17" fmla="*/ 1 h 378"/>
                    <a:gd name="T18" fmla="*/ 1 w 322"/>
                    <a:gd name="T19" fmla="*/ 1 h 378"/>
                    <a:gd name="T20" fmla="*/ 2 w 322"/>
                    <a:gd name="T21" fmla="*/ 1 h 378"/>
                    <a:gd name="T22" fmla="*/ 2 w 322"/>
                    <a:gd name="T23" fmla="*/ 1 h 378"/>
                    <a:gd name="T24" fmla="*/ 3 w 322"/>
                    <a:gd name="T25" fmla="*/ 1 h 378"/>
                    <a:gd name="T26" fmla="*/ 4 w 322"/>
                    <a:gd name="T27" fmla="*/ 1 h 378"/>
                    <a:gd name="T28" fmla="*/ 4 w 322"/>
                    <a:gd name="T29" fmla="*/ 1 h 378"/>
                    <a:gd name="T30" fmla="*/ 5 w 322"/>
                    <a:gd name="T31" fmla="*/ 1 h 378"/>
                    <a:gd name="T32" fmla="*/ 5 w 322"/>
                    <a:gd name="T33" fmla="*/ 1 h 378"/>
                    <a:gd name="T34" fmla="*/ 5 w 322"/>
                    <a:gd name="T35" fmla="*/ 1 h 378"/>
                    <a:gd name="T36" fmla="*/ 5 w 322"/>
                    <a:gd name="T37" fmla="*/ 1 h 378"/>
                    <a:gd name="T38" fmla="*/ 5 w 322"/>
                    <a:gd name="T39" fmla="*/ 1 h 378"/>
                    <a:gd name="T40" fmla="*/ 5 w 322"/>
                    <a:gd name="T41" fmla="*/ 1 h 378"/>
                    <a:gd name="T42" fmla="*/ 4 w 322"/>
                    <a:gd name="T43" fmla="*/ 1 h 378"/>
                    <a:gd name="T44" fmla="*/ 4 w 322"/>
                    <a:gd name="T45" fmla="*/ 1 h 378"/>
                    <a:gd name="T46" fmla="*/ 3 w 322"/>
                    <a:gd name="T47" fmla="*/ 1 h 378"/>
                    <a:gd name="T48" fmla="*/ 2 w 322"/>
                    <a:gd name="T49" fmla="*/ 1 h 378"/>
                    <a:gd name="T50" fmla="*/ 2 w 322"/>
                    <a:gd name="T51" fmla="*/ 1 h 378"/>
                    <a:gd name="T52" fmla="*/ 2 w 322"/>
                    <a:gd name="T53" fmla="*/ 1 h 378"/>
                    <a:gd name="T54" fmla="*/ 1 w 322"/>
                    <a:gd name="T55" fmla="*/ 1 h 378"/>
                    <a:gd name="T56" fmla="*/ 1 w 322"/>
                    <a:gd name="T57" fmla="*/ 1 h 378"/>
                    <a:gd name="T58" fmla="*/ 1 w 322"/>
                    <a:gd name="T59" fmla="*/ 1 h 378"/>
                    <a:gd name="T60" fmla="*/ 0 w 322"/>
                    <a:gd name="T61" fmla="*/ 1 h 378"/>
                    <a:gd name="T62" fmla="*/ 1 w 322"/>
                    <a:gd name="T63" fmla="*/ 1 h 378"/>
                    <a:gd name="T64" fmla="*/ 1 w 322"/>
                    <a:gd name="T65" fmla="*/ 0 h 378"/>
                    <a:gd name="T66" fmla="*/ 1 w 322"/>
                    <a:gd name="T67" fmla="*/ 0 h 378"/>
                    <a:gd name="T68" fmla="*/ 1 w 322"/>
                    <a:gd name="T69" fmla="*/ 0 h 378"/>
                    <a:gd name="T70" fmla="*/ 2 w 322"/>
                    <a:gd name="T71" fmla="*/ 0 h 378"/>
                    <a:gd name="T72" fmla="*/ 2 w 322"/>
                    <a:gd name="T73" fmla="*/ 0 h 378"/>
                    <a:gd name="T74" fmla="*/ 3 w 322"/>
                    <a:gd name="T75" fmla="*/ 0 h 378"/>
                    <a:gd name="T76" fmla="*/ 4 w 322"/>
                    <a:gd name="T77" fmla="*/ 0 h 378"/>
                    <a:gd name="T78" fmla="*/ 4 w 322"/>
                    <a:gd name="T79" fmla="*/ 0 h 378"/>
                    <a:gd name="T80" fmla="*/ 4 w 322"/>
                    <a:gd name="T81" fmla="*/ 0 h 378"/>
                    <a:gd name="T82" fmla="*/ 4 w 322"/>
                    <a:gd name="T83" fmla="*/ 0 h 378"/>
                    <a:gd name="T84" fmla="*/ 3 w 322"/>
                    <a:gd name="T85" fmla="*/ 0 h 378"/>
                    <a:gd name="T86" fmla="*/ 2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18" name="Freeform 1069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3 w 283"/>
                    <a:gd name="T1" fmla="*/ 0 h 252"/>
                    <a:gd name="T2" fmla="*/ 3 w 283"/>
                    <a:gd name="T3" fmla="*/ 0 h 252"/>
                    <a:gd name="T4" fmla="*/ 4 w 283"/>
                    <a:gd name="T5" fmla="*/ 0 h 252"/>
                    <a:gd name="T6" fmla="*/ 4 w 283"/>
                    <a:gd name="T7" fmla="*/ 0 h 252"/>
                    <a:gd name="T8" fmla="*/ 4 w 283"/>
                    <a:gd name="T9" fmla="*/ 0 h 252"/>
                    <a:gd name="T10" fmla="*/ 4 w 283"/>
                    <a:gd name="T11" fmla="*/ 0 h 252"/>
                    <a:gd name="T12" fmla="*/ 4 w 283"/>
                    <a:gd name="T13" fmla="*/ 0 h 252"/>
                    <a:gd name="T14" fmla="*/ 3 w 283"/>
                    <a:gd name="T15" fmla="*/ 0 h 252"/>
                    <a:gd name="T16" fmla="*/ 3 w 283"/>
                    <a:gd name="T17" fmla="*/ 1 h 252"/>
                    <a:gd name="T18" fmla="*/ 3 w 283"/>
                    <a:gd name="T19" fmla="*/ 1 h 252"/>
                    <a:gd name="T20" fmla="*/ 3 w 283"/>
                    <a:gd name="T21" fmla="*/ 1 h 252"/>
                    <a:gd name="T22" fmla="*/ 3 w 283"/>
                    <a:gd name="T23" fmla="*/ 1 h 252"/>
                    <a:gd name="T24" fmla="*/ 3 w 283"/>
                    <a:gd name="T25" fmla="*/ 1 h 252"/>
                    <a:gd name="T26" fmla="*/ 3 w 283"/>
                    <a:gd name="T27" fmla="*/ 1 h 252"/>
                    <a:gd name="T28" fmla="*/ 3 w 283"/>
                    <a:gd name="T29" fmla="*/ 1 h 252"/>
                    <a:gd name="T30" fmla="*/ 3 w 283"/>
                    <a:gd name="T31" fmla="*/ 1 h 252"/>
                    <a:gd name="T32" fmla="*/ 3 w 283"/>
                    <a:gd name="T33" fmla="*/ 1 h 252"/>
                    <a:gd name="T34" fmla="*/ 3 w 283"/>
                    <a:gd name="T35" fmla="*/ 1 h 252"/>
                    <a:gd name="T36" fmla="*/ 3 w 283"/>
                    <a:gd name="T37" fmla="*/ 1 h 252"/>
                    <a:gd name="T38" fmla="*/ 3 w 283"/>
                    <a:gd name="T39" fmla="*/ 1 h 252"/>
                    <a:gd name="T40" fmla="*/ 3 w 283"/>
                    <a:gd name="T41" fmla="*/ 1 h 252"/>
                    <a:gd name="T42" fmla="*/ 3 w 283"/>
                    <a:gd name="T43" fmla="*/ 1 h 252"/>
                    <a:gd name="T44" fmla="*/ 4 w 283"/>
                    <a:gd name="T45" fmla="*/ 1 h 252"/>
                    <a:gd name="T46" fmla="*/ 4 w 283"/>
                    <a:gd name="T47" fmla="*/ 1 h 252"/>
                    <a:gd name="T48" fmla="*/ 4 w 283"/>
                    <a:gd name="T49" fmla="*/ 0 h 252"/>
                    <a:gd name="T50" fmla="*/ 4 w 283"/>
                    <a:gd name="T51" fmla="*/ 0 h 252"/>
                    <a:gd name="T52" fmla="*/ 4 w 283"/>
                    <a:gd name="T53" fmla="*/ 0 h 252"/>
                    <a:gd name="T54" fmla="*/ 4 w 283"/>
                    <a:gd name="T55" fmla="*/ 0 h 252"/>
                    <a:gd name="T56" fmla="*/ 4 w 283"/>
                    <a:gd name="T57" fmla="*/ 0 h 252"/>
                    <a:gd name="T58" fmla="*/ 3 w 283"/>
                    <a:gd name="T59" fmla="*/ 0 h 252"/>
                    <a:gd name="T60" fmla="*/ 3 w 283"/>
                    <a:gd name="T61" fmla="*/ 0 h 252"/>
                    <a:gd name="T62" fmla="*/ 3 w 283"/>
                    <a:gd name="T63" fmla="*/ 0 h 252"/>
                    <a:gd name="T64" fmla="*/ 3 w 283"/>
                    <a:gd name="T65" fmla="*/ 0 h 252"/>
                    <a:gd name="T66" fmla="*/ 2 w 283"/>
                    <a:gd name="T67" fmla="*/ 0 h 252"/>
                    <a:gd name="T68" fmla="*/ 2 w 283"/>
                    <a:gd name="T69" fmla="*/ 0 h 252"/>
                    <a:gd name="T70" fmla="*/ 2 w 283"/>
                    <a:gd name="T71" fmla="*/ 0 h 252"/>
                    <a:gd name="T72" fmla="*/ 2 w 283"/>
                    <a:gd name="T73" fmla="*/ 0 h 252"/>
                    <a:gd name="T74" fmla="*/ 1 w 283"/>
                    <a:gd name="T75" fmla="*/ 0 h 252"/>
                    <a:gd name="T76" fmla="*/ 1 w 283"/>
                    <a:gd name="T77" fmla="*/ 0 h 252"/>
                    <a:gd name="T78" fmla="*/ 1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1 w 283"/>
                    <a:gd name="T95" fmla="*/ 0 h 252"/>
                    <a:gd name="T96" fmla="*/ 1 w 283"/>
                    <a:gd name="T97" fmla="*/ 0 h 252"/>
                    <a:gd name="T98" fmla="*/ 1 w 283"/>
                    <a:gd name="T99" fmla="*/ 0 h 252"/>
                    <a:gd name="T100" fmla="*/ 1 w 283"/>
                    <a:gd name="T101" fmla="*/ 0 h 252"/>
                    <a:gd name="T102" fmla="*/ 1 w 283"/>
                    <a:gd name="T103" fmla="*/ 0 h 252"/>
                    <a:gd name="T104" fmla="*/ 2 w 283"/>
                    <a:gd name="T105" fmla="*/ 0 h 252"/>
                    <a:gd name="T106" fmla="*/ 2 w 283"/>
                    <a:gd name="T107" fmla="*/ 0 h 252"/>
                    <a:gd name="T108" fmla="*/ 2 w 283"/>
                    <a:gd name="T109" fmla="*/ 0 h 252"/>
                    <a:gd name="T110" fmla="*/ 2 w 283"/>
                    <a:gd name="T111" fmla="*/ 0 h 252"/>
                    <a:gd name="T112" fmla="*/ 3 w 283"/>
                    <a:gd name="T113" fmla="*/ 0 h 252"/>
                    <a:gd name="T114" fmla="*/ 3 w 283"/>
                    <a:gd name="T115" fmla="*/ 0 h 252"/>
                    <a:gd name="T116" fmla="*/ 3 w 283"/>
                    <a:gd name="T117" fmla="*/ 0 h 252"/>
                    <a:gd name="T118" fmla="*/ 3 w 283"/>
                    <a:gd name="T119" fmla="*/ 0 h 252"/>
                    <a:gd name="T120" fmla="*/ 3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19" name="Freeform 1070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1 h 238"/>
                    <a:gd name="T10" fmla="*/ 1 w 114"/>
                    <a:gd name="T11" fmla="*/ 1 h 238"/>
                    <a:gd name="T12" fmla="*/ 1 w 114"/>
                    <a:gd name="T13" fmla="*/ 1 h 238"/>
                    <a:gd name="T14" fmla="*/ 1 w 114"/>
                    <a:gd name="T15" fmla="*/ 1 h 238"/>
                    <a:gd name="T16" fmla="*/ 1 w 114"/>
                    <a:gd name="T17" fmla="*/ 1 h 238"/>
                    <a:gd name="T18" fmla="*/ 1 w 114"/>
                    <a:gd name="T19" fmla="*/ 1 h 238"/>
                    <a:gd name="T20" fmla="*/ 2 w 114"/>
                    <a:gd name="T21" fmla="*/ 1 h 238"/>
                    <a:gd name="T22" fmla="*/ 2 w 114"/>
                    <a:gd name="T23" fmla="*/ 1 h 238"/>
                    <a:gd name="T24" fmla="*/ 2 w 114"/>
                    <a:gd name="T25" fmla="*/ 1 h 238"/>
                    <a:gd name="T26" fmla="*/ 2 w 114"/>
                    <a:gd name="T27" fmla="*/ 1 h 238"/>
                    <a:gd name="T28" fmla="*/ 2 w 114"/>
                    <a:gd name="T29" fmla="*/ 1 h 238"/>
                    <a:gd name="T30" fmla="*/ 2 w 114"/>
                    <a:gd name="T31" fmla="*/ 1 h 238"/>
                    <a:gd name="T32" fmla="*/ 1 w 114"/>
                    <a:gd name="T33" fmla="*/ 1 h 238"/>
                    <a:gd name="T34" fmla="*/ 1 w 114"/>
                    <a:gd name="T35" fmla="*/ 1 h 238"/>
                    <a:gd name="T36" fmla="*/ 1 w 114"/>
                    <a:gd name="T37" fmla="*/ 0 h 238"/>
                    <a:gd name="T38" fmla="*/ 1 w 114"/>
                    <a:gd name="T39" fmla="*/ 0 h 238"/>
                    <a:gd name="T40" fmla="*/ 1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1 w 114"/>
                    <a:gd name="T51" fmla="*/ 0 h 238"/>
                    <a:gd name="T52" fmla="*/ 1 w 114"/>
                    <a:gd name="T53" fmla="*/ 0 h 238"/>
                    <a:gd name="T54" fmla="*/ 1 w 114"/>
                    <a:gd name="T55" fmla="*/ 0 h 238"/>
                    <a:gd name="T56" fmla="*/ 1 w 114"/>
                    <a:gd name="T57" fmla="*/ 0 h 238"/>
                    <a:gd name="T58" fmla="*/ 1 w 114"/>
                    <a:gd name="T59" fmla="*/ 0 h 238"/>
                    <a:gd name="T60" fmla="*/ 1 w 114"/>
                    <a:gd name="T61" fmla="*/ 0 h 238"/>
                    <a:gd name="T62" fmla="*/ 2 w 114"/>
                    <a:gd name="T63" fmla="*/ 0 h 238"/>
                    <a:gd name="T64" fmla="*/ 2 w 114"/>
                    <a:gd name="T65" fmla="*/ 0 h 238"/>
                    <a:gd name="T66" fmla="*/ 2 w 114"/>
                    <a:gd name="T67" fmla="*/ 0 h 238"/>
                    <a:gd name="T68" fmla="*/ 1 w 114"/>
                    <a:gd name="T69" fmla="*/ 0 h 238"/>
                    <a:gd name="T70" fmla="*/ 1 w 114"/>
                    <a:gd name="T71" fmla="*/ 0 h 238"/>
                    <a:gd name="T72" fmla="*/ 1 w 114"/>
                    <a:gd name="T73" fmla="*/ 0 h 238"/>
                    <a:gd name="T74" fmla="*/ 1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20" name="Freeform 1071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3 w 246"/>
                    <a:gd name="T1" fmla="*/ 0 h 310"/>
                    <a:gd name="T2" fmla="*/ 4 w 246"/>
                    <a:gd name="T3" fmla="*/ 0 h 310"/>
                    <a:gd name="T4" fmla="*/ 4 w 246"/>
                    <a:gd name="T5" fmla="*/ 0 h 310"/>
                    <a:gd name="T6" fmla="*/ 4 w 246"/>
                    <a:gd name="T7" fmla="*/ 0 h 310"/>
                    <a:gd name="T8" fmla="*/ 3 w 246"/>
                    <a:gd name="T9" fmla="*/ 1 h 310"/>
                    <a:gd name="T10" fmla="*/ 3 w 246"/>
                    <a:gd name="T11" fmla="*/ 1 h 310"/>
                    <a:gd name="T12" fmla="*/ 2 w 246"/>
                    <a:gd name="T13" fmla="*/ 1 h 310"/>
                    <a:gd name="T14" fmla="*/ 2 w 246"/>
                    <a:gd name="T15" fmla="*/ 1 h 310"/>
                    <a:gd name="T16" fmla="*/ 2 w 246"/>
                    <a:gd name="T17" fmla="*/ 1 h 310"/>
                    <a:gd name="T18" fmla="*/ 2 w 246"/>
                    <a:gd name="T19" fmla="*/ 1 h 310"/>
                    <a:gd name="T20" fmla="*/ 2 w 246"/>
                    <a:gd name="T21" fmla="*/ 1 h 310"/>
                    <a:gd name="T22" fmla="*/ 2 w 246"/>
                    <a:gd name="T23" fmla="*/ 1 h 310"/>
                    <a:gd name="T24" fmla="*/ 2 w 246"/>
                    <a:gd name="T25" fmla="*/ 1 h 310"/>
                    <a:gd name="T26" fmla="*/ 2 w 246"/>
                    <a:gd name="T27" fmla="*/ 1 h 310"/>
                    <a:gd name="T28" fmla="*/ 2 w 246"/>
                    <a:gd name="T29" fmla="*/ 1 h 310"/>
                    <a:gd name="T30" fmla="*/ 3 w 246"/>
                    <a:gd name="T31" fmla="*/ 1 h 310"/>
                    <a:gd name="T32" fmla="*/ 3 w 246"/>
                    <a:gd name="T33" fmla="*/ 1 h 310"/>
                    <a:gd name="T34" fmla="*/ 4 w 246"/>
                    <a:gd name="T35" fmla="*/ 1 h 310"/>
                    <a:gd name="T36" fmla="*/ 4 w 246"/>
                    <a:gd name="T37" fmla="*/ 0 h 310"/>
                    <a:gd name="T38" fmla="*/ 4 w 246"/>
                    <a:gd name="T39" fmla="*/ 0 h 310"/>
                    <a:gd name="T40" fmla="*/ 4 w 246"/>
                    <a:gd name="T41" fmla="*/ 0 h 310"/>
                    <a:gd name="T42" fmla="*/ 3 w 246"/>
                    <a:gd name="T43" fmla="*/ 0 h 310"/>
                    <a:gd name="T44" fmla="*/ 3 w 246"/>
                    <a:gd name="T45" fmla="*/ 0 h 310"/>
                    <a:gd name="T46" fmla="*/ 2 w 246"/>
                    <a:gd name="T47" fmla="*/ 0 h 310"/>
                    <a:gd name="T48" fmla="*/ 2 w 246"/>
                    <a:gd name="T49" fmla="*/ 0 h 310"/>
                    <a:gd name="T50" fmla="*/ 1 w 246"/>
                    <a:gd name="T51" fmla="*/ 0 h 310"/>
                    <a:gd name="T52" fmla="*/ 1 w 246"/>
                    <a:gd name="T53" fmla="*/ 0 h 310"/>
                    <a:gd name="T54" fmla="*/ 1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1 w 246"/>
                    <a:gd name="T65" fmla="*/ 0 h 310"/>
                    <a:gd name="T66" fmla="*/ 1 w 246"/>
                    <a:gd name="T67" fmla="*/ 0 h 310"/>
                    <a:gd name="T68" fmla="*/ 2 w 246"/>
                    <a:gd name="T69" fmla="*/ 0 h 310"/>
                    <a:gd name="T70" fmla="*/ 2 w 246"/>
                    <a:gd name="T71" fmla="*/ 0 h 310"/>
                    <a:gd name="T72" fmla="*/ 2 w 246"/>
                    <a:gd name="T73" fmla="*/ 0 h 310"/>
                    <a:gd name="T74" fmla="*/ 3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21" name="Freeform 1072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1 w 198"/>
                    <a:gd name="T1" fmla="*/ 0 h 236"/>
                    <a:gd name="T2" fmla="*/ 1 w 198"/>
                    <a:gd name="T3" fmla="*/ 0 h 236"/>
                    <a:gd name="T4" fmla="*/ 1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1 h 236"/>
                    <a:gd name="T24" fmla="*/ 1 w 198"/>
                    <a:gd name="T25" fmla="*/ 1 h 236"/>
                    <a:gd name="T26" fmla="*/ 1 w 198"/>
                    <a:gd name="T27" fmla="*/ 1 h 236"/>
                    <a:gd name="T28" fmla="*/ 1 w 198"/>
                    <a:gd name="T29" fmla="*/ 1 h 236"/>
                    <a:gd name="T30" fmla="*/ 2 w 198"/>
                    <a:gd name="T31" fmla="*/ 1 h 236"/>
                    <a:gd name="T32" fmla="*/ 2 w 198"/>
                    <a:gd name="T33" fmla="*/ 1 h 236"/>
                    <a:gd name="T34" fmla="*/ 2 w 198"/>
                    <a:gd name="T35" fmla="*/ 1 h 236"/>
                    <a:gd name="T36" fmla="*/ 2 w 198"/>
                    <a:gd name="T37" fmla="*/ 1 h 236"/>
                    <a:gd name="T38" fmla="*/ 2 w 198"/>
                    <a:gd name="T39" fmla="*/ 1 h 236"/>
                    <a:gd name="T40" fmla="*/ 2 w 198"/>
                    <a:gd name="T41" fmla="*/ 1 h 236"/>
                    <a:gd name="T42" fmla="*/ 2 w 198"/>
                    <a:gd name="T43" fmla="*/ 1 h 236"/>
                    <a:gd name="T44" fmla="*/ 2 w 198"/>
                    <a:gd name="T45" fmla="*/ 1 h 236"/>
                    <a:gd name="T46" fmla="*/ 2 w 198"/>
                    <a:gd name="T47" fmla="*/ 1 h 236"/>
                    <a:gd name="T48" fmla="*/ 2 w 198"/>
                    <a:gd name="T49" fmla="*/ 1 h 236"/>
                    <a:gd name="T50" fmla="*/ 2 w 198"/>
                    <a:gd name="T51" fmla="*/ 1 h 236"/>
                    <a:gd name="T52" fmla="*/ 2 w 198"/>
                    <a:gd name="T53" fmla="*/ 1 h 236"/>
                    <a:gd name="T54" fmla="*/ 2 w 198"/>
                    <a:gd name="T55" fmla="*/ 1 h 236"/>
                    <a:gd name="T56" fmla="*/ 2 w 198"/>
                    <a:gd name="T57" fmla="*/ 1 h 236"/>
                    <a:gd name="T58" fmla="*/ 1 w 198"/>
                    <a:gd name="T59" fmla="*/ 1 h 236"/>
                    <a:gd name="T60" fmla="*/ 1 w 198"/>
                    <a:gd name="T61" fmla="*/ 1 h 236"/>
                    <a:gd name="T62" fmla="*/ 1 w 198"/>
                    <a:gd name="T63" fmla="*/ 1 h 236"/>
                    <a:gd name="T64" fmla="*/ 1 w 198"/>
                    <a:gd name="T65" fmla="*/ 1 h 236"/>
                    <a:gd name="T66" fmla="*/ 1 w 198"/>
                    <a:gd name="T67" fmla="*/ 1 h 236"/>
                    <a:gd name="T68" fmla="*/ 1 w 198"/>
                    <a:gd name="T69" fmla="*/ 1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1 w 198"/>
                    <a:gd name="T83" fmla="*/ 0 h 236"/>
                    <a:gd name="T84" fmla="*/ 1 w 198"/>
                    <a:gd name="T85" fmla="*/ 0 h 236"/>
                    <a:gd name="T86" fmla="*/ 1 w 198"/>
                    <a:gd name="T87" fmla="*/ 0 h 236"/>
                    <a:gd name="T88" fmla="*/ 1 w 198"/>
                    <a:gd name="T89" fmla="*/ 0 h 236"/>
                    <a:gd name="T90" fmla="*/ 1 w 198"/>
                    <a:gd name="T91" fmla="*/ 0 h 236"/>
                    <a:gd name="T92" fmla="*/ 2 w 198"/>
                    <a:gd name="T93" fmla="*/ 0 h 236"/>
                    <a:gd name="T94" fmla="*/ 2 w 198"/>
                    <a:gd name="T95" fmla="*/ 0 h 236"/>
                    <a:gd name="T96" fmla="*/ 2 w 198"/>
                    <a:gd name="T97" fmla="*/ 0 h 236"/>
                    <a:gd name="T98" fmla="*/ 2 w 198"/>
                    <a:gd name="T99" fmla="*/ 0 h 236"/>
                    <a:gd name="T100" fmla="*/ 2 w 198"/>
                    <a:gd name="T101" fmla="*/ 0 h 236"/>
                    <a:gd name="T102" fmla="*/ 3 w 198"/>
                    <a:gd name="T103" fmla="*/ 0 h 236"/>
                    <a:gd name="T104" fmla="*/ 3 w 198"/>
                    <a:gd name="T105" fmla="*/ 0 h 236"/>
                    <a:gd name="T106" fmla="*/ 3 w 198"/>
                    <a:gd name="T107" fmla="*/ 0 h 236"/>
                    <a:gd name="T108" fmla="*/ 3 w 198"/>
                    <a:gd name="T109" fmla="*/ 0 h 236"/>
                    <a:gd name="T110" fmla="*/ 2 w 198"/>
                    <a:gd name="T111" fmla="*/ 0 h 236"/>
                    <a:gd name="T112" fmla="*/ 2 w 198"/>
                    <a:gd name="T113" fmla="*/ 0 h 236"/>
                    <a:gd name="T114" fmla="*/ 2 w 198"/>
                    <a:gd name="T115" fmla="*/ 0 h 236"/>
                    <a:gd name="T116" fmla="*/ 2 w 198"/>
                    <a:gd name="T117" fmla="*/ 0 h 236"/>
                    <a:gd name="T118" fmla="*/ 1 w 198"/>
                    <a:gd name="T119" fmla="*/ 0 h 236"/>
                    <a:gd name="T120" fmla="*/ 1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22" name="Freeform 1073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2 w 128"/>
                    <a:gd name="T1" fmla="*/ 0 h 183"/>
                    <a:gd name="T2" fmla="*/ 2 w 128"/>
                    <a:gd name="T3" fmla="*/ 0 h 183"/>
                    <a:gd name="T4" fmla="*/ 2 w 128"/>
                    <a:gd name="T5" fmla="*/ 0 h 183"/>
                    <a:gd name="T6" fmla="*/ 2 w 128"/>
                    <a:gd name="T7" fmla="*/ 0 h 183"/>
                    <a:gd name="T8" fmla="*/ 1 w 128"/>
                    <a:gd name="T9" fmla="*/ 0 h 183"/>
                    <a:gd name="T10" fmla="*/ 1 w 128"/>
                    <a:gd name="T11" fmla="*/ 0 h 183"/>
                    <a:gd name="T12" fmla="*/ 1 w 128"/>
                    <a:gd name="T13" fmla="*/ 0 h 183"/>
                    <a:gd name="T14" fmla="*/ 1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1 w 128"/>
                    <a:gd name="T31" fmla="*/ 0 h 183"/>
                    <a:gd name="T32" fmla="*/ 1 w 128"/>
                    <a:gd name="T33" fmla="*/ 0 h 183"/>
                    <a:gd name="T34" fmla="*/ 1 w 128"/>
                    <a:gd name="T35" fmla="*/ 0 h 183"/>
                    <a:gd name="T36" fmla="*/ 1 w 128"/>
                    <a:gd name="T37" fmla="*/ 0 h 183"/>
                    <a:gd name="T38" fmla="*/ 1 w 128"/>
                    <a:gd name="T39" fmla="*/ 0 h 183"/>
                    <a:gd name="T40" fmla="*/ 2 w 128"/>
                    <a:gd name="T41" fmla="*/ 0 h 183"/>
                    <a:gd name="T42" fmla="*/ 2 w 128"/>
                    <a:gd name="T43" fmla="*/ 0 h 183"/>
                    <a:gd name="T44" fmla="*/ 2 w 128"/>
                    <a:gd name="T45" fmla="*/ 0 h 183"/>
                    <a:gd name="T46" fmla="*/ 2 w 128"/>
                    <a:gd name="T47" fmla="*/ 0 h 183"/>
                    <a:gd name="T48" fmla="*/ 2 w 128"/>
                    <a:gd name="T49" fmla="*/ 0 h 183"/>
                    <a:gd name="T50" fmla="*/ 2 w 128"/>
                    <a:gd name="T51" fmla="*/ 0 h 183"/>
                    <a:gd name="T52" fmla="*/ 2 w 128"/>
                    <a:gd name="T53" fmla="*/ 0 h 183"/>
                    <a:gd name="T54" fmla="*/ 1 w 128"/>
                    <a:gd name="T55" fmla="*/ 0 h 183"/>
                    <a:gd name="T56" fmla="*/ 1 w 128"/>
                    <a:gd name="T57" fmla="*/ 0 h 183"/>
                    <a:gd name="T58" fmla="*/ 1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1 w 128"/>
                    <a:gd name="T71" fmla="*/ 0 h 183"/>
                    <a:gd name="T72" fmla="*/ 1 w 128"/>
                    <a:gd name="T73" fmla="*/ 0 h 183"/>
                    <a:gd name="T74" fmla="*/ 1 w 128"/>
                    <a:gd name="T75" fmla="*/ 0 h 183"/>
                    <a:gd name="T76" fmla="*/ 1 w 128"/>
                    <a:gd name="T77" fmla="*/ 0 h 183"/>
                    <a:gd name="T78" fmla="*/ 2 w 128"/>
                    <a:gd name="T79" fmla="*/ 0 h 183"/>
                    <a:gd name="T80" fmla="*/ 2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23" name="Freeform 1074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1 w 323"/>
                    <a:gd name="T1" fmla="*/ 0 h 379"/>
                    <a:gd name="T2" fmla="*/ 1 w 323"/>
                    <a:gd name="T3" fmla="*/ 0 h 379"/>
                    <a:gd name="T4" fmla="*/ 0 w 323"/>
                    <a:gd name="T5" fmla="*/ 0 h 379"/>
                    <a:gd name="T6" fmla="*/ 0 w 323"/>
                    <a:gd name="T7" fmla="*/ 1 h 379"/>
                    <a:gd name="T8" fmla="*/ 0 w 323"/>
                    <a:gd name="T9" fmla="*/ 1 h 379"/>
                    <a:gd name="T10" fmla="*/ 0 w 323"/>
                    <a:gd name="T11" fmla="*/ 1 h 379"/>
                    <a:gd name="T12" fmla="*/ 0 w 323"/>
                    <a:gd name="T13" fmla="*/ 1 h 379"/>
                    <a:gd name="T14" fmla="*/ 0 w 323"/>
                    <a:gd name="T15" fmla="*/ 1 h 379"/>
                    <a:gd name="T16" fmla="*/ 1 w 323"/>
                    <a:gd name="T17" fmla="*/ 1 h 379"/>
                    <a:gd name="T18" fmla="*/ 1 w 323"/>
                    <a:gd name="T19" fmla="*/ 1 h 379"/>
                    <a:gd name="T20" fmla="*/ 2 w 323"/>
                    <a:gd name="T21" fmla="*/ 1 h 379"/>
                    <a:gd name="T22" fmla="*/ 2 w 323"/>
                    <a:gd name="T23" fmla="*/ 1 h 379"/>
                    <a:gd name="T24" fmla="*/ 3 w 323"/>
                    <a:gd name="T25" fmla="*/ 1 h 379"/>
                    <a:gd name="T26" fmla="*/ 3 w 323"/>
                    <a:gd name="T27" fmla="*/ 1 h 379"/>
                    <a:gd name="T28" fmla="*/ 4 w 323"/>
                    <a:gd name="T29" fmla="*/ 1 h 379"/>
                    <a:gd name="T30" fmla="*/ 4 w 323"/>
                    <a:gd name="T31" fmla="*/ 1 h 379"/>
                    <a:gd name="T32" fmla="*/ 5 w 323"/>
                    <a:gd name="T33" fmla="*/ 1 h 379"/>
                    <a:gd name="T34" fmla="*/ 5 w 323"/>
                    <a:gd name="T35" fmla="*/ 1 h 379"/>
                    <a:gd name="T36" fmla="*/ 5 w 323"/>
                    <a:gd name="T37" fmla="*/ 1 h 379"/>
                    <a:gd name="T38" fmla="*/ 5 w 323"/>
                    <a:gd name="T39" fmla="*/ 1 h 379"/>
                    <a:gd name="T40" fmla="*/ 4 w 323"/>
                    <a:gd name="T41" fmla="*/ 1 h 379"/>
                    <a:gd name="T42" fmla="*/ 4 w 323"/>
                    <a:gd name="T43" fmla="*/ 1 h 379"/>
                    <a:gd name="T44" fmla="*/ 3 w 323"/>
                    <a:gd name="T45" fmla="*/ 1 h 379"/>
                    <a:gd name="T46" fmla="*/ 3 w 323"/>
                    <a:gd name="T47" fmla="*/ 1 h 379"/>
                    <a:gd name="T48" fmla="*/ 2 w 323"/>
                    <a:gd name="T49" fmla="*/ 1 h 379"/>
                    <a:gd name="T50" fmla="*/ 2 w 323"/>
                    <a:gd name="T51" fmla="*/ 1 h 379"/>
                    <a:gd name="T52" fmla="*/ 2 w 323"/>
                    <a:gd name="T53" fmla="*/ 1 h 379"/>
                    <a:gd name="T54" fmla="*/ 1 w 323"/>
                    <a:gd name="T55" fmla="*/ 1 h 379"/>
                    <a:gd name="T56" fmla="*/ 1 w 323"/>
                    <a:gd name="T57" fmla="*/ 1 h 379"/>
                    <a:gd name="T58" fmla="*/ 0 w 323"/>
                    <a:gd name="T59" fmla="*/ 1 h 379"/>
                    <a:gd name="T60" fmla="*/ 0 w 323"/>
                    <a:gd name="T61" fmla="*/ 1 h 379"/>
                    <a:gd name="T62" fmla="*/ 1 w 323"/>
                    <a:gd name="T63" fmla="*/ 1 h 379"/>
                    <a:gd name="T64" fmla="*/ 1 w 323"/>
                    <a:gd name="T65" fmla="*/ 0 h 379"/>
                    <a:gd name="T66" fmla="*/ 1 w 323"/>
                    <a:gd name="T67" fmla="*/ 0 h 379"/>
                    <a:gd name="T68" fmla="*/ 1 w 323"/>
                    <a:gd name="T69" fmla="*/ 0 h 379"/>
                    <a:gd name="T70" fmla="*/ 2 w 323"/>
                    <a:gd name="T71" fmla="*/ 0 h 379"/>
                    <a:gd name="T72" fmla="*/ 2 w 323"/>
                    <a:gd name="T73" fmla="*/ 0 h 379"/>
                    <a:gd name="T74" fmla="*/ 3 w 323"/>
                    <a:gd name="T75" fmla="*/ 0 h 379"/>
                    <a:gd name="T76" fmla="*/ 3 w 323"/>
                    <a:gd name="T77" fmla="*/ 0 h 379"/>
                    <a:gd name="T78" fmla="*/ 4 w 323"/>
                    <a:gd name="T79" fmla="*/ 0 h 379"/>
                    <a:gd name="T80" fmla="*/ 4 w 323"/>
                    <a:gd name="T81" fmla="*/ 0 h 379"/>
                    <a:gd name="T82" fmla="*/ 3 w 323"/>
                    <a:gd name="T83" fmla="*/ 0 h 379"/>
                    <a:gd name="T84" fmla="*/ 3 w 323"/>
                    <a:gd name="T85" fmla="*/ 0 h 379"/>
                    <a:gd name="T86" fmla="*/ 2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24" name="Freeform 1075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4 w 282"/>
                    <a:gd name="T1" fmla="*/ 0 h 253"/>
                    <a:gd name="T2" fmla="*/ 4 w 282"/>
                    <a:gd name="T3" fmla="*/ 0 h 253"/>
                    <a:gd name="T4" fmla="*/ 4 w 282"/>
                    <a:gd name="T5" fmla="*/ 0 h 253"/>
                    <a:gd name="T6" fmla="*/ 4 w 282"/>
                    <a:gd name="T7" fmla="*/ 0 h 253"/>
                    <a:gd name="T8" fmla="*/ 4 w 282"/>
                    <a:gd name="T9" fmla="*/ 0 h 253"/>
                    <a:gd name="T10" fmla="*/ 4 w 282"/>
                    <a:gd name="T11" fmla="*/ 0 h 253"/>
                    <a:gd name="T12" fmla="*/ 4 w 282"/>
                    <a:gd name="T13" fmla="*/ 0 h 253"/>
                    <a:gd name="T14" fmla="*/ 4 w 282"/>
                    <a:gd name="T15" fmla="*/ 0 h 253"/>
                    <a:gd name="T16" fmla="*/ 4 w 282"/>
                    <a:gd name="T17" fmla="*/ 0 h 253"/>
                    <a:gd name="T18" fmla="*/ 4 w 282"/>
                    <a:gd name="T19" fmla="*/ 1 h 253"/>
                    <a:gd name="T20" fmla="*/ 3 w 282"/>
                    <a:gd name="T21" fmla="*/ 1 h 253"/>
                    <a:gd name="T22" fmla="*/ 3 w 282"/>
                    <a:gd name="T23" fmla="*/ 1 h 253"/>
                    <a:gd name="T24" fmla="*/ 3 w 282"/>
                    <a:gd name="T25" fmla="*/ 1 h 253"/>
                    <a:gd name="T26" fmla="*/ 3 w 282"/>
                    <a:gd name="T27" fmla="*/ 1 h 253"/>
                    <a:gd name="T28" fmla="*/ 3 w 282"/>
                    <a:gd name="T29" fmla="*/ 1 h 253"/>
                    <a:gd name="T30" fmla="*/ 3 w 282"/>
                    <a:gd name="T31" fmla="*/ 1 h 253"/>
                    <a:gd name="T32" fmla="*/ 3 w 282"/>
                    <a:gd name="T33" fmla="*/ 1 h 253"/>
                    <a:gd name="T34" fmla="*/ 3 w 282"/>
                    <a:gd name="T35" fmla="*/ 1 h 253"/>
                    <a:gd name="T36" fmla="*/ 3 w 282"/>
                    <a:gd name="T37" fmla="*/ 1 h 253"/>
                    <a:gd name="T38" fmla="*/ 3 w 282"/>
                    <a:gd name="T39" fmla="*/ 1 h 253"/>
                    <a:gd name="T40" fmla="*/ 3 w 282"/>
                    <a:gd name="T41" fmla="*/ 1 h 253"/>
                    <a:gd name="T42" fmla="*/ 4 w 282"/>
                    <a:gd name="T43" fmla="*/ 1 h 253"/>
                    <a:gd name="T44" fmla="*/ 4 w 282"/>
                    <a:gd name="T45" fmla="*/ 1 h 253"/>
                    <a:gd name="T46" fmla="*/ 4 w 282"/>
                    <a:gd name="T47" fmla="*/ 0 h 253"/>
                    <a:gd name="T48" fmla="*/ 4 w 282"/>
                    <a:gd name="T49" fmla="*/ 0 h 253"/>
                    <a:gd name="T50" fmla="*/ 4 w 282"/>
                    <a:gd name="T51" fmla="*/ 0 h 253"/>
                    <a:gd name="T52" fmla="*/ 4 w 282"/>
                    <a:gd name="T53" fmla="*/ 0 h 253"/>
                    <a:gd name="T54" fmla="*/ 4 w 282"/>
                    <a:gd name="T55" fmla="*/ 0 h 253"/>
                    <a:gd name="T56" fmla="*/ 4 w 282"/>
                    <a:gd name="T57" fmla="*/ 0 h 253"/>
                    <a:gd name="T58" fmla="*/ 4 w 282"/>
                    <a:gd name="T59" fmla="*/ 0 h 253"/>
                    <a:gd name="T60" fmla="*/ 3 w 282"/>
                    <a:gd name="T61" fmla="*/ 0 h 253"/>
                    <a:gd name="T62" fmla="*/ 3 w 282"/>
                    <a:gd name="T63" fmla="*/ 0 h 253"/>
                    <a:gd name="T64" fmla="*/ 3 w 282"/>
                    <a:gd name="T65" fmla="*/ 0 h 253"/>
                    <a:gd name="T66" fmla="*/ 2 w 282"/>
                    <a:gd name="T67" fmla="*/ 0 h 253"/>
                    <a:gd name="T68" fmla="*/ 2 w 282"/>
                    <a:gd name="T69" fmla="*/ 0 h 253"/>
                    <a:gd name="T70" fmla="*/ 2 w 282"/>
                    <a:gd name="T71" fmla="*/ 0 h 253"/>
                    <a:gd name="T72" fmla="*/ 1 w 282"/>
                    <a:gd name="T73" fmla="*/ 0 h 253"/>
                    <a:gd name="T74" fmla="*/ 1 w 282"/>
                    <a:gd name="T75" fmla="*/ 0 h 253"/>
                    <a:gd name="T76" fmla="*/ 1 w 282"/>
                    <a:gd name="T77" fmla="*/ 0 h 253"/>
                    <a:gd name="T78" fmla="*/ 1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1 w 282"/>
                    <a:gd name="T95" fmla="*/ 0 h 253"/>
                    <a:gd name="T96" fmla="*/ 1 w 282"/>
                    <a:gd name="T97" fmla="*/ 0 h 253"/>
                    <a:gd name="T98" fmla="*/ 1 w 282"/>
                    <a:gd name="T99" fmla="*/ 0 h 253"/>
                    <a:gd name="T100" fmla="*/ 1 w 282"/>
                    <a:gd name="T101" fmla="*/ 0 h 253"/>
                    <a:gd name="T102" fmla="*/ 1 w 282"/>
                    <a:gd name="T103" fmla="*/ 0 h 253"/>
                    <a:gd name="T104" fmla="*/ 2 w 282"/>
                    <a:gd name="T105" fmla="*/ 0 h 253"/>
                    <a:gd name="T106" fmla="*/ 2 w 282"/>
                    <a:gd name="T107" fmla="*/ 0 h 253"/>
                    <a:gd name="T108" fmla="*/ 2 w 282"/>
                    <a:gd name="T109" fmla="*/ 0 h 253"/>
                    <a:gd name="T110" fmla="*/ 2 w 282"/>
                    <a:gd name="T111" fmla="*/ 0 h 253"/>
                    <a:gd name="T112" fmla="*/ 3 w 282"/>
                    <a:gd name="T113" fmla="*/ 0 h 253"/>
                    <a:gd name="T114" fmla="*/ 3 w 282"/>
                    <a:gd name="T115" fmla="*/ 0 h 253"/>
                    <a:gd name="T116" fmla="*/ 3 w 282"/>
                    <a:gd name="T117" fmla="*/ 0 h 253"/>
                    <a:gd name="T118" fmla="*/ 3 w 282"/>
                    <a:gd name="T119" fmla="*/ 0 h 253"/>
                    <a:gd name="T120" fmla="*/ 4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25" name="Freeform 1076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1 w 115"/>
                    <a:gd name="T11" fmla="*/ 1 h 236"/>
                    <a:gd name="T12" fmla="*/ 1 w 115"/>
                    <a:gd name="T13" fmla="*/ 1 h 236"/>
                    <a:gd name="T14" fmla="*/ 1 w 115"/>
                    <a:gd name="T15" fmla="*/ 1 h 236"/>
                    <a:gd name="T16" fmla="*/ 1 w 115"/>
                    <a:gd name="T17" fmla="*/ 1 h 236"/>
                    <a:gd name="T18" fmla="*/ 1 w 115"/>
                    <a:gd name="T19" fmla="*/ 1 h 236"/>
                    <a:gd name="T20" fmla="*/ 2 w 115"/>
                    <a:gd name="T21" fmla="*/ 1 h 236"/>
                    <a:gd name="T22" fmla="*/ 2 w 115"/>
                    <a:gd name="T23" fmla="*/ 1 h 236"/>
                    <a:gd name="T24" fmla="*/ 2 w 115"/>
                    <a:gd name="T25" fmla="*/ 1 h 236"/>
                    <a:gd name="T26" fmla="*/ 2 w 115"/>
                    <a:gd name="T27" fmla="*/ 1 h 236"/>
                    <a:gd name="T28" fmla="*/ 2 w 115"/>
                    <a:gd name="T29" fmla="*/ 1 h 236"/>
                    <a:gd name="T30" fmla="*/ 2 w 115"/>
                    <a:gd name="T31" fmla="*/ 1 h 236"/>
                    <a:gd name="T32" fmla="*/ 1 w 115"/>
                    <a:gd name="T33" fmla="*/ 1 h 236"/>
                    <a:gd name="T34" fmla="*/ 1 w 115"/>
                    <a:gd name="T35" fmla="*/ 1 h 236"/>
                    <a:gd name="T36" fmla="*/ 1 w 115"/>
                    <a:gd name="T37" fmla="*/ 0 h 236"/>
                    <a:gd name="T38" fmla="*/ 1 w 115"/>
                    <a:gd name="T39" fmla="*/ 0 h 236"/>
                    <a:gd name="T40" fmla="*/ 1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1 w 115"/>
                    <a:gd name="T51" fmla="*/ 0 h 236"/>
                    <a:gd name="T52" fmla="*/ 1 w 115"/>
                    <a:gd name="T53" fmla="*/ 0 h 236"/>
                    <a:gd name="T54" fmla="*/ 1 w 115"/>
                    <a:gd name="T55" fmla="*/ 0 h 236"/>
                    <a:gd name="T56" fmla="*/ 1 w 115"/>
                    <a:gd name="T57" fmla="*/ 0 h 236"/>
                    <a:gd name="T58" fmla="*/ 1 w 115"/>
                    <a:gd name="T59" fmla="*/ 0 h 236"/>
                    <a:gd name="T60" fmla="*/ 2 w 115"/>
                    <a:gd name="T61" fmla="*/ 0 h 236"/>
                    <a:gd name="T62" fmla="*/ 2 w 115"/>
                    <a:gd name="T63" fmla="*/ 0 h 236"/>
                    <a:gd name="T64" fmla="*/ 2 w 115"/>
                    <a:gd name="T65" fmla="*/ 0 h 236"/>
                    <a:gd name="T66" fmla="*/ 1 w 115"/>
                    <a:gd name="T67" fmla="*/ 0 h 236"/>
                    <a:gd name="T68" fmla="*/ 1 w 115"/>
                    <a:gd name="T69" fmla="*/ 0 h 236"/>
                    <a:gd name="T70" fmla="*/ 1 w 115"/>
                    <a:gd name="T71" fmla="*/ 0 h 236"/>
                    <a:gd name="T72" fmla="*/ 1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26" name="Freeform 1077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3 w 245"/>
                    <a:gd name="T1" fmla="*/ 0 h 310"/>
                    <a:gd name="T2" fmla="*/ 4 w 245"/>
                    <a:gd name="T3" fmla="*/ 0 h 310"/>
                    <a:gd name="T4" fmla="*/ 4 w 245"/>
                    <a:gd name="T5" fmla="*/ 0 h 310"/>
                    <a:gd name="T6" fmla="*/ 4 w 245"/>
                    <a:gd name="T7" fmla="*/ 0 h 310"/>
                    <a:gd name="T8" fmla="*/ 3 w 245"/>
                    <a:gd name="T9" fmla="*/ 1 h 310"/>
                    <a:gd name="T10" fmla="*/ 3 w 245"/>
                    <a:gd name="T11" fmla="*/ 1 h 310"/>
                    <a:gd name="T12" fmla="*/ 2 w 245"/>
                    <a:gd name="T13" fmla="*/ 1 h 310"/>
                    <a:gd name="T14" fmla="*/ 2 w 245"/>
                    <a:gd name="T15" fmla="*/ 1 h 310"/>
                    <a:gd name="T16" fmla="*/ 2 w 245"/>
                    <a:gd name="T17" fmla="*/ 1 h 310"/>
                    <a:gd name="T18" fmla="*/ 2 w 245"/>
                    <a:gd name="T19" fmla="*/ 1 h 310"/>
                    <a:gd name="T20" fmla="*/ 2 w 245"/>
                    <a:gd name="T21" fmla="*/ 1 h 310"/>
                    <a:gd name="T22" fmla="*/ 2 w 245"/>
                    <a:gd name="T23" fmla="*/ 1 h 310"/>
                    <a:gd name="T24" fmla="*/ 2 w 245"/>
                    <a:gd name="T25" fmla="*/ 1 h 310"/>
                    <a:gd name="T26" fmla="*/ 2 w 245"/>
                    <a:gd name="T27" fmla="*/ 1 h 310"/>
                    <a:gd name="T28" fmla="*/ 2 w 245"/>
                    <a:gd name="T29" fmla="*/ 1 h 310"/>
                    <a:gd name="T30" fmla="*/ 3 w 245"/>
                    <a:gd name="T31" fmla="*/ 1 h 310"/>
                    <a:gd name="T32" fmla="*/ 3 w 245"/>
                    <a:gd name="T33" fmla="*/ 1 h 310"/>
                    <a:gd name="T34" fmla="*/ 4 w 245"/>
                    <a:gd name="T35" fmla="*/ 1 h 310"/>
                    <a:gd name="T36" fmla="*/ 4 w 245"/>
                    <a:gd name="T37" fmla="*/ 0 h 310"/>
                    <a:gd name="T38" fmla="*/ 4 w 245"/>
                    <a:gd name="T39" fmla="*/ 0 h 310"/>
                    <a:gd name="T40" fmla="*/ 4 w 245"/>
                    <a:gd name="T41" fmla="*/ 0 h 310"/>
                    <a:gd name="T42" fmla="*/ 3 w 245"/>
                    <a:gd name="T43" fmla="*/ 0 h 310"/>
                    <a:gd name="T44" fmla="*/ 3 w 245"/>
                    <a:gd name="T45" fmla="*/ 0 h 310"/>
                    <a:gd name="T46" fmla="*/ 2 w 245"/>
                    <a:gd name="T47" fmla="*/ 0 h 310"/>
                    <a:gd name="T48" fmla="*/ 2 w 245"/>
                    <a:gd name="T49" fmla="*/ 0 h 310"/>
                    <a:gd name="T50" fmla="*/ 1 w 245"/>
                    <a:gd name="T51" fmla="*/ 0 h 310"/>
                    <a:gd name="T52" fmla="*/ 1 w 245"/>
                    <a:gd name="T53" fmla="*/ 0 h 310"/>
                    <a:gd name="T54" fmla="*/ 1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1 w 245"/>
                    <a:gd name="T63" fmla="*/ 0 h 310"/>
                    <a:gd name="T64" fmla="*/ 1 w 245"/>
                    <a:gd name="T65" fmla="*/ 0 h 310"/>
                    <a:gd name="T66" fmla="*/ 1 w 245"/>
                    <a:gd name="T67" fmla="*/ 0 h 310"/>
                    <a:gd name="T68" fmla="*/ 2 w 245"/>
                    <a:gd name="T69" fmla="*/ 0 h 310"/>
                    <a:gd name="T70" fmla="*/ 2 w 245"/>
                    <a:gd name="T71" fmla="*/ 0 h 310"/>
                    <a:gd name="T72" fmla="*/ 2 w 245"/>
                    <a:gd name="T73" fmla="*/ 0 h 310"/>
                    <a:gd name="T74" fmla="*/ 3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18714" name="Picture 1078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8516" name="Group 1079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18699" name="Group 1080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8701" name="Freeform 1081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1 w 199"/>
                    <a:gd name="T1" fmla="*/ 0 h 232"/>
                    <a:gd name="T2" fmla="*/ 1 w 199"/>
                    <a:gd name="T3" fmla="*/ 0 h 232"/>
                    <a:gd name="T4" fmla="*/ 1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1 h 232"/>
                    <a:gd name="T24" fmla="*/ 1 w 199"/>
                    <a:gd name="T25" fmla="*/ 1 h 232"/>
                    <a:gd name="T26" fmla="*/ 1 w 199"/>
                    <a:gd name="T27" fmla="*/ 1 h 232"/>
                    <a:gd name="T28" fmla="*/ 1 w 199"/>
                    <a:gd name="T29" fmla="*/ 1 h 232"/>
                    <a:gd name="T30" fmla="*/ 2 w 199"/>
                    <a:gd name="T31" fmla="*/ 1 h 232"/>
                    <a:gd name="T32" fmla="*/ 2 w 199"/>
                    <a:gd name="T33" fmla="*/ 1 h 232"/>
                    <a:gd name="T34" fmla="*/ 2 w 199"/>
                    <a:gd name="T35" fmla="*/ 1 h 232"/>
                    <a:gd name="T36" fmla="*/ 2 w 199"/>
                    <a:gd name="T37" fmla="*/ 1 h 232"/>
                    <a:gd name="T38" fmla="*/ 2 w 199"/>
                    <a:gd name="T39" fmla="*/ 1 h 232"/>
                    <a:gd name="T40" fmla="*/ 2 w 199"/>
                    <a:gd name="T41" fmla="*/ 1 h 232"/>
                    <a:gd name="T42" fmla="*/ 2 w 199"/>
                    <a:gd name="T43" fmla="*/ 1 h 232"/>
                    <a:gd name="T44" fmla="*/ 2 w 199"/>
                    <a:gd name="T45" fmla="*/ 1 h 232"/>
                    <a:gd name="T46" fmla="*/ 2 w 199"/>
                    <a:gd name="T47" fmla="*/ 1 h 232"/>
                    <a:gd name="T48" fmla="*/ 2 w 199"/>
                    <a:gd name="T49" fmla="*/ 1 h 232"/>
                    <a:gd name="T50" fmla="*/ 2 w 199"/>
                    <a:gd name="T51" fmla="*/ 1 h 232"/>
                    <a:gd name="T52" fmla="*/ 1 w 199"/>
                    <a:gd name="T53" fmla="*/ 1 h 232"/>
                    <a:gd name="T54" fmla="*/ 1 w 199"/>
                    <a:gd name="T55" fmla="*/ 1 h 232"/>
                    <a:gd name="T56" fmla="*/ 1 w 199"/>
                    <a:gd name="T57" fmla="*/ 1 h 232"/>
                    <a:gd name="T58" fmla="*/ 1 w 199"/>
                    <a:gd name="T59" fmla="*/ 0 h 232"/>
                    <a:gd name="T60" fmla="*/ 1 w 199"/>
                    <a:gd name="T61" fmla="*/ 0 h 232"/>
                    <a:gd name="T62" fmla="*/ 1 w 199"/>
                    <a:gd name="T63" fmla="*/ 0 h 232"/>
                    <a:gd name="T64" fmla="*/ 1 w 199"/>
                    <a:gd name="T65" fmla="*/ 0 h 232"/>
                    <a:gd name="T66" fmla="*/ 1 w 199"/>
                    <a:gd name="T67" fmla="*/ 0 h 232"/>
                    <a:gd name="T68" fmla="*/ 1 w 199"/>
                    <a:gd name="T69" fmla="*/ 0 h 232"/>
                    <a:gd name="T70" fmla="*/ 1 w 199"/>
                    <a:gd name="T71" fmla="*/ 0 h 232"/>
                    <a:gd name="T72" fmla="*/ 1 w 199"/>
                    <a:gd name="T73" fmla="*/ 0 h 232"/>
                    <a:gd name="T74" fmla="*/ 2 w 199"/>
                    <a:gd name="T75" fmla="*/ 0 h 232"/>
                    <a:gd name="T76" fmla="*/ 2 w 199"/>
                    <a:gd name="T77" fmla="*/ 0 h 232"/>
                    <a:gd name="T78" fmla="*/ 2 w 199"/>
                    <a:gd name="T79" fmla="*/ 0 h 232"/>
                    <a:gd name="T80" fmla="*/ 3 w 199"/>
                    <a:gd name="T81" fmla="*/ 0 h 232"/>
                    <a:gd name="T82" fmla="*/ 3 w 199"/>
                    <a:gd name="T83" fmla="*/ 0 h 232"/>
                    <a:gd name="T84" fmla="*/ 2 w 199"/>
                    <a:gd name="T85" fmla="*/ 0 h 232"/>
                    <a:gd name="T86" fmla="*/ 2 w 199"/>
                    <a:gd name="T87" fmla="*/ 0 h 232"/>
                    <a:gd name="T88" fmla="*/ 2 w 199"/>
                    <a:gd name="T89" fmla="*/ 0 h 232"/>
                    <a:gd name="T90" fmla="*/ 2 w 199"/>
                    <a:gd name="T91" fmla="*/ 0 h 232"/>
                    <a:gd name="T92" fmla="*/ 1 w 199"/>
                    <a:gd name="T93" fmla="*/ 0 h 232"/>
                    <a:gd name="T94" fmla="*/ 1 w 199"/>
                    <a:gd name="T95" fmla="*/ 0 h 232"/>
                    <a:gd name="T96" fmla="*/ 1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02" name="Freeform 1082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2 w 128"/>
                    <a:gd name="T1" fmla="*/ 0 h 180"/>
                    <a:gd name="T2" fmla="*/ 2 w 128"/>
                    <a:gd name="T3" fmla="*/ 0 h 180"/>
                    <a:gd name="T4" fmla="*/ 2 w 128"/>
                    <a:gd name="T5" fmla="*/ 0 h 180"/>
                    <a:gd name="T6" fmla="*/ 2 w 128"/>
                    <a:gd name="T7" fmla="*/ 0 h 180"/>
                    <a:gd name="T8" fmla="*/ 1 w 128"/>
                    <a:gd name="T9" fmla="*/ 0 h 180"/>
                    <a:gd name="T10" fmla="*/ 1 w 128"/>
                    <a:gd name="T11" fmla="*/ 0 h 180"/>
                    <a:gd name="T12" fmla="*/ 1 w 128"/>
                    <a:gd name="T13" fmla="*/ 0 h 180"/>
                    <a:gd name="T14" fmla="*/ 1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1 w 128"/>
                    <a:gd name="T29" fmla="*/ 0 h 180"/>
                    <a:gd name="T30" fmla="*/ 1 w 128"/>
                    <a:gd name="T31" fmla="*/ 0 h 180"/>
                    <a:gd name="T32" fmla="*/ 1 w 128"/>
                    <a:gd name="T33" fmla="*/ 0 h 180"/>
                    <a:gd name="T34" fmla="*/ 1 w 128"/>
                    <a:gd name="T35" fmla="*/ 0 h 180"/>
                    <a:gd name="T36" fmla="*/ 1 w 128"/>
                    <a:gd name="T37" fmla="*/ 0 h 180"/>
                    <a:gd name="T38" fmla="*/ 2 w 128"/>
                    <a:gd name="T39" fmla="*/ 0 h 180"/>
                    <a:gd name="T40" fmla="*/ 2 w 128"/>
                    <a:gd name="T41" fmla="*/ 0 h 180"/>
                    <a:gd name="T42" fmla="*/ 2 w 128"/>
                    <a:gd name="T43" fmla="*/ 0 h 180"/>
                    <a:gd name="T44" fmla="*/ 2 w 128"/>
                    <a:gd name="T45" fmla="*/ 0 h 180"/>
                    <a:gd name="T46" fmla="*/ 2 w 128"/>
                    <a:gd name="T47" fmla="*/ 0 h 180"/>
                    <a:gd name="T48" fmla="*/ 2 w 128"/>
                    <a:gd name="T49" fmla="*/ 0 h 180"/>
                    <a:gd name="T50" fmla="*/ 2 w 128"/>
                    <a:gd name="T51" fmla="*/ 0 h 180"/>
                    <a:gd name="T52" fmla="*/ 2 w 128"/>
                    <a:gd name="T53" fmla="*/ 0 h 180"/>
                    <a:gd name="T54" fmla="*/ 1 w 128"/>
                    <a:gd name="T55" fmla="*/ 0 h 180"/>
                    <a:gd name="T56" fmla="*/ 1 w 128"/>
                    <a:gd name="T57" fmla="*/ 0 h 180"/>
                    <a:gd name="T58" fmla="*/ 1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1 w 128"/>
                    <a:gd name="T71" fmla="*/ 0 h 180"/>
                    <a:gd name="T72" fmla="*/ 1 w 128"/>
                    <a:gd name="T73" fmla="*/ 0 h 180"/>
                    <a:gd name="T74" fmla="*/ 1 w 128"/>
                    <a:gd name="T75" fmla="*/ 0 h 180"/>
                    <a:gd name="T76" fmla="*/ 1 w 128"/>
                    <a:gd name="T77" fmla="*/ 0 h 180"/>
                    <a:gd name="T78" fmla="*/ 2 w 128"/>
                    <a:gd name="T79" fmla="*/ 0 h 180"/>
                    <a:gd name="T80" fmla="*/ 2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03" name="Freeform 1083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1 w 322"/>
                    <a:gd name="T1" fmla="*/ 0 h 378"/>
                    <a:gd name="T2" fmla="*/ 1 w 322"/>
                    <a:gd name="T3" fmla="*/ 0 h 378"/>
                    <a:gd name="T4" fmla="*/ 0 w 322"/>
                    <a:gd name="T5" fmla="*/ 0 h 378"/>
                    <a:gd name="T6" fmla="*/ 0 w 322"/>
                    <a:gd name="T7" fmla="*/ 1 h 378"/>
                    <a:gd name="T8" fmla="*/ 0 w 322"/>
                    <a:gd name="T9" fmla="*/ 1 h 378"/>
                    <a:gd name="T10" fmla="*/ 0 w 322"/>
                    <a:gd name="T11" fmla="*/ 1 h 378"/>
                    <a:gd name="T12" fmla="*/ 0 w 322"/>
                    <a:gd name="T13" fmla="*/ 1 h 378"/>
                    <a:gd name="T14" fmla="*/ 0 w 322"/>
                    <a:gd name="T15" fmla="*/ 1 h 378"/>
                    <a:gd name="T16" fmla="*/ 1 w 322"/>
                    <a:gd name="T17" fmla="*/ 1 h 378"/>
                    <a:gd name="T18" fmla="*/ 1 w 322"/>
                    <a:gd name="T19" fmla="*/ 1 h 378"/>
                    <a:gd name="T20" fmla="*/ 2 w 322"/>
                    <a:gd name="T21" fmla="*/ 1 h 378"/>
                    <a:gd name="T22" fmla="*/ 2 w 322"/>
                    <a:gd name="T23" fmla="*/ 1 h 378"/>
                    <a:gd name="T24" fmla="*/ 3 w 322"/>
                    <a:gd name="T25" fmla="*/ 1 h 378"/>
                    <a:gd name="T26" fmla="*/ 4 w 322"/>
                    <a:gd name="T27" fmla="*/ 1 h 378"/>
                    <a:gd name="T28" fmla="*/ 4 w 322"/>
                    <a:gd name="T29" fmla="*/ 1 h 378"/>
                    <a:gd name="T30" fmla="*/ 5 w 322"/>
                    <a:gd name="T31" fmla="*/ 1 h 378"/>
                    <a:gd name="T32" fmla="*/ 5 w 322"/>
                    <a:gd name="T33" fmla="*/ 1 h 378"/>
                    <a:gd name="T34" fmla="*/ 5 w 322"/>
                    <a:gd name="T35" fmla="*/ 1 h 378"/>
                    <a:gd name="T36" fmla="*/ 5 w 322"/>
                    <a:gd name="T37" fmla="*/ 1 h 378"/>
                    <a:gd name="T38" fmla="*/ 5 w 322"/>
                    <a:gd name="T39" fmla="*/ 1 h 378"/>
                    <a:gd name="T40" fmla="*/ 5 w 322"/>
                    <a:gd name="T41" fmla="*/ 1 h 378"/>
                    <a:gd name="T42" fmla="*/ 4 w 322"/>
                    <a:gd name="T43" fmla="*/ 1 h 378"/>
                    <a:gd name="T44" fmla="*/ 4 w 322"/>
                    <a:gd name="T45" fmla="*/ 1 h 378"/>
                    <a:gd name="T46" fmla="*/ 3 w 322"/>
                    <a:gd name="T47" fmla="*/ 1 h 378"/>
                    <a:gd name="T48" fmla="*/ 2 w 322"/>
                    <a:gd name="T49" fmla="*/ 1 h 378"/>
                    <a:gd name="T50" fmla="*/ 2 w 322"/>
                    <a:gd name="T51" fmla="*/ 1 h 378"/>
                    <a:gd name="T52" fmla="*/ 2 w 322"/>
                    <a:gd name="T53" fmla="*/ 1 h 378"/>
                    <a:gd name="T54" fmla="*/ 1 w 322"/>
                    <a:gd name="T55" fmla="*/ 1 h 378"/>
                    <a:gd name="T56" fmla="*/ 1 w 322"/>
                    <a:gd name="T57" fmla="*/ 1 h 378"/>
                    <a:gd name="T58" fmla="*/ 1 w 322"/>
                    <a:gd name="T59" fmla="*/ 1 h 378"/>
                    <a:gd name="T60" fmla="*/ 0 w 322"/>
                    <a:gd name="T61" fmla="*/ 1 h 378"/>
                    <a:gd name="T62" fmla="*/ 1 w 322"/>
                    <a:gd name="T63" fmla="*/ 1 h 378"/>
                    <a:gd name="T64" fmla="*/ 1 w 322"/>
                    <a:gd name="T65" fmla="*/ 0 h 378"/>
                    <a:gd name="T66" fmla="*/ 1 w 322"/>
                    <a:gd name="T67" fmla="*/ 0 h 378"/>
                    <a:gd name="T68" fmla="*/ 1 w 322"/>
                    <a:gd name="T69" fmla="*/ 0 h 378"/>
                    <a:gd name="T70" fmla="*/ 2 w 322"/>
                    <a:gd name="T71" fmla="*/ 0 h 378"/>
                    <a:gd name="T72" fmla="*/ 2 w 322"/>
                    <a:gd name="T73" fmla="*/ 0 h 378"/>
                    <a:gd name="T74" fmla="*/ 3 w 322"/>
                    <a:gd name="T75" fmla="*/ 0 h 378"/>
                    <a:gd name="T76" fmla="*/ 4 w 322"/>
                    <a:gd name="T77" fmla="*/ 0 h 378"/>
                    <a:gd name="T78" fmla="*/ 4 w 322"/>
                    <a:gd name="T79" fmla="*/ 0 h 378"/>
                    <a:gd name="T80" fmla="*/ 4 w 322"/>
                    <a:gd name="T81" fmla="*/ 0 h 378"/>
                    <a:gd name="T82" fmla="*/ 4 w 322"/>
                    <a:gd name="T83" fmla="*/ 0 h 378"/>
                    <a:gd name="T84" fmla="*/ 3 w 322"/>
                    <a:gd name="T85" fmla="*/ 0 h 378"/>
                    <a:gd name="T86" fmla="*/ 2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04" name="Freeform 1084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3 w 283"/>
                    <a:gd name="T1" fmla="*/ 0 h 252"/>
                    <a:gd name="T2" fmla="*/ 3 w 283"/>
                    <a:gd name="T3" fmla="*/ 0 h 252"/>
                    <a:gd name="T4" fmla="*/ 4 w 283"/>
                    <a:gd name="T5" fmla="*/ 0 h 252"/>
                    <a:gd name="T6" fmla="*/ 4 w 283"/>
                    <a:gd name="T7" fmla="*/ 0 h 252"/>
                    <a:gd name="T8" fmla="*/ 4 w 283"/>
                    <a:gd name="T9" fmla="*/ 0 h 252"/>
                    <a:gd name="T10" fmla="*/ 4 w 283"/>
                    <a:gd name="T11" fmla="*/ 0 h 252"/>
                    <a:gd name="T12" fmla="*/ 4 w 283"/>
                    <a:gd name="T13" fmla="*/ 0 h 252"/>
                    <a:gd name="T14" fmla="*/ 3 w 283"/>
                    <a:gd name="T15" fmla="*/ 0 h 252"/>
                    <a:gd name="T16" fmla="*/ 3 w 283"/>
                    <a:gd name="T17" fmla="*/ 1 h 252"/>
                    <a:gd name="T18" fmla="*/ 3 w 283"/>
                    <a:gd name="T19" fmla="*/ 1 h 252"/>
                    <a:gd name="T20" fmla="*/ 3 w 283"/>
                    <a:gd name="T21" fmla="*/ 1 h 252"/>
                    <a:gd name="T22" fmla="*/ 3 w 283"/>
                    <a:gd name="T23" fmla="*/ 1 h 252"/>
                    <a:gd name="T24" fmla="*/ 3 w 283"/>
                    <a:gd name="T25" fmla="*/ 1 h 252"/>
                    <a:gd name="T26" fmla="*/ 3 w 283"/>
                    <a:gd name="T27" fmla="*/ 1 h 252"/>
                    <a:gd name="T28" fmla="*/ 3 w 283"/>
                    <a:gd name="T29" fmla="*/ 1 h 252"/>
                    <a:gd name="T30" fmla="*/ 3 w 283"/>
                    <a:gd name="T31" fmla="*/ 1 h 252"/>
                    <a:gd name="T32" fmla="*/ 3 w 283"/>
                    <a:gd name="T33" fmla="*/ 1 h 252"/>
                    <a:gd name="T34" fmla="*/ 3 w 283"/>
                    <a:gd name="T35" fmla="*/ 1 h 252"/>
                    <a:gd name="T36" fmla="*/ 3 w 283"/>
                    <a:gd name="T37" fmla="*/ 1 h 252"/>
                    <a:gd name="T38" fmla="*/ 3 w 283"/>
                    <a:gd name="T39" fmla="*/ 1 h 252"/>
                    <a:gd name="T40" fmla="*/ 3 w 283"/>
                    <a:gd name="T41" fmla="*/ 1 h 252"/>
                    <a:gd name="T42" fmla="*/ 3 w 283"/>
                    <a:gd name="T43" fmla="*/ 1 h 252"/>
                    <a:gd name="T44" fmla="*/ 4 w 283"/>
                    <a:gd name="T45" fmla="*/ 1 h 252"/>
                    <a:gd name="T46" fmla="*/ 4 w 283"/>
                    <a:gd name="T47" fmla="*/ 1 h 252"/>
                    <a:gd name="T48" fmla="*/ 4 w 283"/>
                    <a:gd name="T49" fmla="*/ 0 h 252"/>
                    <a:gd name="T50" fmla="*/ 4 w 283"/>
                    <a:gd name="T51" fmla="*/ 0 h 252"/>
                    <a:gd name="T52" fmla="*/ 4 w 283"/>
                    <a:gd name="T53" fmla="*/ 0 h 252"/>
                    <a:gd name="T54" fmla="*/ 4 w 283"/>
                    <a:gd name="T55" fmla="*/ 0 h 252"/>
                    <a:gd name="T56" fmla="*/ 4 w 283"/>
                    <a:gd name="T57" fmla="*/ 0 h 252"/>
                    <a:gd name="T58" fmla="*/ 3 w 283"/>
                    <a:gd name="T59" fmla="*/ 0 h 252"/>
                    <a:gd name="T60" fmla="*/ 3 w 283"/>
                    <a:gd name="T61" fmla="*/ 0 h 252"/>
                    <a:gd name="T62" fmla="*/ 3 w 283"/>
                    <a:gd name="T63" fmla="*/ 0 h 252"/>
                    <a:gd name="T64" fmla="*/ 3 w 283"/>
                    <a:gd name="T65" fmla="*/ 0 h 252"/>
                    <a:gd name="T66" fmla="*/ 2 w 283"/>
                    <a:gd name="T67" fmla="*/ 0 h 252"/>
                    <a:gd name="T68" fmla="*/ 2 w 283"/>
                    <a:gd name="T69" fmla="*/ 0 h 252"/>
                    <a:gd name="T70" fmla="*/ 2 w 283"/>
                    <a:gd name="T71" fmla="*/ 0 h 252"/>
                    <a:gd name="T72" fmla="*/ 2 w 283"/>
                    <a:gd name="T73" fmla="*/ 0 h 252"/>
                    <a:gd name="T74" fmla="*/ 1 w 283"/>
                    <a:gd name="T75" fmla="*/ 0 h 252"/>
                    <a:gd name="T76" fmla="*/ 1 w 283"/>
                    <a:gd name="T77" fmla="*/ 0 h 252"/>
                    <a:gd name="T78" fmla="*/ 1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1 w 283"/>
                    <a:gd name="T95" fmla="*/ 0 h 252"/>
                    <a:gd name="T96" fmla="*/ 1 w 283"/>
                    <a:gd name="T97" fmla="*/ 0 h 252"/>
                    <a:gd name="T98" fmla="*/ 1 w 283"/>
                    <a:gd name="T99" fmla="*/ 0 h 252"/>
                    <a:gd name="T100" fmla="*/ 1 w 283"/>
                    <a:gd name="T101" fmla="*/ 0 h 252"/>
                    <a:gd name="T102" fmla="*/ 1 w 283"/>
                    <a:gd name="T103" fmla="*/ 0 h 252"/>
                    <a:gd name="T104" fmla="*/ 2 w 283"/>
                    <a:gd name="T105" fmla="*/ 0 h 252"/>
                    <a:gd name="T106" fmla="*/ 2 w 283"/>
                    <a:gd name="T107" fmla="*/ 0 h 252"/>
                    <a:gd name="T108" fmla="*/ 2 w 283"/>
                    <a:gd name="T109" fmla="*/ 0 h 252"/>
                    <a:gd name="T110" fmla="*/ 2 w 283"/>
                    <a:gd name="T111" fmla="*/ 0 h 252"/>
                    <a:gd name="T112" fmla="*/ 3 w 283"/>
                    <a:gd name="T113" fmla="*/ 0 h 252"/>
                    <a:gd name="T114" fmla="*/ 3 w 283"/>
                    <a:gd name="T115" fmla="*/ 0 h 252"/>
                    <a:gd name="T116" fmla="*/ 3 w 283"/>
                    <a:gd name="T117" fmla="*/ 0 h 252"/>
                    <a:gd name="T118" fmla="*/ 3 w 283"/>
                    <a:gd name="T119" fmla="*/ 0 h 252"/>
                    <a:gd name="T120" fmla="*/ 3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05" name="Freeform 1085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1 h 238"/>
                    <a:gd name="T10" fmla="*/ 1 w 114"/>
                    <a:gd name="T11" fmla="*/ 1 h 238"/>
                    <a:gd name="T12" fmla="*/ 1 w 114"/>
                    <a:gd name="T13" fmla="*/ 1 h 238"/>
                    <a:gd name="T14" fmla="*/ 1 w 114"/>
                    <a:gd name="T15" fmla="*/ 1 h 238"/>
                    <a:gd name="T16" fmla="*/ 1 w 114"/>
                    <a:gd name="T17" fmla="*/ 1 h 238"/>
                    <a:gd name="T18" fmla="*/ 1 w 114"/>
                    <a:gd name="T19" fmla="*/ 1 h 238"/>
                    <a:gd name="T20" fmla="*/ 2 w 114"/>
                    <a:gd name="T21" fmla="*/ 1 h 238"/>
                    <a:gd name="T22" fmla="*/ 2 w 114"/>
                    <a:gd name="T23" fmla="*/ 1 h 238"/>
                    <a:gd name="T24" fmla="*/ 2 w 114"/>
                    <a:gd name="T25" fmla="*/ 1 h 238"/>
                    <a:gd name="T26" fmla="*/ 2 w 114"/>
                    <a:gd name="T27" fmla="*/ 1 h 238"/>
                    <a:gd name="T28" fmla="*/ 2 w 114"/>
                    <a:gd name="T29" fmla="*/ 1 h 238"/>
                    <a:gd name="T30" fmla="*/ 2 w 114"/>
                    <a:gd name="T31" fmla="*/ 1 h 238"/>
                    <a:gd name="T32" fmla="*/ 1 w 114"/>
                    <a:gd name="T33" fmla="*/ 1 h 238"/>
                    <a:gd name="T34" fmla="*/ 1 w 114"/>
                    <a:gd name="T35" fmla="*/ 1 h 238"/>
                    <a:gd name="T36" fmla="*/ 1 w 114"/>
                    <a:gd name="T37" fmla="*/ 0 h 238"/>
                    <a:gd name="T38" fmla="*/ 1 w 114"/>
                    <a:gd name="T39" fmla="*/ 0 h 238"/>
                    <a:gd name="T40" fmla="*/ 1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1 w 114"/>
                    <a:gd name="T51" fmla="*/ 0 h 238"/>
                    <a:gd name="T52" fmla="*/ 1 w 114"/>
                    <a:gd name="T53" fmla="*/ 0 h 238"/>
                    <a:gd name="T54" fmla="*/ 1 w 114"/>
                    <a:gd name="T55" fmla="*/ 0 h 238"/>
                    <a:gd name="T56" fmla="*/ 1 w 114"/>
                    <a:gd name="T57" fmla="*/ 0 h 238"/>
                    <a:gd name="T58" fmla="*/ 1 w 114"/>
                    <a:gd name="T59" fmla="*/ 0 h 238"/>
                    <a:gd name="T60" fmla="*/ 1 w 114"/>
                    <a:gd name="T61" fmla="*/ 0 h 238"/>
                    <a:gd name="T62" fmla="*/ 2 w 114"/>
                    <a:gd name="T63" fmla="*/ 0 h 238"/>
                    <a:gd name="T64" fmla="*/ 2 w 114"/>
                    <a:gd name="T65" fmla="*/ 0 h 238"/>
                    <a:gd name="T66" fmla="*/ 2 w 114"/>
                    <a:gd name="T67" fmla="*/ 0 h 238"/>
                    <a:gd name="T68" fmla="*/ 1 w 114"/>
                    <a:gd name="T69" fmla="*/ 0 h 238"/>
                    <a:gd name="T70" fmla="*/ 1 w 114"/>
                    <a:gd name="T71" fmla="*/ 0 h 238"/>
                    <a:gd name="T72" fmla="*/ 1 w 114"/>
                    <a:gd name="T73" fmla="*/ 0 h 238"/>
                    <a:gd name="T74" fmla="*/ 1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06" name="Freeform 1086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3 w 246"/>
                    <a:gd name="T1" fmla="*/ 0 h 310"/>
                    <a:gd name="T2" fmla="*/ 4 w 246"/>
                    <a:gd name="T3" fmla="*/ 0 h 310"/>
                    <a:gd name="T4" fmla="*/ 4 w 246"/>
                    <a:gd name="T5" fmla="*/ 0 h 310"/>
                    <a:gd name="T6" fmla="*/ 4 w 246"/>
                    <a:gd name="T7" fmla="*/ 0 h 310"/>
                    <a:gd name="T8" fmla="*/ 3 w 246"/>
                    <a:gd name="T9" fmla="*/ 1 h 310"/>
                    <a:gd name="T10" fmla="*/ 3 w 246"/>
                    <a:gd name="T11" fmla="*/ 1 h 310"/>
                    <a:gd name="T12" fmla="*/ 2 w 246"/>
                    <a:gd name="T13" fmla="*/ 1 h 310"/>
                    <a:gd name="T14" fmla="*/ 2 w 246"/>
                    <a:gd name="T15" fmla="*/ 1 h 310"/>
                    <a:gd name="T16" fmla="*/ 2 w 246"/>
                    <a:gd name="T17" fmla="*/ 1 h 310"/>
                    <a:gd name="T18" fmla="*/ 2 w 246"/>
                    <a:gd name="T19" fmla="*/ 1 h 310"/>
                    <a:gd name="T20" fmla="*/ 2 w 246"/>
                    <a:gd name="T21" fmla="*/ 1 h 310"/>
                    <a:gd name="T22" fmla="*/ 2 w 246"/>
                    <a:gd name="T23" fmla="*/ 1 h 310"/>
                    <a:gd name="T24" fmla="*/ 2 w 246"/>
                    <a:gd name="T25" fmla="*/ 1 h 310"/>
                    <a:gd name="T26" fmla="*/ 2 w 246"/>
                    <a:gd name="T27" fmla="*/ 1 h 310"/>
                    <a:gd name="T28" fmla="*/ 2 w 246"/>
                    <a:gd name="T29" fmla="*/ 1 h 310"/>
                    <a:gd name="T30" fmla="*/ 3 w 246"/>
                    <a:gd name="T31" fmla="*/ 1 h 310"/>
                    <a:gd name="T32" fmla="*/ 3 w 246"/>
                    <a:gd name="T33" fmla="*/ 1 h 310"/>
                    <a:gd name="T34" fmla="*/ 4 w 246"/>
                    <a:gd name="T35" fmla="*/ 1 h 310"/>
                    <a:gd name="T36" fmla="*/ 4 w 246"/>
                    <a:gd name="T37" fmla="*/ 0 h 310"/>
                    <a:gd name="T38" fmla="*/ 4 w 246"/>
                    <a:gd name="T39" fmla="*/ 0 h 310"/>
                    <a:gd name="T40" fmla="*/ 4 w 246"/>
                    <a:gd name="T41" fmla="*/ 0 h 310"/>
                    <a:gd name="T42" fmla="*/ 3 w 246"/>
                    <a:gd name="T43" fmla="*/ 0 h 310"/>
                    <a:gd name="T44" fmla="*/ 3 w 246"/>
                    <a:gd name="T45" fmla="*/ 0 h 310"/>
                    <a:gd name="T46" fmla="*/ 2 w 246"/>
                    <a:gd name="T47" fmla="*/ 0 h 310"/>
                    <a:gd name="T48" fmla="*/ 2 w 246"/>
                    <a:gd name="T49" fmla="*/ 0 h 310"/>
                    <a:gd name="T50" fmla="*/ 1 w 246"/>
                    <a:gd name="T51" fmla="*/ 0 h 310"/>
                    <a:gd name="T52" fmla="*/ 1 w 246"/>
                    <a:gd name="T53" fmla="*/ 0 h 310"/>
                    <a:gd name="T54" fmla="*/ 1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1 w 246"/>
                    <a:gd name="T65" fmla="*/ 0 h 310"/>
                    <a:gd name="T66" fmla="*/ 1 w 246"/>
                    <a:gd name="T67" fmla="*/ 0 h 310"/>
                    <a:gd name="T68" fmla="*/ 2 w 246"/>
                    <a:gd name="T69" fmla="*/ 0 h 310"/>
                    <a:gd name="T70" fmla="*/ 2 w 246"/>
                    <a:gd name="T71" fmla="*/ 0 h 310"/>
                    <a:gd name="T72" fmla="*/ 2 w 246"/>
                    <a:gd name="T73" fmla="*/ 0 h 310"/>
                    <a:gd name="T74" fmla="*/ 3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07" name="Freeform 1087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1 w 198"/>
                    <a:gd name="T1" fmla="*/ 0 h 236"/>
                    <a:gd name="T2" fmla="*/ 1 w 198"/>
                    <a:gd name="T3" fmla="*/ 0 h 236"/>
                    <a:gd name="T4" fmla="*/ 1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1 h 236"/>
                    <a:gd name="T24" fmla="*/ 1 w 198"/>
                    <a:gd name="T25" fmla="*/ 1 h 236"/>
                    <a:gd name="T26" fmla="*/ 1 w 198"/>
                    <a:gd name="T27" fmla="*/ 1 h 236"/>
                    <a:gd name="T28" fmla="*/ 1 w 198"/>
                    <a:gd name="T29" fmla="*/ 1 h 236"/>
                    <a:gd name="T30" fmla="*/ 2 w 198"/>
                    <a:gd name="T31" fmla="*/ 1 h 236"/>
                    <a:gd name="T32" fmla="*/ 2 w 198"/>
                    <a:gd name="T33" fmla="*/ 1 h 236"/>
                    <a:gd name="T34" fmla="*/ 2 w 198"/>
                    <a:gd name="T35" fmla="*/ 1 h 236"/>
                    <a:gd name="T36" fmla="*/ 2 w 198"/>
                    <a:gd name="T37" fmla="*/ 1 h 236"/>
                    <a:gd name="T38" fmla="*/ 2 w 198"/>
                    <a:gd name="T39" fmla="*/ 1 h 236"/>
                    <a:gd name="T40" fmla="*/ 2 w 198"/>
                    <a:gd name="T41" fmla="*/ 1 h 236"/>
                    <a:gd name="T42" fmla="*/ 2 w 198"/>
                    <a:gd name="T43" fmla="*/ 1 h 236"/>
                    <a:gd name="T44" fmla="*/ 2 w 198"/>
                    <a:gd name="T45" fmla="*/ 1 h 236"/>
                    <a:gd name="T46" fmla="*/ 2 w 198"/>
                    <a:gd name="T47" fmla="*/ 1 h 236"/>
                    <a:gd name="T48" fmla="*/ 2 w 198"/>
                    <a:gd name="T49" fmla="*/ 1 h 236"/>
                    <a:gd name="T50" fmla="*/ 2 w 198"/>
                    <a:gd name="T51" fmla="*/ 1 h 236"/>
                    <a:gd name="T52" fmla="*/ 2 w 198"/>
                    <a:gd name="T53" fmla="*/ 1 h 236"/>
                    <a:gd name="T54" fmla="*/ 2 w 198"/>
                    <a:gd name="T55" fmla="*/ 1 h 236"/>
                    <a:gd name="T56" fmla="*/ 2 w 198"/>
                    <a:gd name="T57" fmla="*/ 1 h 236"/>
                    <a:gd name="T58" fmla="*/ 1 w 198"/>
                    <a:gd name="T59" fmla="*/ 1 h 236"/>
                    <a:gd name="T60" fmla="*/ 1 w 198"/>
                    <a:gd name="T61" fmla="*/ 1 h 236"/>
                    <a:gd name="T62" fmla="*/ 1 w 198"/>
                    <a:gd name="T63" fmla="*/ 1 h 236"/>
                    <a:gd name="T64" fmla="*/ 1 w 198"/>
                    <a:gd name="T65" fmla="*/ 1 h 236"/>
                    <a:gd name="T66" fmla="*/ 1 w 198"/>
                    <a:gd name="T67" fmla="*/ 1 h 236"/>
                    <a:gd name="T68" fmla="*/ 1 w 198"/>
                    <a:gd name="T69" fmla="*/ 1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1 w 198"/>
                    <a:gd name="T83" fmla="*/ 0 h 236"/>
                    <a:gd name="T84" fmla="*/ 1 w 198"/>
                    <a:gd name="T85" fmla="*/ 0 h 236"/>
                    <a:gd name="T86" fmla="*/ 1 w 198"/>
                    <a:gd name="T87" fmla="*/ 0 h 236"/>
                    <a:gd name="T88" fmla="*/ 1 w 198"/>
                    <a:gd name="T89" fmla="*/ 0 h 236"/>
                    <a:gd name="T90" fmla="*/ 1 w 198"/>
                    <a:gd name="T91" fmla="*/ 0 h 236"/>
                    <a:gd name="T92" fmla="*/ 2 w 198"/>
                    <a:gd name="T93" fmla="*/ 0 h 236"/>
                    <a:gd name="T94" fmla="*/ 2 w 198"/>
                    <a:gd name="T95" fmla="*/ 0 h 236"/>
                    <a:gd name="T96" fmla="*/ 2 w 198"/>
                    <a:gd name="T97" fmla="*/ 0 h 236"/>
                    <a:gd name="T98" fmla="*/ 2 w 198"/>
                    <a:gd name="T99" fmla="*/ 0 h 236"/>
                    <a:gd name="T100" fmla="*/ 2 w 198"/>
                    <a:gd name="T101" fmla="*/ 0 h 236"/>
                    <a:gd name="T102" fmla="*/ 3 w 198"/>
                    <a:gd name="T103" fmla="*/ 0 h 236"/>
                    <a:gd name="T104" fmla="*/ 3 w 198"/>
                    <a:gd name="T105" fmla="*/ 0 h 236"/>
                    <a:gd name="T106" fmla="*/ 3 w 198"/>
                    <a:gd name="T107" fmla="*/ 0 h 236"/>
                    <a:gd name="T108" fmla="*/ 3 w 198"/>
                    <a:gd name="T109" fmla="*/ 0 h 236"/>
                    <a:gd name="T110" fmla="*/ 2 w 198"/>
                    <a:gd name="T111" fmla="*/ 0 h 236"/>
                    <a:gd name="T112" fmla="*/ 2 w 198"/>
                    <a:gd name="T113" fmla="*/ 0 h 236"/>
                    <a:gd name="T114" fmla="*/ 2 w 198"/>
                    <a:gd name="T115" fmla="*/ 0 h 236"/>
                    <a:gd name="T116" fmla="*/ 2 w 198"/>
                    <a:gd name="T117" fmla="*/ 0 h 236"/>
                    <a:gd name="T118" fmla="*/ 1 w 198"/>
                    <a:gd name="T119" fmla="*/ 0 h 236"/>
                    <a:gd name="T120" fmla="*/ 1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08" name="Freeform 1088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2 w 128"/>
                    <a:gd name="T1" fmla="*/ 0 h 183"/>
                    <a:gd name="T2" fmla="*/ 2 w 128"/>
                    <a:gd name="T3" fmla="*/ 0 h 183"/>
                    <a:gd name="T4" fmla="*/ 2 w 128"/>
                    <a:gd name="T5" fmla="*/ 0 h 183"/>
                    <a:gd name="T6" fmla="*/ 2 w 128"/>
                    <a:gd name="T7" fmla="*/ 0 h 183"/>
                    <a:gd name="T8" fmla="*/ 1 w 128"/>
                    <a:gd name="T9" fmla="*/ 0 h 183"/>
                    <a:gd name="T10" fmla="*/ 1 w 128"/>
                    <a:gd name="T11" fmla="*/ 0 h 183"/>
                    <a:gd name="T12" fmla="*/ 1 w 128"/>
                    <a:gd name="T13" fmla="*/ 0 h 183"/>
                    <a:gd name="T14" fmla="*/ 1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1 w 128"/>
                    <a:gd name="T31" fmla="*/ 0 h 183"/>
                    <a:gd name="T32" fmla="*/ 1 w 128"/>
                    <a:gd name="T33" fmla="*/ 0 h 183"/>
                    <a:gd name="T34" fmla="*/ 1 w 128"/>
                    <a:gd name="T35" fmla="*/ 0 h 183"/>
                    <a:gd name="T36" fmla="*/ 1 w 128"/>
                    <a:gd name="T37" fmla="*/ 0 h 183"/>
                    <a:gd name="T38" fmla="*/ 1 w 128"/>
                    <a:gd name="T39" fmla="*/ 0 h 183"/>
                    <a:gd name="T40" fmla="*/ 2 w 128"/>
                    <a:gd name="T41" fmla="*/ 0 h 183"/>
                    <a:gd name="T42" fmla="*/ 2 w 128"/>
                    <a:gd name="T43" fmla="*/ 0 h 183"/>
                    <a:gd name="T44" fmla="*/ 2 w 128"/>
                    <a:gd name="T45" fmla="*/ 0 h 183"/>
                    <a:gd name="T46" fmla="*/ 2 w 128"/>
                    <a:gd name="T47" fmla="*/ 0 h 183"/>
                    <a:gd name="T48" fmla="*/ 2 w 128"/>
                    <a:gd name="T49" fmla="*/ 0 h 183"/>
                    <a:gd name="T50" fmla="*/ 2 w 128"/>
                    <a:gd name="T51" fmla="*/ 0 h 183"/>
                    <a:gd name="T52" fmla="*/ 2 w 128"/>
                    <a:gd name="T53" fmla="*/ 0 h 183"/>
                    <a:gd name="T54" fmla="*/ 1 w 128"/>
                    <a:gd name="T55" fmla="*/ 0 h 183"/>
                    <a:gd name="T56" fmla="*/ 1 w 128"/>
                    <a:gd name="T57" fmla="*/ 0 h 183"/>
                    <a:gd name="T58" fmla="*/ 1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1 w 128"/>
                    <a:gd name="T71" fmla="*/ 0 h 183"/>
                    <a:gd name="T72" fmla="*/ 1 w 128"/>
                    <a:gd name="T73" fmla="*/ 0 h 183"/>
                    <a:gd name="T74" fmla="*/ 1 w 128"/>
                    <a:gd name="T75" fmla="*/ 0 h 183"/>
                    <a:gd name="T76" fmla="*/ 1 w 128"/>
                    <a:gd name="T77" fmla="*/ 0 h 183"/>
                    <a:gd name="T78" fmla="*/ 2 w 128"/>
                    <a:gd name="T79" fmla="*/ 0 h 183"/>
                    <a:gd name="T80" fmla="*/ 2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09" name="Freeform 1089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1 w 323"/>
                    <a:gd name="T1" fmla="*/ 0 h 379"/>
                    <a:gd name="T2" fmla="*/ 1 w 323"/>
                    <a:gd name="T3" fmla="*/ 0 h 379"/>
                    <a:gd name="T4" fmla="*/ 0 w 323"/>
                    <a:gd name="T5" fmla="*/ 0 h 379"/>
                    <a:gd name="T6" fmla="*/ 0 w 323"/>
                    <a:gd name="T7" fmla="*/ 1 h 379"/>
                    <a:gd name="T8" fmla="*/ 0 w 323"/>
                    <a:gd name="T9" fmla="*/ 1 h 379"/>
                    <a:gd name="T10" fmla="*/ 0 w 323"/>
                    <a:gd name="T11" fmla="*/ 1 h 379"/>
                    <a:gd name="T12" fmla="*/ 0 w 323"/>
                    <a:gd name="T13" fmla="*/ 1 h 379"/>
                    <a:gd name="T14" fmla="*/ 0 w 323"/>
                    <a:gd name="T15" fmla="*/ 1 h 379"/>
                    <a:gd name="T16" fmla="*/ 1 w 323"/>
                    <a:gd name="T17" fmla="*/ 1 h 379"/>
                    <a:gd name="T18" fmla="*/ 1 w 323"/>
                    <a:gd name="T19" fmla="*/ 1 h 379"/>
                    <a:gd name="T20" fmla="*/ 2 w 323"/>
                    <a:gd name="T21" fmla="*/ 1 h 379"/>
                    <a:gd name="T22" fmla="*/ 2 w 323"/>
                    <a:gd name="T23" fmla="*/ 1 h 379"/>
                    <a:gd name="T24" fmla="*/ 3 w 323"/>
                    <a:gd name="T25" fmla="*/ 1 h 379"/>
                    <a:gd name="T26" fmla="*/ 3 w 323"/>
                    <a:gd name="T27" fmla="*/ 1 h 379"/>
                    <a:gd name="T28" fmla="*/ 4 w 323"/>
                    <a:gd name="T29" fmla="*/ 1 h 379"/>
                    <a:gd name="T30" fmla="*/ 4 w 323"/>
                    <a:gd name="T31" fmla="*/ 1 h 379"/>
                    <a:gd name="T32" fmla="*/ 5 w 323"/>
                    <a:gd name="T33" fmla="*/ 1 h 379"/>
                    <a:gd name="T34" fmla="*/ 5 w 323"/>
                    <a:gd name="T35" fmla="*/ 1 h 379"/>
                    <a:gd name="T36" fmla="*/ 5 w 323"/>
                    <a:gd name="T37" fmla="*/ 1 h 379"/>
                    <a:gd name="T38" fmla="*/ 5 w 323"/>
                    <a:gd name="T39" fmla="*/ 1 h 379"/>
                    <a:gd name="T40" fmla="*/ 4 w 323"/>
                    <a:gd name="T41" fmla="*/ 1 h 379"/>
                    <a:gd name="T42" fmla="*/ 4 w 323"/>
                    <a:gd name="T43" fmla="*/ 1 h 379"/>
                    <a:gd name="T44" fmla="*/ 3 w 323"/>
                    <a:gd name="T45" fmla="*/ 1 h 379"/>
                    <a:gd name="T46" fmla="*/ 3 w 323"/>
                    <a:gd name="T47" fmla="*/ 1 h 379"/>
                    <a:gd name="T48" fmla="*/ 2 w 323"/>
                    <a:gd name="T49" fmla="*/ 1 h 379"/>
                    <a:gd name="T50" fmla="*/ 2 w 323"/>
                    <a:gd name="T51" fmla="*/ 1 h 379"/>
                    <a:gd name="T52" fmla="*/ 2 w 323"/>
                    <a:gd name="T53" fmla="*/ 1 h 379"/>
                    <a:gd name="T54" fmla="*/ 1 w 323"/>
                    <a:gd name="T55" fmla="*/ 1 h 379"/>
                    <a:gd name="T56" fmla="*/ 1 w 323"/>
                    <a:gd name="T57" fmla="*/ 1 h 379"/>
                    <a:gd name="T58" fmla="*/ 0 w 323"/>
                    <a:gd name="T59" fmla="*/ 1 h 379"/>
                    <a:gd name="T60" fmla="*/ 0 w 323"/>
                    <a:gd name="T61" fmla="*/ 1 h 379"/>
                    <a:gd name="T62" fmla="*/ 1 w 323"/>
                    <a:gd name="T63" fmla="*/ 1 h 379"/>
                    <a:gd name="T64" fmla="*/ 1 w 323"/>
                    <a:gd name="T65" fmla="*/ 0 h 379"/>
                    <a:gd name="T66" fmla="*/ 1 w 323"/>
                    <a:gd name="T67" fmla="*/ 0 h 379"/>
                    <a:gd name="T68" fmla="*/ 1 w 323"/>
                    <a:gd name="T69" fmla="*/ 0 h 379"/>
                    <a:gd name="T70" fmla="*/ 2 w 323"/>
                    <a:gd name="T71" fmla="*/ 0 h 379"/>
                    <a:gd name="T72" fmla="*/ 2 w 323"/>
                    <a:gd name="T73" fmla="*/ 0 h 379"/>
                    <a:gd name="T74" fmla="*/ 3 w 323"/>
                    <a:gd name="T75" fmla="*/ 0 h 379"/>
                    <a:gd name="T76" fmla="*/ 3 w 323"/>
                    <a:gd name="T77" fmla="*/ 0 h 379"/>
                    <a:gd name="T78" fmla="*/ 4 w 323"/>
                    <a:gd name="T79" fmla="*/ 0 h 379"/>
                    <a:gd name="T80" fmla="*/ 4 w 323"/>
                    <a:gd name="T81" fmla="*/ 0 h 379"/>
                    <a:gd name="T82" fmla="*/ 3 w 323"/>
                    <a:gd name="T83" fmla="*/ 0 h 379"/>
                    <a:gd name="T84" fmla="*/ 3 w 323"/>
                    <a:gd name="T85" fmla="*/ 0 h 379"/>
                    <a:gd name="T86" fmla="*/ 2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10" name="Freeform 1090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4 w 282"/>
                    <a:gd name="T1" fmla="*/ 0 h 253"/>
                    <a:gd name="T2" fmla="*/ 4 w 282"/>
                    <a:gd name="T3" fmla="*/ 0 h 253"/>
                    <a:gd name="T4" fmla="*/ 4 w 282"/>
                    <a:gd name="T5" fmla="*/ 0 h 253"/>
                    <a:gd name="T6" fmla="*/ 4 w 282"/>
                    <a:gd name="T7" fmla="*/ 0 h 253"/>
                    <a:gd name="T8" fmla="*/ 4 w 282"/>
                    <a:gd name="T9" fmla="*/ 0 h 253"/>
                    <a:gd name="T10" fmla="*/ 4 w 282"/>
                    <a:gd name="T11" fmla="*/ 0 h 253"/>
                    <a:gd name="T12" fmla="*/ 4 w 282"/>
                    <a:gd name="T13" fmla="*/ 0 h 253"/>
                    <a:gd name="T14" fmla="*/ 4 w 282"/>
                    <a:gd name="T15" fmla="*/ 0 h 253"/>
                    <a:gd name="T16" fmla="*/ 4 w 282"/>
                    <a:gd name="T17" fmla="*/ 0 h 253"/>
                    <a:gd name="T18" fmla="*/ 4 w 282"/>
                    <a:gd name="T19" fmla="*/ 1 h 253"/>
                    <a:gd name="T20" fmla="*/ 3 w 282"/>
                    <a:gd name="T21" fmla="*/ 1 h 253"/>
                    <a:gd name="T22" fmla="*/ 3 w 282"/>
                    <a:gd name="T23" fmla="*/ 1 h 253"/>
                    <a:gd name="T24" fmla="*/ 3 w 282"/>
                    <a:gd name="T25" fmla="*/ 1 h 253"/>
                    <a:gd name="T26" fmla="*/ 3 w 282"/>
                    <a:gd name="T27" fmla="*/ 1 h 253"/>
                    <a:gd name="T28" fmla="*/ 3 w 282"/>
                    <a:gd name="T29" fmla="*/ 1 h 253"/>
                    <a:gd name="T30" fmla="*/ 3 w 282"/>
                    <a:gd name="T31" fmla="*/ 1 h 253"/>
                    <a:gd name="T32" fmla="*/ 3 w 282"/>
                    <a:gd name="T33" fmla="*/ 1 h 253"/>
                    <a:gd name="T34" fmla="*/ 3 w 282"/>
                    <a:gd name="T35" fmla="*/ 1 h 253"/>
                    <a:gd name="T36" fmla="*/ 3 w 282"/>
                    <a:gd name="T37" fmla="*/ 1 h 253"/>
                    <a:gd name="T38" fmla="*/ 3 w 282"/>
                    <a:gd name="T39" fmla="*/ 1 h 253"/>
                    <a:gd name="T40" fmla="*/ 3 w 282"/>
                    <a:gd name="T41" fmla="*/ 1 h 253"/>
                    <a:gd name="T42" fmla="*/ 4 w 282"/>
                    <a:gd name="T43" fmla="*/ 1 h 253"/>
                    <a:gd name="T44" fmla="*/ 4 w 282"/>
                    <a:gd name="T45" fmla="*/ 1 h 253"/>
                    <a:gd name="T46" fmla="*/ 4 w 282"/>
                    <a:gd name="T47" fmla="*/ 0 h 253"/>
                    <a:gd name="T48" fmla="*/ 4 w 282"/>
                    <a:gd name="T49" fmla="*/ 0 h 253"/>
                    <a:gd name="T50" fmla="*/ 4 w 282"/>
                    <a:gd name="T51" fmla="*/ 0 h 253"/>
                    <a:gd name="T52" fmla="*/ 4 w 282"/>
                    <a:gd name="T53" fmla="*/ 0 h 253"/>
                    <a:gd name="T54" fmla="*/ 4 w 282"/>
                    <a:gd name="T55" fmla="*/ 0 h 253"/>
                    <a:gd name="T56" fmla="*/ 4 w 282"/>
                    <a:gd name="T57" fmla="*/ 0 h 253"/>
                    <a:gd name="T58" fmla="*/ 4 w 282"/>
                    <a:gd name="T59" fmla="*/ 0 h 253"/>
                    <a:gd name="T60" fmla="*/ 3 w 282"/>
                    <a:gd name="T61" fmla="*/ 0 h 253"/>
                    <a:gd name="T62" fmla="*/ 3 w 282"/>
                    <a:gd name="T63" fmla="*/ 0 h 253"/>
                    <a:gd name="T64" fmla="*/ 3 w 282"/>
                    <a:gd name="T65" fmla="*/ 0 h 253"/>
                    <a:gd name="T66" fmla="*/ 2 w 282"/>
                    <a:gd name="T67" fmla="*/ 0 h 253"/>
                    <a:gd name="T68" fmla="*/ 2 w 282"/>
                    <a:gd name="T69" fmla="*/ 0 h 253"/>
                    <a:gd name="T70" fmla="*/ 2 w 282"/>
                    <a:gd name="T71" fmla="*/ 0 h 253"/>
                    <a:gd name="T72" fmla="*/ 1 w 282"/>
                    <a:gd name="T73" fmla="*/ 0 h 253"/>
                    <a:gd name="T74" fmla="*/ 1 w 282"/>
                    <a:gd name="T75" fmla="*/ 0 h 253"/>
                    <a:gd name="T76" fmla="*/ 1 w 282"/>
                    <a:gd name="T77" fmla="*/ 0 h 253"/>
                    <a:gd name="T78" fmla="*/ 1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1 w 282"/>
                    <a:gd name="T95" fmla="*/ 0 h 253"/>
                    <a:gd name="T96" fmla="*/ 1 w 282"/>
                    <a:gd name="T97" fmla="*/ 0 h 253"/>
                    <a:gd name="T98" fmla="*/ 1 w 282"/>
                    <a:gd name="T99" fmla="*/ 0 h 253"/>
                    <a:gd name="T100" fmla="*/ 1 w 282"/>
                    <a:gd name="T101" fmla="*/ 0 h 253"/>
                    <a:gd name="T102" fmla="*/ 1 w 282"/>
                    <a:gd name="T103" fmla="*/ 0 h 253"/>
                    <a:gd name="T104" fmla="*/ 2 w 282"/>
                    <a:gd name="T105" fmla="*/ 0 h 253"/>
                    <a:gd name="T106" fmla="*/ 2 w 282"/>
                    <a:gd name="T107" fmla="*/ 0 h 253"/>
                    <a:gd name="T108" fmla="*/ 2 w 282"/>
                    <a:gd name="T109" fmla="*/ 0 h 253"/>
                    <a:gd name="T110" fmla="*/ 2 w 282"/>
                    <a:gd name="T111" fmla="*/ 0 h 253"/>
                    <a:gd name="T112" fmla="*/ 3 w 282"/>
                    <a:gd name="T113" fmla="*/ 0 h 253"/>
                    <a:gd name="T114" fmla="*/ 3 w 282"/>
                    <a:gd name="T115" fmla="*/ 0 h 253"/>
                    <a:gd name="T116" fmla="*/ 3 w 282"/>
                    <a:gd name="T117" fmla="*/ 0 h 253"/>
                    <a:gd name="T118" fmla="*/ 3 w 282"/>
                    <a:gd name="T119" fmla="*/ 0 h 253"/>
                    <a:gd name="T120" fmla="*/ 4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11" name="Freeform 1091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1 w 115"/>
                    <a:gd name="T11" fmla="*/ 1 h 236"/>
                    <a:gd name="T12" fmla="*/ 1 w 115"/>
                    <a:gd name="T13" fmla="*/ 1 h 236"/>
                    <a:gd name="T14" fmla="*/ 1 w 115"/>
                    <a:gd name="T15" fmla="*/ 1 h 236"/>
                    <a:gd name="T16" fmla="*/ 1 w 115"/>
                    <a:gd name="T17" fmla="*/ 1 h 236"/>
                    <a:gd name="T18" fmla="*/ 1 w 115"/>
                    <a:gd name="T19" fmla="*/ 1 h 236"/>
                    <a:gd name="T20" fmla="*/ 2 w 115"/>
                    <a:gd name="T21" fmla="*/ 1 h 236"/>
                    <a:gd name="T22" fmla="*/ 2 w 115"/>
                    <a:gd name="T23" fmla="*/ 1 h 236"/>
                    <a:gd name="T24" fmla="*/ 2 w 115"/>
                    <a:gd name="T25" fmla="*/ 1 h 236"/>
                    <a:gd name="T26" fmla="*/ 2 w 115"/>
                    <a:gd name="T27" fmla="*/ 1 h 236"/>
                    <a:gd name="T28" fmla="*/ 2 w 115"/>
                    <a:gd name="T29" fmla="*/ 1 h 236"/>
                    <a:gd name="T30" fmla="*/ 2 w 115"/>
                    <a:gd name="T31" fmla="*/ 1 h 236"/>
                    <a:gd name="T32" fmla="*/ 1 w 115"/>
                    <a:gd name="T33" fmla="*/ 1 h 236"/>
                    <a:gd name="T34" fmla="*/ 1 w 115"/>
                    <a:gd name="T35" fmla="*/ 1 h 236"/>
                    <a:gd name="T36" fmla="*/ 1 w 115"/>
                    <a:gd name="T37" fmla="*/ 0 h 236"/>
                    <a:gd name="T38" fmla="*/ 1 w 115"/>
                    <a:gd name="T39" fmla="*/ 0 h 236"/>
                    <a:gd name="T40" fmla="*/ 1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1 w 115"/>
                    <a:gd name="T51" fmla="*/ 0 h 236"/>
                    <a:gd name="T52" fmla="*/ 1 w 115"/>
                    <a:gd name="T53" fmla="*/ 0 h 236"/>
                    <a:gd name="T54" fmla="*/ 1 w 115"/>
                    <a:gd name="T55" fmla="*/ 0 h 236"/>
                    <a:gd name="T56" fmla="*/ 1 w 115"/>
                    <a:gd name="T57" fmla="*/ 0 h 236"/>
                    <a:gd name="T58" fmla="*/ 1 w 115"/>
                    <a:gd name="T59" fmla="*/ 0 h 236"/>
                    <a:gd name="T60" fmla="*/ 2 w 115"/>
                    <a:gd name="T61" fmla="*/ 0 h 236"/>
                    <a:gd name="T62" fmla="*/ 2 w 115"/>
                    <a:gd name="T63" fmla="*/ 0 h 236"/>
                    <a:gd name="T64" fmla="*/ 2 w 115"/>
                    <a:gd name="T65" fmla="*/ 0 h 236"/>
                    <a:gd name="T66" fmla="*/ 1 w 115"/>
                    <a:gd name="T67" fmla="*/ 0 h 236"/>
                    <a:gd name="T68" fmla="*/ 1 w 115"/>
                    <a:gd name="T69" fmla="*/ 0 h 236"/>
                    <a:gd name="T70" fmla="*/ 1 w 115"/>
                    <a:gd name="T71" fmla="*/ 0 h 236"/>
                    <a:gd name="T72" fmla="*/ 1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12" name="Freeform 1092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3 w 245"/>
                    <a:gd name="T1" fmla="*/ 0 h 310"/>
                    <a:gd name="T2" fmla="*/ 4 w 245"/>
                    <a:gd name="T3" fmla="*/ 0 h 310"/>
                    <a:gd name="T4" fmla="*/ 4 w 245"/>
                    <a:gd name="T5" fmla="*/ 0 h 310"/>
                    <a:gd name="T6" fmla="*/ 4 w 245"/>
                    <a:gd name="T7" fmla="*/ 0 h 310"/>
                    <a:gd name="T8" fmla="*/ 3 w 245"/>
                    <a:gd name="T9" fmla="*/ 1 h 310"/>
                    <a:gd name="T10" fmla="*/ 3 w 245"/>
                    <a:gd name="T11" fmla="*/ 1 h 310"/>
                    <a:gd name="T12" fmla="*/ 2 w 245"/>
                    <a:gd name="T13" fmla="*/ 1 h 310"/>
                    <a:gd name="T14" fmla="*/ 2 w 245"/>
                    <a:gd name="T15" fmla="*/ 1 h 310"/>
                    <a:gd name="T16" fmla="*/ 2 w 245"/>
                    <a:gd name="T17" fmla="*/ 1 h 310"/>
                    <a:gd name="T18" fmla="*/ 2 w 245"/>
                    <a:gd name="T19" fmla="*/ 1 h 310"/>
                    <a:gd name="T20" fmla="*/ 2 w 245"/>
                    <a:gd name="T21" fmla="*/ 1 h 310"/>
                    <a:gd name="T22" fmla="*/ 2 w 245"/>
                    <a:gd name="T23" fmla="*/ 1 h 310"/>
                    <a:gd name="T24" fmla="*/ 2 w 245"/>
                    <a:gd name="T25" fmla="*/ 1 h 310"/>
                    <a:gd name="T26" fmla="*/ 2 w 245"/>
                    <a:gd name="T27" fmla="*/ 1 h 310"/>
                    <a:gd name="T28" fmla="*/ 2 w 245"/>
                    <a:gd name="T29" fmla="*/ 1 h 310"/>
                    <a:gd name="T30" fmla="*/ 3 w 245"/>
                    <a:gd name="T31" fmla="*/ 1 h 310"/>
                    <a:gd name="T32" fmla="*/ 3 w 245"/>
                    <a:gd name="T33" fmla="*/ 1 h 310"/>
                    <a:gd name="T34" fmla="*/ 4 w 245"/>
                    <a:gd name="T35" fmla="*/ 1 h 310"/>
                    <a:gd name="T36" fmla="*/ 4 w 245"/>
                    <a:gd name="T37" fmla="*/ 0 h 310"/>
                    <a:gd name="T38" fmla="*/ 4 w 245"/>
                    <a:gd name="T39" fmla="*/ 0 h 310"/>
                    <a:gd name="T40" fmla="*/ 4 w 245"/>
                    <a:gd name="T41" fmla="*/ 0 h 310"/>
                    <a:gd name="T42" fmla="*/ 3 w 245"/>
                    <a:gd name="T43" fmla="*/ 0 h 310"/>
                    <a:gd name="T44" fmla="*/ 3 w 245"/>
                    <a:gd name="T45" fmla="*/ 0 h 310"/>
                    <a:gd name="T46" fmla="*/ 2 w 245"/>
                    <a:gd name="T47" fmla="*/ 0 h 310"/>
                    <a:gd name="T48" fmla="*/ 2 w 245"/>
                    <a:gd name="T49" fmla="*/ 0 h 310"/>
                    <a:gd name="T50" fmla="*/ 1 w 245"/>
                    <a:gd name="T51" fmla="*/ 0 h 310"/>
                    <a:gd name="T52" fmla="*/ 1 w 245"/>
                    <a:gd name="T53" fmla="*/ 0 h 310"/>
                    <a:gd name="T54" fmla="*/ 1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1 w 245"/>
                    <a:gd name="T63" fmla="*/ 0 h 310"/>
                    <a:gd name="T64" fmla="*/ 1 w 245"/>
                    <a:gd name="T65" fmla="*/ 0 h 310"/>
                    <a:gd name="T66" fmla="*/ 1 w 245"/>
                    <a:gd name="T67" fmla="*/ 0 h 310"/>
                    <a:gd name="T68" fmla="*/ 2 w 245"/>
                    <a:gd name="T69" fmla="*/ 0 h 310"/>
                    <a:gd name="T70" fmla="*/ 2 w 245"/>
                    <a:gd name="T71" fmla="*/ 0 h 310"/>
                    <a:gd name="T72" fmla="*/ 2 w 245"/>
                    <a:gd name="T73" fmla="*/ 0 h 310"/>
                    <a:gd name="T74" fmla="*/ 3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18700" name="Picture 1093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182" name="Line 1094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518" name="Group 1095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18697" name="Picture 109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698" name="Freeform 109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519" name="Group 1098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18695" name="Picture 109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696" name="Freeform 1100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520" name="Group 1101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18693" name="Picture 110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694" name="Freeform 110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521" name="Group 1104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18691" name="Picture 110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692" name="Freeform 110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18522" name="Picture 1107" descr="car_icon_small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8523" name="Group 1108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18689" name="Picture 1109" descr="iphone_stylized_small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690" name="Picture 1110" descr="antenna_radiation_stylized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8524" name="Group 1111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18657" name="Freeform 111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3" name="Rectangle 1113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9" name="Freeform 111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60" name="Freeform 111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6" name="Rectangle 1116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662" name="Group 111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52" name="AutoShape 1118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53" name="AutoShape 1119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328" name="Rectangle 1120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664" name="Group 112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350" name="AutoShape 1122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51" name="AutoShape 1123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330" name="Rectangle 1124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1" name="Rectangle 1125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667" name="Group 112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348" name="AutoShape 1127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49" name="AutoShape 1128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668" name="Freeform 112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669" name="Group 113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346" name="AutoShape 1131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47" name="AutoShape 1132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335" name="Rectangle 1133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1" name="Freeform 113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72" name="Freeform 113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8" name="Oval 1136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4" name="Freeform 113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0" name="AutoShape 1138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1" name="AutoShape 1139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" name="Oval 1140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3" name="Oval 1141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44" name="Oval 1142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5" name="Rectangle 1143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525" name="Group 1144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18625" name="Freeform 1145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" name="Rectangle 1146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27" name="Freeform 1147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28" name="Freeform 1148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4" name="Rectangle 1149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630" name="Group 1150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20" name="AutoShape 1151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21" name="AutoShape 1152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296" name="Rectangle 1153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632" name="Group 1154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318" name="AutoShape 1155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19" name="AutoShape 1156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298" name="Rectangle 1157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9" name="Rectangle 1158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635" name="Group 1159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316" name="AutoShape 1160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17" name="AutoShape 1161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636" name="Freeform 1162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637" name="Group 1163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314" name="AutoShape 1164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15" name="AutoShape 1165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303" name="Rectangle 1166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39" name="Freeform 1167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40" name="Freeform 1168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" name="Oval 1169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42" name="Freeform 1170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8" name="AutoShape 1171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9" name="AutoShape 1172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0" name="Oval 1173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1" name="Oval 1174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12" name="Oval 1175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3" name="Rectangle 1176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526" name="Group 1177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18602" name="Picture 1178" descr="antenna_stylized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603" name="Picture 1179" descr="laptop_keyboard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604" name="Freeform 118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73 w 2982"/>
                  <a:gd name="T1" fmla="*/ 0 h 2442"/>
                  <a:gd name="T2" fmla="*/ 0 w 2982"/>
                  <a:gd name="T3" fmla="*/ 149 h 2442"/>
                  <a:gd name="T4" fmla="*/ 323 w 2982"/>
                  <a:gd name="T5" fmla="*/ 210 h 2442"/>
                  <a:gd name="T6" fmla="*/ 402 w 2982"/>
                  <a:gd name="T7" fmla="*/ 27 h 2442"/>
                  <a:gd name="T8" fmla="*/ 73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8605" name="Picture 1181" descr="screen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606" name="Freeform 118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2 w 2528"/>
                  <a:gd name="T1" fmla="*/ 0 h 455"/>
                  <a:gd name="T2" fmla="*/ 340 w 2528"/>
                  <a:gd name="T3" fmla="*/ 29 h 455"/>
                  <a:gd name="T4" fmla="*/ 334 w 2528"/>
                  <a:gd name="T5" fmla="*/ 39 h 455"/>
                  <a:gd name="T6" fmla="*/ 0 w 2528"/>
                  <a:gd name="T7" fmla="*/ 8 h 455"/>
                  <a:gd name="T8" fmla="*/ 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7" name="Freeform 118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78 w 702"/>
                  <a:gd name="T1" fmla="*/ 0 h 1893"/>
                  <a:gd name="T2" fmla="*/ 0 w 702"/>
                  <a:gd name="T3" fmla="*/ 160 h 1893"/>
                  <a:gd name="T4" fmla="*/ 15 w 702"/>
                  <a:gd name="T5" fmla="*/ 162 h 1893"/>
                  <a:gd name="T6" fmla="*/ 94 w 702"/>
                  <a:gd name="T7" fmla="*/ 4 h 1893"/>
                  <a:gd name="T8" fmla="*/ 7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8" name="Freeform 118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02 w 756"/>
                  <a:gd name="T1" fmla="*/ 0 h 2184"/>
                  <a:gd name="T2" fmla="*/ 19 w 756"/>
                  <a:gd name="T3" fmla="*/ 187 h 2184"/>
                  <a:gd name="T4" fmla="*/ 0 w 756"/>
                  <a:gd name="T5" fmla="*/ 184 h 2184"/>
                  <a:gd name="T6" fmla="*/ 81 w 756"/>
                  <a:gd name="T7" fmla="*/ 6 h 2184"/>
                  <a:gd name="T8" fmla="*/ 10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9" name="Freeform 118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4 w 2773"/>
                  <a:gd name="T1" fmla="*/ 0 h 738"/>
                  <a:gd name="T2" fmla="*/ 0 w 2773"/>
                  <a:gd name="T3" fmla="*/ 9 h 738"/>
                  <a:gd name="T4" fmla="*/ 328 w 2773"/>
                  <a:gd name="T5" fmla="*/ 63 h 738"/>
                  <a:gd name="T6" fmla="*/ 320 w 2773"/>
                  <a:gd name="T7" fmla="*/ 51 h 738"/>
                  <a:gd name="T8" fmla="*/ 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0" name="Freeform 118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7 w 637"/>
                  <a:gd name="T1" fmla="*/ 0 h 1659"/>
                  <a:gd name="T2" fmla="*/ 131 w 637"/>
                  <a:gd name="T3" fmla="*/ 0 h 1659"/>
                  <a:gd name="T4" fmla="*/ 14 w 637"/>
                  <a:gd name="T5" fmla="*/ 434 h 1659"/>
                  <a:gd name="T6" fmla="*/ 0 w 637"/>
                  <a:gd name="T7" fmla="*/ 431 h 1659"/>
                  <a:gd name="T8" fmla="*/ 127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1" name="Freeform 118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2 w 2216"/>
                  <a:gd name="T3" fmla="*/ 15 h 550"/>
                  <a:gd name="T4" fmla="*/ 447 w 2216"/>
                  <a:gd name="T5" fmla="*/ 145 h 550"/>
                  <a:gd name="T6" fmla="*/ 458 w 2216"/>
                  <a:gd name="T7" fmla="*/ 13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612" name="Group 118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619" name="Freeform 118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0" name="Freeform 119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1" name="Freeform 119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2" name="Freeform 119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3" name="Freeform 119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4" name="Freeform 119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613" name="Freeform 119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31 h 792"/>
                  <a:gd name="T2" fmla="*/ 146 w 990"/>
                  <a:gd name="T3" fmla="*/ 0 h 792"/>
                  <a:gd name="T4" fmla="*/ 146 w 990"/>
                  <a:gd name="T5" fmla="*/ 10 h 792"/>
                  <a:gd name="T6" fmla="*/ 0 w 990"/>
                  <a:gd name="T7" fmla="*/ 141 h 792"/>
                  <a:gd name="T8" fmla="*/ 1 w 990"/>
                  <a:gd name="T9" fmla="*/ 13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4" name="Freeform 119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6 w 2532"/>
                  <a:gd name="T3" fmla="*/ 0 h 723"/>
                  <a:gd name="T4" fmla="*/ 375 w 2532"/>
                  <a:gd name="T5" fmla="*/ 120 h 723"/>
                  <a:gd name="T6" fmla="*/ 375 w 2532"/>
                  <a:gd name="T7" fmla="*/ 128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5" name="Freeform 119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5 w 26"/>
                  <a:gd name="T1" fmla="*/ 2 h 147"/>
                  <a:gd name="T2" fmla="*/ 5 w 26"/>
                  <a:gd name="T3" fmla="*/ 25 h 147"/>
                  <a:gd name="T4" fmla="*/ 0 w 26"/>
                  <a:gd name="T5" fmla="*/ 25 h 147"/>
                  <a:gd name="T6" fmla="*/ 1 w 26"/>
                  <a:gd name="T7" fmla="*/ 0 h 147"/>
                  <a:gd name="T8" fmla="*/ 5 w 26"/>
                  <a:gd name="T9" fmla="*/ 2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6" name="Freeform 119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74 w 1176"/>
                  <a:gd name="T1" fmla="*/ 0 h 606"/>
                  <a:gd name="T2" fmla="*/ 0 w 1176"/>
                  <a:gd name="T3" fmla="*/ 106 h 606"/>
                  <a:gd name="T4" fmla="*/ 4 w 1176"/>
                  <a:gd name="T5" fmla="*/ 107 h 606"/>
                  <a:gd name="T6" fmla="*/ 174 w 1176"/>
                  <a:gd name="T7" fmla="*/ 3 h 606"/>
                  <a:gd name="T8" fmla="*/ 17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7" name="Freeform 119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304 w 2532"/>
                  <a:gd name="T5" fmla="*/ 103 h 723"/>
                  <a:gd name="T6" fmla="*/ 303 w 2532"/>
                  <a:gd name="T7" fmla="*/ 109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8" name="Freeform 120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8 w 2532"/>
                  <a:gd name="T5" fmla="*/ 118 h 723"/>
                  <a:gd name="T6" fmla="*/ 8 w 2532"/>
                  <a:gd name="T7" fmla="*/ 126 h 723"/>
                  <a:gd name="T8" fmla="*/ 0 w 2532"/>
                  <a:gd name="T9" fmla="*/ 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527" name="Group 1201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18579" name="Picture 1202" descr="antenna_stylized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580" name="Picture 1203" descr="laptop_keyboard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581" name="Freeform 1204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73 w 2982"/>
                  <a:gd name="T1" fmla="*/ 0 h 2442"/>
                  <a:gd name="T2" fmla="*/ 0 w 2982"/>
                  <a:gd name="T3" fmla="*/ 149 h 2442"/>
                  <a:gd name="T4" fmla="*/ 323 w 2982"/>
                  <a:gd name="T5" fmla="*/ 210 h 2442"/>
                  <a:gd name="T6" fmla="*/ 402 w 2982"/>
                  <a:gd name="T7" fmla="*/ 27 h 2442"/>
                  <a:gd name="T8" fmla="*/ 73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8582" name="Picture 1205" descr="screen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583" name="Freeform 1206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2 w 2528"/>
                  <a:gd name="T1" fmla="*/ 0 h 455"/>
                  <a:gd name="T2" fmla="*/ 340 w 2528"/>
                  <a:gd name="T3" fmla="*/ 29 h 455"/>
                  <a:gd name="T4" fmla="*/ 334 w 2528"/>
                  <a:gd name="T5" fmla="*/ 39 h 455"/>
                  <a:gd name="T6" fmla="*/ 0 w 2528"/>
                  <a:gd name="T7" fmla="*/ 8 h 455"/>
                  <a:gd name="T8" fmla="*/ 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84" name="Freeform 1207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78 w 702"/>
                  <a:gd name="T1" fmla="*/ 0 h 1893"/>
                  <a:gd name="T2" fmla="*/ 0 w 702"/>
                  <a:gd name="T3" fmla="*/ 160 h 1893"/>
                  <a:gd name="T4" fmla="*/ 15 w 702"/>
                  <a:gd name="T5" fmla="*/ 162 h 1893"/>
                  <a:gd name="T6" fmla="*/ 94 w 702"/>
                  <a:gd name="T7" fmla="*/ 4 h 1893"/>
                  <a:gd name="T8" fmla="*/ 7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85" name="Freeform 1208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02 w 756"/>
                  <a:gd name="T1" fmla="*/ 0 h 2184"/>
                  <a:gd name="T2" fmla="*/ 19 w 756"/>
                  <a:gd name="T3" fmla="*/ 187 h 2184"/>
                  <a:gd name="T4" fmla="*/ 0 w 756"/>
                  <a:gd name="T5" fmla="*/ 184 h 2184"/>
                  <a:gd name="T6" fmla="*/ 81 w 756"/>
                  <a:gd name="T7" fmla="*/ 6 h 2184"/>
                  <a:gd name="T8" fmla="*/ 10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86" name="Freeform 1209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4 w 2773"/>
                  <a:gd name="T1" fmla="*/ 0 h 738"/>
                  <a:gd name="T2" fmla="*/ 0 w 2773"/>
                  <a:gd name="T3" fmla="*/ 9 h 738"/>
                  <a:gd name="T4" fmla="*/ 328 w 2773"/>
                  <a:gd name="T5" fmla="*/ 63 h 738"/>
                  <a:gd name="T6" fmla="*/ 320 w 2773"/>
                  <a:gd name="T7" fmla="*/ 51 h 738"/>
                  <a:gd name="T8" fmla="*/ 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87" name="Freeform 1210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7 w 637"/>
                  <a:gd name="T1" fmla="*/ 0 h 1659"/>
                  <a:gd name="T2" fmla="*/ 131 w 637"/>
                  <a:gd name="T3" fmla="*/ 0 h 1659"/>
                  <a:gd name="T4" fmla="*/ 14 w 637"/>
                  <a:gd name="T5" fmla="*/ 434 h 1659"/>
                  <a:gd name="T6" fmla="*/ 0 w 637"/>
                  <a:gd name="T7" fmla="*/ 431 h 1659"/>
                  <a:gd name="T8" fmla="*/ 127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88" name="Freeform 1211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2 w 2216"/>
                  <a:gd name="T3" fmla="*/ 15 h 550"/>
                  <a:gd name="T4" fmla="*/ 447 w 2216"/>
                  <a:gd name="T5" fmla="*/ 145 h 550"/>
                  <a:gd name="T6" fmla="*/ 458 w 2216"/>
                  <a:gd name="T7" fmla="*/ 13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589" name="Group 1212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596" name="Freeform 121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7" name="Freeform 121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8" name="Freeform 121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9" name="Freeform 121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00" name="Freeform 121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01" name="Freeform 121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90" name="Freeform 1219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31 h 792"/>
                  <a:gd name="T2" fmla="*/ 146 w 990"/>
                  <a:gd name="T3" fmla="*/ 0 h 792"/>
                  <a:gd name="T4" fmla="*/ 146 w 990"/>
                  <a:gd name="T5" fmla="*/ 10 h 792"/>
                  <a:gd name="T6" fmla="*/ 0 w 990"/>
                  <a:gd name="T7" fmla="*/ 141 h 792"/>
                  <a:gd name="T8" fmla="*/ 1 w 990"/>
                  <a:gd name="T9" fmla="*/ 13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1" name="Freeform 1220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6 w 2532"/>
                  <a:gd name="T3" fmla="*/ 0 h 723"/>
                  <a:gd name="T4" fmla="*/ 375 w 2532"/>
                  <a:gd name="T5" fmla="*/ 120 h 723"/>
                  <a:gd name="T6" fmla="*/ 375 w 2532"/>
                  <a:gd name="T7" fmla="*/ 128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2" name="Freeform 1221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5 w 26"/>
                  <a:gd name="T1" fmla="*/ 2 h 147"/>
                  <a:gd name="T2" fmla="*/ 5 w 26"/>
                  <a:gd name="T3" fmla="*/ 25 h 147"/>
                  <a:gd name="T4" fmla="*/ 0 w 26"/>
                  <a:gd name="T5" fmla="*/ 25 h 147"/>
                  <a:gd name="T6" fmla="*/ 1 w 26"/>
                  <a:gd name="T7" fmla="*/ 0 h 147"/>
                  <a:gd name="T8" fmla="*/ 5 w 26"/>
                  <a:gd name="T9" fmla="*/ 2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3" name="Freeform 1222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74 w 1176"/>
                  <a:gd name="T1" fmla="*/ 0 h 606"/>
                  <a:gd name="T2" fmla="*/ 0 w 1176"/>
                  <a:gd name="T3" fmla="*/ 106 h 606"/>
                  <a:gd name="T4" fmla="*/ 4 w 1176"/>
                  <a:gd name="T5" fmla="*/ 107 h 606"/>
                  <a:gd name="T6" fmla="*/ 174 w 1176"/>
                  <a:gd name="T7" fmla="*/ 3 h 606"/>
                  <a:gd name="T8" fmla="*/ 17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4" name="Freeform 1223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304 w 2532"/>
                  <a:gd name="T5" fmla="*/ 103 h 723"/>
                  <a:gd name="T6" fmla="*/ 303 w 2532"/>
                  <a:gd name="T7" fmla="*/ 109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5" name="Freeform 1224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8 w 2532"/>
                  <a:gd name="T5" fmla="*/ 118 h 723"/>
                  <a:gd name="T6" fmla="*/ 8 w 2532"/>
                  <a:gd name="T7" fmla="*/ 126 h 723"/>
                  <a:gd name="T8" fmla="*/ 0 w 2532"/>
                  <a:gd name="T9" fmla="*/ 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528" name="Group 1225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18556" name="Picture 1226" descr="antenna_stylized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557" name="Picture 1227" descr="laptop_keyboard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558" name="Freeform 122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73 w 2982"/>
                  <a:gd name="T1" fmla="*/ 0 h 2442"/>
                  <a:gd name="T2" fmla="*/ 0 w 2982"/>
                  <a:gd name="T3" fmla="*/ 149 h 2442"/>
                  <a:gd name="T4" fmla="*/ 323 w 2982"/>
                  <a:gd name="T5" fmla="*/ 210 h 2442"/>
                  <a:gd name="T6" fmla="*/ 402 w 2982"/>
                  <a:gd name="T7" fmla="*/ 27 h 2442"/>
                  <a:gd name="T8" fmla="*/ 73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8559" name="Picture 1229" descr="screen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560" name="Freeform 123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2 w 2528"/>
                  <a:gd name="T1" fmla="*/ 0 h 455"/>
                  <a:gd name="T2" fmla="*/ 340 w 2528"/>
                  <a:gd name="T3" fmla="*/ 29 h 455"/>
                  <a:gd name="T4" fmla="*/ 334 w 2528"/>
                  <a:gd name="T5" fmla="*/ 39 h 455"/>
                  <a:gd name="T6" fmla="*/ 0 w 2528"/>
                  <a:gd name="T7" fmla="*/ 8 h 455"/>
                  <a:gd name="T8" fmla="*/ 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1" name="Freeform 123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78 w 702"/>
                  <a:gd name="T1" fmla="*/ 0 h 1893"/>
                  <a:gd name="T2" fmla="*/ 0 w 702"/>
                  <a:gd name="T3" fmla="*/ 160 h 1893"/>
                  <a:gd name="T4" fmla="*/ 15 w 702"/>
                  <a:gd name="T5" fmla="*/ 162 h 1893"/>
                  <a:gd name="T6" fmla="*/ 94 w 702"/>
                  <a:gd name="T7" fmla="*/ 4 h 1893"/>
                  <a:gd name="T8" fmla="*/ 7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2" name="Freeform 123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02 w 756"/>
                  <a:gd name="T1" fmla="*/ 0 h 2184"/>
                  <a:gd name="T2" fmla="*/ 19 w 756"/>
                  <a:gd name="T3" fmla="*/ 187 h 2184"/>
                  <a:gd name="T4" fmla="*/ 0 w 756"/>
                  <a:gd name="T5" fmla="*/ 184 h 2184"/>
                  <a:gd name="T6" fmla="*/ 81 w 756"/>
                  <a:gd name="T7" fmla="*/ 6 h 2184"/>
                  <a:gd name="T8" fmla="*/ 10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3" name="Freeform 123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4 w 2773"/>
                  <a:gd name="T1" fmla="*/ 0 h 738"/>
                  <a:gd name="T2" fmla="*/ 0 w 2773"/>
                  <a:gd name="T3" fmla="*/ 9 h 738"/>
                  <a:gd name="T4" fmla="*/ 328 w 2773"/>
                  <a:gd name="T5" fmla="*/ 63 h 738"/>
                  <a:gd name="T6" fmla="*/ 320 w 2773"/>
                  <a:gd name="T7" fmla="*/ 51 h 738"/>
                  <a:gd name="T8" fmla="*/ 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4" name="Freeform 123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7 w 637"/>
                  <a:gd name="T1" fmla="*/ 0 h 1659"/>
                  <a:gd name="T2" fmla="*/ 131 w 637"/>
                  <a:gd name="T3" fmla="*/ 0 h 1659"/>
                  <a:gd name="T4" fmla="*/ 14 w 637"/>
                  <a:gd name="T5" fmla="*/ 434 h 1659"/>
                  <a:gd name="T6" fmla="*/ 0 w 637"/>
                  <a:gd name="T7" fmla="*/ 431 h 1659"/>
                  <a:gd name="T8" fmla="*/ 127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5" name="Freeform 123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2 w 2216"/>
                  <a:gd name="T3" fmla="*/ 15 h 550"/>
                  <a:gd name="T4" fmla="*/ 447 w 2216"/>
                  <a:gd name="T5" fmla="*/ 145 h 550"/>
                  <a:gd name="T6" fmla="*/ 458 w 2216"/>
                  <a:gd name="T7" fmla="*/ 13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566" name="Group 123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573" name="Freeform 123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4" name="Freeform 123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5" name="Freeform 123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6" name="Freeform 124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7" name="Freeform 124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8" name="Freeform 124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67" name="Freeform 124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31 h 792"/>
                  <a:gd name="T2" fmla="*/ 146 w 990"/>
                  <a:gd name="T3" fmla="*/ 0 h 792"/>
                  <a:gd name="T4" fmla="*/ 146 w 990"/>
                  <a:gd name="T5" fmla="*/ 10 h 792"/>
                  <a:gd name="T6" fmla="*/ 0 w 990"/>
                  <a:gd name="T7" fmla="*/ 141 h 792"/>
                  <a:gd name="T8" fmla="*/ 1 w 990"/>
                  <a:gd name="T9" fmla="*/ 13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8" name="Freeform 124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6 w 2532"/>
                  <a:gd name="T3" fmla="*/ 0 h 723"/>
                  <a:gd name="T4" fmla="*/ 375 w 2532"/>
                  <a:gd name="T5" fmla="*/ 120 h 723"/>
                  <a:gd name="T6" fmla="*/ 375 w 2532"/>
                  <a:gd name="T7" fmla="*/ 128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9" name="Freeform 124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5 w 26"/>
                  <a:gd name="T1" fmla="*/ 2 h 147"/>
                  <a:gd name="T2" fmla="*/ 5 w 26"/>
                  <a:gd name="T3" fmla="*/ 25 h 147"/>
                  <a:gd name="T4" fmla="*/ 0 w 26"/>
                  <a:gd name="T5" fmla="*/ 25 h 147"/>
                  <a:gd name="T6" fmla="*/ 1 w 26"/>
                  <a:gd name="T7" fmla="*/ 0 h 147"/>
                  <a:gd name="T8" fmla="*/ 5 w 26"/>
                  <a:gd name="T9" fmla="*/ 2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70" name="Freeform 124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74 w 1176"/>
                  <a:gd name="T1" fmla="*/ 0 h 606"/>
                  <a:gd name="T2" fmla="*/ 0 w 1176"/>
                  <a:gd name="T3" fmla="*/ 106 h 606"/>
                  <a:gd name="T4" fmla="*/ 4 w 1176"/>
                  <a:gd name="T5" fmla="*/ 107 h 606"/>
                  <a:gd name="T6" fmla="*/ 174 w 1176"/>
                  <a:gd name="T7" fmla="*/ 3 h 606"/>
                  <a:gd name="T8" fmla="*/ 17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71" name="Freeform 124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304 w 2532"/>
                  <a:gd name="T5" fmla="*/ 103 h 723"/>
                  <a:gd name="T6" fmla="*/ 303 w 2532"/>
                  <a:gd name="T7" fmla="*/ 109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72" name="Freeform 124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8 w 2532"/>
                  <a:gd name="T5" fmla="*/ 118 h 723"/>
                  <a:gd name="T6" fmla="*/ 8 w 2532"/>
                  <a:gd name="T7" fmla="*/ 126 h 723"/>
                  <a:gd name="T8" fmla="*/ 0 w 2532"/>
                  <a:gd name="T9" fmla="*/ 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529" name="Group 1249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18554" name="Picture 12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555" name="Freeform 125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530" name="Group 1252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18531" name="Picture 1253" descr="antenna_stylized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532" name="Picture 1254" descr="laptop_keyboard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533" name="Freeform 125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73 w 2982"/>
                  <a:gd name="T1" fmla="*/ 0 h 2442"/>
                  <a:gd name="T2" fmla="*/ 0 w 2982"/>
                  <a:gd name="T3" fmla="*/ 149 h 2442"/>
                  <a:gd name="T4" fmla="*/ 323 w 2982"/>
                  <a:gd name="T5" fmla="*/ 210 h 2442"/>
                  <a:gd name="T6" fmla="*/ 402 w 2982"/>
                  <a:gd name="T7" fmla="*/ 27 h 2442"/>
                  <a:gd name="T8" fmla="*/ 73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8534" name="Picture 1256" descr="screen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535" name="Freeform 125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2 w 2528"/>
                  <a:gd name="T1" fmla="*/ 0 h 455"/>
                  <a:gd name="T2" fmla="*/ 340 w 2528"/>
                  <a:gd name="T3" fmla="*/ 29 h 455"/>
                  <a:gd name="T4" fmla="*/ 334 w 2528"/>
                  <a:gd name="T5" fmla="*/ 39 h 455"/>
                  <a:gd name="T6" fmla="*/ 0 w 2528"/>
                  <a:gd name="T7" fmla="*/ 8 h 455"/>
                  <a:gd name="T8" fmla="*/ 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6" name="Freeform 125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78 w 702"/>
                  <a:gd name="T1" fmla="*/ 0 h 1893"/>
                  <a:gd name="T2" fmla="*/ 0 w 702"/>
                  <a:gd name="T3" fmla="*/ 160 h 1893"/>
                  <a:gd name="T4" fmla="*/ 15 w 702"/>
                  <a:gd name="T5" fmla="*/ 162 h 1893"/>
                  <a:gd name="T6" fmla="*/ 94 w 702"/>
                  <a:gd name="T7" fmla="*/ 4 h 1893"/>
                  <a:gd name="T8" fmla="*/ 7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7" name="Freeform 125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02 w 756"/>
                  <a:gd name="T1" fmla="*/ 0 h 2184"/>
                  <a:gd name="T2" fmla="*/ 19 w 756"/>
                  <a:gd name="T3" fmla="*/ 187 h 2184"/>
                  <a:gd name="T4" fmla="*/ 0 w 756"/>
                  <a:gd name="T5" fmla="*/ 184 h 2184"/>
                  <a:gd name="T6" fmla="*/ 81 w 756"/>
                  <a:gd name="T7" fmla="*/ 6 h 2184"/>
                  <a:gd name="T8" fmla="*/ 10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8" name="Freeform 126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4 w 2773"/>
                  <a:gd name="T1" fmla="*/ 0 h 738"/>
                  <a:gd name="T2" fmla="*/ 0 w 2773"/>
                  <a:gd name="T3" fmla="*/ 9 h 738"/>
                  <a:gd name="T4" fmla="*/ 328 w 2773"/>
                  <a:gd name="T5" fmla="*/ 63 h 738"/>
                  <a:gd name="T6" fmla="*/ 320 w 2773"/>
                  <a:gd name="T7" fmla="*/ 51 h 738"/>
                  <a:gd name="T8" fmla="*/ 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9" name="Freeform 126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7 w 637"/>
                  <a:gd name="T1" fmla="*/ 0 h 1659"/>
                  <a:gd name="T2" fmla="*/ 131 w 637"/>
                  <a:gd name="T3" fmla="*/ 0 h 1659"/>
                  <a:gd name="T4" fmla="*/ 14 w 637"/>
                  <a:gd name="T5" fmla="*/ 434 h 1659"/>
                  <a:gd name="T6" fmla="*/ 0 w 637"/>
                  <a:gd name="T7" fmla="*/ 431 h 1659"/>
                  <a:gd name="T8" fmla="*/ 127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0" name="Freeform 126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2 w 2216"/>
                  <a:gd name="T3" fmla="*/ 15 h 550"/>
                  <a:gd name="T4" fmla="*/ 447 w 2216"/>
                  <a:gd name="T5" fmla="*/ 145 h 550"/>
                  <a:gd name="T6" fmla="*/ 458 w 2216"/>
                  <a:gd name="T7" fmla="*/ 13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541" name="Group 126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548" name="Freeform 126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49" name="Freeform 126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50" name="Freeform 126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51" name="Freeform 126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52" name="Freeform 126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53" name="Freeform 126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42" name="Freeform 127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31 h 792"/>
                  <a:gd name="T2" fmla="*/ 146 w 990"/>
                  <a:gd name="T3" fmla="*/ 0 h 792"/>
                  <a:gd name="T4" fmla="*/ 146 w 990"/>
                  <a:gd name="T5" fmla="*/ 10 h 792"/>
                  <a:gd name="T6" fmla="*/ 0 w 990"/>
                  <a:gd name="T7" fmla="*/ 141 h 792"/>
                  <a:gd name="T8" fmla="*/ 1 w 990"/>
                  <a:gd name="T9" fmla="*/ 13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3" name="Freeform 127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6 w 2532"/>
                  <a:gd name="T3" fmla="*/ 0 h 723"/>
                  <a:gd name="T4" fmla="*/ 375 w 2532"/>
                  <a:gd name="T5" fmla="*/ 120 h 723"/>
                  <a:gd name="T6" fmla="*/ 375 w 2532"/>
                  <a:gd name="T7" fmla="*/ 128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4" name="Freeform 127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5 w 26"/>
                  <a:gd name="T1" fmla="*/ 2 h 147"/>
                  <a:gd name="T2" fmla="*/ 5 w 26"/>
                  <a:gd name="T3" fmla="*/ 25 h 147"/>
                  <a:gd name="T4" fmla="*/ 0 w 26"/>
                  <a:gd name="T5" fmla="*/ 25 h 147"/>
                  <a:gd name="T6" fmla="*/ 1 w 26"/>
                  <a:gd name="T7" fmla="*/ 0 h 147"/>
                  <a:gd name="T8" fmla="*/ 5 w 26"/>
                  <a:gd name="T9" fmla="*/ 2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5" name="Freeform 127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74 w 1176"/>
                  <a:gd name="T1" fmla="*/ 0 h 606"/>
                  <a:gd name="T2" fmla="*/ 0 w 1176"/>
                  <a:gd name="T3" fmla="*/ 106 h 606"/>
                  <a:gd name="T4" fmla="*/ 4 w 1176"/>
                  <a:gd name="T5" fmla="*/ 107 h 606"/>
                  <a:gd name="T6" fmla="*/ 174 w 1176"/>
                  <a:gd name="T7" fmla="*/ 3 h 606"/>
                  <a:gd name="T8" fmla="*/ 17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6" name="Freeform 127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304 w 2532"/>
                  <a:gd name="T5" fmla="*/ 103 h 723"/>
                  <a:gd name="T6" fmla="*/ 303 w 2532"/>
                  <a:gd name="T7" fmla="*/ 109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7" name="Freeform 127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8 w 2532"/>
                  <a:gd name="T5" fmla="*/ 118 h 723"/>
                  <a:gd name="T6" fmla="*/ 8 w 2532"/>
                  <a:gd name="T7" fmla="*/ 126 h 723"/>
                  <a:gd name="T8" fmla="*/ 0 w 2532"/>
                  <a:gd name="T9" fmla="*/ 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8436" name="Picture 864" descr="underline_base"/>
          <p:cNvPicPr>
            <a:picLocks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404813" y="1035050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Transport services and protocols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511300"/>
            <a:ext cx="4086225" cy="51149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provide</a:t>
            </a:r>
            <a:r>
              <a:rPr lang="en-US" sz="2400" i="1">
                <a:solidFill>
                  <a:srgbClr val="FF0000"/>
                </a:solidFill>
                <a:ea typeface="ＭＳ Ｐゴシック" charset="0"/>
                <a:cs typeface="+mn-cs"/>
              </a:rPr>
              <a:t> </a:t>
            </a:r>
            <a:r>
              <a:rPr lang="en-US" sz="2400" i="1">
                <a:solidFill>
                  <a:srgbClr val="CC0000"/>
                </a:solidFill>
                <a:ea typeface="ＭＳ Ｐゴシック" charset="0"/>
                <a:cs typeface="+mn-cs"/>
              </a:rPr>
              <a:t>logical communication</a:t>
            </a:r>
            <a:r>
              <a:rPr lang="en-US" sz="2400">
                <a:ea typeface="ＭＳ Ｐゴシック" charset="0"/>
                <a:cs typeface="+mn-cs"/>
              </a:rPr>
              <a:t> between app processes running on different hosts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transport protocols run in end systems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send side: breaks app messages into </a:t>
            </a:r>
            <a:r>
              <a:rPr lang="en-US" i="1">
                <a:solidFill>
                  <a:srgbClr val="CC0000"/>
                </a:solidFill>
                <a:ea typeface="ＭＳ Ｐゴシック" charset="0"/>
              </a:rPr>
              <a:t>segments</a:t>
            </a:r>
            <a:r>
              <a:rPr lang="en-US">
                <a:ea typeface="ＭＳ Ｐゴシック" charset="0"/>
              </a:rPr>
              <a:t>, passes to  network layer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rcv side: reassembles segments into messages, passes to app layer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more than one transport protocol available to apps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Internet: TCP and UDP</a:t>
            </a:r>
          </a:p>
        </p:txBody>
      </p:sp>
      <p:grpSp>
        <p:nvGrpSpPr>
          <p:cNvPr id="35485" name="Group 669"/>
          <p:cNvGrpSpPr>
            <a:grpSpLocks/>
          </p:cNvGrpSpPr>
          <p:nvPr/>
        </p:nvGrpSpPr>
        <p:grpSpPr bwMode="auto">
          <a:xfrm>
            <a:off x="7856538" y="4454525"/>
            <a:ext cx="1057275" cy="957263"/>
            <a:chOff x="-153" y="1680"/>
            <a:chExt cx="666" cy="603"/>
          </a:xfrm>
        </p:grpSpPr>
        <p:grpSp>
          <p:nvGrpSpPr>
            <p:cNvPr id="18455" name="Group 670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4122" name="Rectangle 671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3" name="Rectangle 672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4" name="Rectangle 673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5" name="Text Box 674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/>
                  <a:t>application</a:t>
                </a:r>
              </a:p>
              <a:p>
                <a:r>
                  <a:rPr lang="en-US" sz="1000">
                    <a:solidFill>
                      <a:schemeClr val="bg1"/>
                    </a:solidFill>
                  </a:rPr>
                  <a:t>transport</a:t>
                </a:r>
                <a:endParaRPr lang="en-US" sz="1000"/>
              </a:p>
              <a:p>
                <a:r>
                  <a:rPr lang="en-US" sz="1000"/>
                  <a:t>network</a:t>
                </a:r>
              </a:p>
              <a:p>
                <a:r>
                  <a:rPr lang="en-US" sz="1000"/>
                  <a:t>data link</a:t>
                </a:r>
              </a:p>
              <a:p>
                <a:r>
                  <a:rPr lang="en-US" sz="1000"/>
                  <a:t>physical</a:t>
                </a:r>
                <a:endParaRPr lang="en-US" sz="2400"/>
              </a:p>
            </p:txBody>
          </p:sp>
          <p:sp>
            <p:nvSpPr>
              <p:cNvPr id="4126" name="Line 675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7" name="Line 676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8" name="Line 677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8456" name="Freeform 678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114" name="Group 298"/>
          <p:cNvGrpSpPr>
            <a:grpSpLocks/>
          </p:cNvGrpSpPr>
          <p:nvPr/>
        </p:nvGrpSpPr>
        <p:grpSpPr bwMode="auto">
          <a:xfrm rot="2937887">
            <a:off x="5389563" y="3022600"/>
            <a:ext cx="3781425" cy="434975"/>
            <a:chOff x="2937" y="3579"/>
            <a:chExt cx="2382" cy="274"/>
          </a:xfrm>
        </p:grpSpPr>
        <p:sp>
          <p:nvSpPr>
            <p:cNvPr id="4116" name="Rectangle 295"/>
            <p:cNvSpPr>
              <a:spLocks noChangeArrowheads="1"/>
            </p:cNvSpPr>
            <p:nvPr/>
          </p:nvSpPr>
          <p:spPr bwMode="auto">
            <a:xfrm>
              <a:off x="3166" y="3630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Text Box 293"/>
            <p:cNvSpPr txBox="1">
              <a:spLocks noChangeArrowheads="1"/>
            </p:cNvSpPr>
            <p:nvPr/>
          </p:nvSpPr>
          <p:spPr bwMode="auto">
            <a:xfrm>
              <a:off x="3384" y="361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logical end-end transport</a:t>
              </a:r>
              <a:endParaRPr lang="en-US"/>
            </a:p>
          </p:txBody>
        </p:sp>
        <p:sp>
          <p:nvSpPr>
            <p:cNvPr id="18453" name="Freeform 296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Freeform 297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681" name="Group 865"/>
          <p:cNvGrpSpPr>
            <a:grpSpLocks/>
          </p:cNvGrpSpPr>
          <p:nvPr/>
        </p:nvGrpSpPr>
        <p:grpSpPr bwMode="auto">
          <a:xfrm>
            <a:off x="5462588" y="1296988"/>
            <a:ext cx="1057275" cy="957262"/>
            <a:chOff x="-153" y="1680"/>
            <a:chExt cx="666" cy="603"/>
          </a:xfrm>
        </p:grpSpPr>
        <p:grpSp>
          <p:nvGrpSpPr>
            <p:cNvPr id="18442" name="Group 866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4109" name="Rectangle 867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0" name="Rectangle 868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1" name="Rectangle 869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2" name="Text Box 870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/>
                  <a:t>application</a:t>
                </a:r>
              </a:p>
              <a:p>
                <a:r>
                  <a:rPr lang="en-US" sz="1000">
                    <a:solidFill>
                      <a:schemeClr val="bg1"/>
                    </a:solidFill>
                  </a:rPr>
                  <a:t>transport</a:t>
                </a:r>
                <a:endParaRPr lang="en-US" sz="1000"/>
              </a:p>
              <a:p>
                <a:r>
                  <a:rPr lang="en-US" sz="1000"/>
                  <a:t>network</a:t>
                </a:r>
              </a:p>
              <a:p>
                <a:r>
                  <a:rPr lang="en-US" sz="1000"/>
                  <a:t>data link</a:t>
                </a:r>
              </a:p>
              <a:p>
                <a:r>
                  <a:rPr lang="en-US" sz="1000"/>
                  <a:t>physical</a:t>
                </a:r>
                <a:endParaRPr lang="en-US" sz="2400"/>
              </a:p>
            </p:txBody>
          </p:sp>
          <p:sp>
            <p:nvSpPr>
              <p:cNvPr id="4113" name="Line 871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4" name="Line 872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5" name="Line 873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8443" name="Freeform 874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3-</a:t>
            </a:r>
            <a:fld id="{8290B5E8-BDFC-4AAD-925F-57E6DEEF6DCF}" type="slidenum">
              <a:rPr lang="en-US"/>
              <a:pPr/>
              <a:t>5</a:t>
            </a:fld>
            <a:endParaRPr lang="en-US"/>
          </a:p>
        </p:txBody>
      </p:sp>
      <p:pic>
        <p:nvPicPr>
          <p:cNvPr id="19459" name="Picture 10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" y="1039813"/>
            <a:ext cx="658177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Transport vs. network layer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89088"/>
            <a:ext cx="3810000" cy="4648200"/>
          </a:xfrm>
        </p:spPr>
        <p:txBody>
          <a:bodyPr/>
          <a:lstStyle/>
          <a:p>
            <a:pPr>
              <a:lnSpc>
                <a:spcPct val="70000"/>
              </a:lnSpc>
              <a:buFont typeface="Wingdings" charset="0"/>
              <a:buChar char="v"/>
              <a:defRPr/>
            </a:pPr>
            <a:r>
              <a:rPr lang="en-US" sz="3200" i="1">
                <a:solidFill>
                  <a:srgbClr val="000099"/>
                </a:solidFill>
                <a:ea typeface="ＭＳ Ｐゴシック" charset="0"/>
                <a:cs typeface="+mn-cs"/>
              </a:rPr>
              <a:t>network layer:</a:t>
            </a:r>
            <a:r>
              <a:rPr lang="en-US" sz="3200">
                <a:ea typeface="ＭＳ Ｐゴシック" charset="0"/>
                <a:cs typeface="+mn-cs"/>
              </a:rPr>
              <a:t> logical communication between hosts</a:t>
            </a:r>
          </a:p>
          <a:p>
            <a:pPr>
              <a:lnSpc>
                <a:spcPct val="70000"/>
              </a:lnSpc>
              <a:buFont typeface="Wingdings" charset="0"/>
              <a:buChar char="v"/>
              <a:defRPr/>
            </a:pPr>
            <a:r>
              <a:rPr lang="en-US" sz="3200" i="1">
                <a:solidFill>
                  <a:srgbClr val="000099"/>
                </a:solidFill>
                <a:ea typeface="ＭＳ Ｐゴシック" charset="0"/>
                <a:cs typeface="+mn-cs"/>
              </a:rPr>
              <a:t>transport layer:</a:t>
            </a:r>
            <a:r>
              <a:rPr lang="en-US" sz="3200">
                <a:ea typeface="ＭＳ Ｐゴシック" charset="0"/>
                <a:cs typeface="+mn-cs"/>
              </a:rPr>
              <a:t> logical communication between processes</a:t>
            </a:r>
            <a:r>
              <a:rPr lang="en-US">
                <a:ea typeface="ＭＳ Ｐゴシック" charset="0"/>
                <a:cs typeface="+mn-cs"/>
              </a:rPr>
              <a:t> </a:t>
            </a:r>
          </a:p>
          <a:p>
            <a:pPr lvl="1">
              <a:lnSpc>
                <a:spcPct val="70000"/>
              </a:lnSpc>
              <a:buFont typeface="Wingdings" charset="0"/>
              <a:buChar char="§"/>
              <a:defRPr/>
            </a:pPr>
            <a:r>
              <a:rPr lang="en-US" sz="2800">
                <a:ea typeface="ＭＳ Ｐゴシック" charset="0"/>
              </a:rPr>
              <a:t>relies on, enhances, network layer services</a:t>
            </a:r>
          </a:p>
        </p:txBody>
      </p:sp>
      <p:sp>
        <p:nvSpPr>
          <p:cNvPr id="512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60913" y="2230438"/>
            <a:ext cx="3967162" cy="4249737"/>
          </a:xfrm>
          <a:extLst>
            <a:ext uri="{91240B29-F687-4f45-9708-019B960494DF}">
              <a14:hiddenLine xmlns="" xmlns:a14="http://schemas.microsoft.com/office/drawing/2010/main" w="19050" cmpd="sng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400" i="1" smtClean="0"/>
              <a:t>12 kids in Ann</a:t>
            </a:r>
            <a:r>
              <a:rPr lang="ja-JP" altLang="en-US" sz="2400" i="1" smtClean="0"/>
              <a:t>’</a:t>
            </a:r>
            <a:r>
              <a:rPr lang="en-US" altLang="ja-JP" sz="2400" i="1" smtClean="0"/>
              <a:t>s house sending letters to 12 kids in Bill</a:t>
            </a:r>
            <a:r>
              <a:rPr lang="ja-JP" altLang="en-US" sz="2400" i="1" smtClean="0"/>
              <a:t>’</a:t>
            </a:r>
            <a:r>
              <a:rPr lang="en-US" altLang="ja-JP" sz="2400" i="1" smtClean="0"/>
              <a:t>s house:</a:t>
            </a:r>
            <a:endParaRPr lang="en-US" altLang="ja-JP" sz="2400" smtClean="0"/>
          </a:p>
          <a:p>
            <a:pPr>
              <a:lnSpc>
                <a:spcPct val="70000"/>
              </a:lnSpc>
            </a:pPr>
            <a:r>
              <a:rPr lang="en-US" sz="2400" smtClean="0"/>
              <a:t>hosts = houses</a:t>
            </a:r>
          </a:p>
          <a:p>
            <a:pPr>
              <a:lnSpc>
                <a:spcPct val="70000"/>
              </a:lnSpc>
            </a:pPr>
            <a:r>
              <a:rPr lang="en-US" sz="2400" smtClean="0"/>
              <a:t>processes = kids</a:t>
            </a:r>
          </a:p>
          <a:p>
            <a:pPr>
              <a:lnSpc>
                <a:spcPct val="70000"/>
              </a:lnSpc>
            </a:pPr>
            <a:r>
              <a:rPr lang="en-US" sz="2400" smtClean="0"/>
              <a:t>app messages = letters in envelopes</a:t>
            </a:r>
          </a:p>
          <a:p>
            <a:pPr>
              <a:lnSpc>
                <a:spcPct val="70000"/>
              </a:lnSpc>
            </a:pPr>
            <a:r>
              <a:rPr lang="en-US" sz="2400" smtClean="0"/>
              <a:t>transport protocol = Ann and Bill who demux to in-house siblings</a:t>
            </a:r>
          </a:p>
          <a:p>
            <a:pPr>
              <a:lnSpc>
                <a:spcPct val="70000"/>
              </a:lnSpc>
            </a:pPr>
            <a:r>
              <a:rPr lang="en-US" sz="2400" smtClean="0"/>
              <a:t>network-layer protocol = postal service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sz="2400" smtClean="0"/>
          </a:p>
        </p:txBody>
      </p:sp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4779963" y="1947863"/>
            <a:ext cx="4016375" cy="3836987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Text Box 11"/>
          <p:cNvSpPr txBox="1">
            <a:spLocks noChangeArrowheads="1"/>
          </p:cNvSpPr>
          <p:nvPr/>
        </p:nvSpPr>
        <p:spPr bwMode="auto">
          <a:xfrm>
            <a:off x="4900613" y="1724025"/>
            <a:ext cx="2695575" cy="433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 i="1">
                <a:solidFill>
                  <a:srgbClr val="000099"/>
                </a:solidFill>
                <a:latin typeface="Gill Sans MT" pitchFamily="34" charset="0"/>
              </a:rPr>
              <a:t>household analogy:</a:t>
            </a:r>
            <a:endParaRPr lang="en-US" sz="2800" i="1"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3-</a:t>
            </a:r>
            <a:fld id="{A723F40E-2FA4-4EB2-9159-3F40E6B83CF1}" type="slidenum">
              <a:rPr lang="en-US"/>
              <a:pPr/>
              <a:t>6</a:t>
            </a:fld>
            <a:endParaRPr lang="en-US"/>
          </a:p>
        </p:txBody>
      </p:sp>
      <p:grpSp>
        <p:nvGrpSpPr>
          <p:cNvPr id="20483" name="Group 940"/>
          <p:cNvGrpSpPr>
            <a:grpSpLocks/>
          </p:cNvGrpSpPr>
          <p:nvPr/>
        </p:nvGrpSpPr>
        <p:grpSpPr bwMode="auto">
          <a:xfrm>
            <a:off x="5048250" y="1524000"/>
            <a:ext cx="3540125" cy="4545013"/>
            <a:chOff x="3277" y="974"/>
            <a:chExt cx="2230" cy="2863"/>
          </a:xfrm>
        </p:grpSpPr>
        <p:sp>
          <p:nvSpPr>
            <p:cNvPr id="20613" name="Freeform 941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805 w 1036"/>
                <a:gd name="T1" fmla="*/ 11 h 675"/>
                <a:gd name="T2" fmla="*/ 485 w 1036"/>
                <a:gd name="T3" fmla="*/ 53 h 675"/>
                <a:gd name="T4" fmla="*/ 257 w 1036"/>
                <a:gd name="T5" fmla="*/ 129 h 675"/>
                <a:gd name="T6" fmla="*/ 190 w 1036"/>
                <a:gd name="T7" fmla="*/ 229 h 675"/>
                <a:gd name="T8" fmla="*/ 26 w 1036"/>
                <a:gd name="T9" fmla="*/ 297 h 675"/>
                <a:gd name="T10" fmla="*/ 22 w 1036"/>
                <a:gd name="T11" fmla="*/ 459 h 675"/>
                <a:gd name="T12" fmla="*/ 164 w 1036"/>
                <a:gd name="T13" fmla="*/ 489 h 675"/>
                <a:gd name="T14" fmla="*/ 570 w 1036"/>
                <a:gd name="T15" fmla="*/ 489 h 675"/>
                <a:gd name="T16" fmla="*/ 742 w 1036"/>
                <a:gd name="T17" fmla="*/ 555 h 675"/>
                <a:gd name="T18" fmla="*/ 935 w 1036"/>
                <a:gd name="T19" fmla="*/ 657 h 675"/>
                <a:gd name="T20" fmla="*/ 1081 w 1036"/>
                <a:gd name="T21" fmla="*/ 661 h 675"/>
                <a:gd name="T22" fmla="*/ 1183 w 1036"/>
                <a:gd name="T23" fmla="*/ 603 h 675"/>
                <a:gd name="T24" fmla="*/ 1234 w 1036"/>
                <a:gd name="T25" fmla="*/ 445 h 675"/>
                <a:gd name="T26" fmla="*/ 1266 w 1036"/>
                <a:gd name="T27" fmla="*/ 291 h 675"/>
                <a:gd name="T28" fmla="*/ 1270 w 1036"/>
                <a:gd name="T29" fmla="*/ 107 h 675"/>
                <a:gd name="T30" fmla="*/ 1161 w 1036"/>
                <a:gd name="T31" fmla="*/ 17 h 675"/>
                <a:gd name="T32" fmla="*/ 964 w 1036"/>
                <a:gd name="T33" fmla="*/ 3 h 675"/>
                <a:gd name="T34" fmla="*/ 805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614" name="Group 942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6657" name="Rectangle 943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" name="AutoShape 944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>
                  <a:solidFill>
                    <a:srgbClr val="00CCFF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20615" name="Freeform 945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81" name="Line 946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2" name="Line 947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3" name="Line 948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4" name="Line 949"/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5" name="Line 950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6" name="Line 951"/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7" name="Line 952"/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8" name="Line 953"/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9" name="Line 954"/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0" name="Line 955"/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1" name="Line 956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2" name="Line 957"/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3" name="Line 958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4" name="Line 959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0630" name="Group 960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20990" name="Picture 961" descr="access_point_stylized_small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991" name="Picture 962" descr="antenna_radiation_stylize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0631" name="Freeform 963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32" name="Freeform 964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1748 w 765"/>
                <a:gd name="T1" fmla="*/ 56 h 459"/>
                <a:gd name="T2" fmla="*/ 1185 w 765"/>
                <a:gd name="T3" fmla="*/ 399 h 459"/>
                <a:gd name="T4" fmla="*/ 396 w 765"/>
                <a:gd name="T5" fmla="*/ 568 h 459"/>
                <a:gd name="T6" fmla="*/ 57 w 765"/>
                <a:gd name="T7" fmla="*/ 1914 h 459"/>
                <a:gd name="T8" fmla="*/ 741 w 765"/>
                <a:gd name="T9" fmla="*/ 2529 h 459"/>
                <a:gd name="T10" fmla="*/ 1425 w 765"/>
                <a:gd name="T11" fmla="*/ 2424 h 459"/>
                <a:gd name="T12" fmla="*/ 2405 w 765"/>
                <a:gd name="T13" fmla="*/ 2529 h 459"/>
                <a:gd name="T14" fmla="*/ 2878 w 765"/>
                <a:gd name="T15" fmla="*/ 2470 h 459"/>
                <a:gd name="T16" fmla="*/ 3098 w 765"/>
                <a:gd name="T17" fmla="*/ 2119 h 459"/>
                <a:gd name="T18" fmla="*/ 3092 w 765"/>
                <a:gd name="T19" fmla="*/ 899 h 459"/>
                <a:gd name="T20" fmla="*/ 2729 w 765"/>
                <a:gd name="T21" fmla="*/ 196 h 459"/>
                <a:gd name="T22" fmla="*/ 1748 w 765"/>
                <a:gd name="T23" fmla="*/ 56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98" name="Line 965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9" name="Line 966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0" name="Line 967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1" name="Line 968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2" name="Line 969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3" name="Line 970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4" name="Line 971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5" name="Line 972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6" name="Line 973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7" name="Line 974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8" name="Line 975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9" name="Line 976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0" name="Line 977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1" name="Line 978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2" name="Line 979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3" name="Line 980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4" name="Line 981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0650" name="Group 982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20973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74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75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76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77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78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79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80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81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82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83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84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85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86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87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653" name="Oval 998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20989" name="Picture 999" descr="cell_tower_radiation_gray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0651" name="Group 1000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6629" name="Line 1001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965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66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67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968" name="Group 1005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20971" name="Freeform 100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72" name="Freeform 100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634" name="Line 1008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35" name="Line 1009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2" name="Group 1010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2095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5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5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959" name="Group 101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62" name="Freeform 101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63" name="Freeform 101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625" name="Line 101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26" name="Line 101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3" name="Group 1019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2094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4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5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951" name="Group 102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54" name="Freeform 102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55" name="Freeform 102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617" name="Line 102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18" name="Line 102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4" name="Group 1028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2094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4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4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943" name="Group 103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46" name="Freeform 103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47" name="Freeform 103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609" name="Line 103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10" name="Line 103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5" name="Group 1037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2093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3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3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935" name="Group 104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38" name="Freeform 10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39" name="Freeform 10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601" name="Line 104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02" name="Line 104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6" name="Group 1046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2092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2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2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927" name="Group 105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30" name="Freeform 10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31" name="Freeform 10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593" name="Line 105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94" name="Line 105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6322" name="Line 1055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0658" name="Group 1056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2091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1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1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919" name="Group 106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22" name="Freeform 106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23" name="Freeform 106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585" name="Line 106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86" name="Line 106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9" name="Group 1065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2090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0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1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911" name="Group 106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14" name="Freeform 107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15" name="Freeform 107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577" name="Line 107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78" name="Line 107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0" name="Group 1074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2090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0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0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903" name="Group 107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06" name="Freeform 107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07" name="Freeform 108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569" name="Line 108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70" name="Line 108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1" name="Group 1083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2089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89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89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895" name="Group 108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898" name="Freeform 108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99" name="Freeform 108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561" name="Line 109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62" name="Line 109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2" name="Group 1092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2088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88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88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887" name="Group 109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890" name="Freeform 109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91" name="Freeform 109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553" name="Line 109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54" name="Line 110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3" name="Group 1101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2087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87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87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879" name="Group 110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882" name="Freeform 110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83" name="Freeform 110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545" name="Line 110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46" name="Line 110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4" name="Group 1110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20862" name="Group 1111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0864" name="Freeform 1112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1 w 199"/>
                    <a:gd name="T1" fmla="*/ 0 h 232"/>
                    <a:gd name="T2" fmla="*/ 1 w 199"/>
                    <a:gd name="T3" fmla="*/ 0 h 232"/>
                    <a:gd name="T4" fmla="*/ 1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1 h 232"/>
                    <a:gd name="T24" fmla="*/ 1 w 199"/>
                    <a:gd name="T25" fmla="*/ 1 h 232"/>
                    <a:gd name="T26" fmla="*/ 1 w 199"/>
                    <a:gd name="T27" fmla="*/ 1 h 232"/>
                    <a:gd name="T28" fmla="*/ 1 w 199"/>
                    <a:gd name="T29" fmla="*/ 1 h 232"/>
                    <a:gd name="T30" fmla="*/ 2 w 199"/>
                    <a:gd name="T31" fmla="*/ 1 h 232"/>
                    <a:gd name="T32" fmla="*/ 2 w 199"/>
                    <a:gd name="T33" fmla="*/ 1 h 232"/>
                    <a:gd name="T34" fmla="*/ 2 w 199"/>
                    <a:gd name="T35" fmla="*/ 1 h 232"/>
                    <a:gd name="T36" fmla="*/ 2 w 199"/>
                    <a:gd name="T37" fmla="*/ 1 h 232"/>
                    <a:gd name="T38" fmla="*/ 2 w 199"/>
                    <a:gd name="T39" fmla="*/ 1 h 232"/>
                    <a:gd name="T40" fmla="*/ 2 w 199"/>
                    <a:gd name="T41" fmla="*/ 1 h 232"/>
                    <a:gd name="T42" fmla="*/ 2 w 199"/>
                    <a:gd name="T43" fmla="*/ 1 h 232"/>
                    <a:gd name="T44" fmla="*/ 2 w 199"/>
                    <a:gd name="T45" fmla="*/ 1 h 232"/>
                    <a:gd name="T46" fmla="*/ 2 w 199"/>
                    <a:gd name="T47" fmla="*/ 1 h 232"/>
                    <a:gd name="T48" fmla="*/ 2 w 199"/>
                    <a:gd name="T49" fmla="*/ 1 h 232"/>
                    <a:gd name="T50" fmla="*/ 2 w 199"/>
                    <a:gd name="T51" fmla="*/ 1 h 232"/>
                    <a:gd name="T52" fmla="*/ 1 w 199"/>
                    <a:gd name="T53" fmla="*/ 1 h 232"/>
                    <a:gd name="T54" fmla="*/ 1 w 199"/>
                    <a:gd name="T55" fmla="*/ 1 h 232"/>
                    <a:gd name="T56" fmla="*/ 1 w 199"/>
                    <a:gd name="T57" fmla="*/ 1 h 232"/>
                    <a:gd name="T58" fmla="*/ 1 w 199"/>
                    <a:gd name="T59" fmla="*/ 0 h 232"/>
                    <a:gd name="T60" fmla="*/ 1 w 199"/>
                    <a:gd name="T61" fmla="*/ 0 h 232"/>
                    <a:gd name="T62" fmla="*/ 1 w 199"/>
                    <a:gd name="T63" fmla="*/ 0 h 232"/>
                    <a:gd name="T64" fmla="*/ 1 w 199"/>
                    <a:gd name="T65" fmla="*/ 0 h 232"/>
                    <a:gd name="T66" fmla="*/ 1 w 199"/>
                    <a:gd name="T67" fmla="*/ 0 h 232"/>
                    <a:gd name="T68" fmla="*/ 1 w 199"/>
                    <a:gd name="T69" fmla="*/ 0 h 232"/>
                    <a:gd name="T70" fmla="*/ 1 w 199"/>
                    <a:gd name="T71" fmla="*/ 0 h 232"/>
                    <a:gd name="T72" fmla="*/ 1 w 199"/>
                    <a:gd name="T73" fmla="*/ 0 h 232"/>
                    <a:gd name="T74" fmla="*/ 2 w 199"/>
                    <a:gd name="T75" fmla="*/ 0 h 232"/>
                    <a:gd name="T76" fmla="*/ 2 w 199"/>
                    <a:gd name="T77" fmla="*/ 0 h 232"/>
                    <a:gd name="T78" fmla="*/ 2 w 199"/>
                    <a:gd name="T79" fmla="*/ 0 h 232"/>
                    <a:gd name="T80" fmla="*/ 3 w 199"/>
                    <a:gd name="T81" fmla="*/ 0 h 232"/>
                    <a:gd name="T82" fmla="*/ 3 w 199"/>
                    <a:gd name="T83" fmla="*/ 0 h 232"/>
                    <a:gd name="T84" fmla="*/ 2 w 199"/>
                    <a:gd name="T85" fmla="*/ 0 h 232"/>
                    <a:gd name="T86" fmla="*/ 2 w 199"/>
                    <a:gd name="T87" fmla="*/ 0 h 232"/>
                    <a:gd name="T88" fmla="*/ 2 w 199"/>
                    <a:gd name="T89" fmla="*/ 0 h 232"/>
                    <a:gd name="T90" fmla="*/ 2 w 199"/>
                    <a:gd name="T91" fmla="*/ 0 h 232"/>
                    <a:gd name="T92" fmla="*/ 1 w 199"/>
                    <a:gd name="T93" fmla="*/ 0 h 232"/>
                    <a:gd name="T94" fmla="*/ 1 w 199"/>
                    <a:gd name="T95" fmla="*/ 0 h 232"/>
                    <a:gd name="T96" fmla="*/ 1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65" name="Freeform 1113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2 w 128"/>
                    <a:gd name="T1" fmla="*/ 0 h 180"/>
                    <a:gd name="T2" fmla="*/ 2 w 128"/>
                    <a:gd name="T3" fmla="*/ 0 h 180"/>
                    <a:gd name="T4" fmla="*/ 2 w 128"/>
                    <a:gd name="T5" fmla="*/ 0 h 180"/>
                    <a:gd name="T6" fmla="*/ 2 w 128"/>
                    <a:gd name="T7" fmla="*/ 0 h 180"/>
                    <a:gd name="T8" fmla="*/ 1 w 128"/>
                    <a:gd name="T9" fmla="*/ 0 h 180"/>
                    <a:gd name="T10" fmla="*/ 1 w 128"/>
                    <a:gd name="T11" fmla="*/ 0 h 180"/>
                    <a:gd name="T12" fmla="*/ 1 w 128"/>
                    <a:gd name="T13" fmla="*/ 0 h 180"/>
                    <a:gd name="T14" fmla="*/ 1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1 w 128"/>
                    <a:gd name="T29" fmla="*/ 0 h 180"/>
                    <a:gd name="T30" fmla="*/ 1 w 128"/>
                    <a:gd name="T31" fmla="*/ 0 h 180"/>
                    <a:gd name="T32" fmla="*/ 1 w 128"/>
                    <a:gd name="T33" fmla="*/ 0 h 180"/>
                    <a:gd name="T34" fmla="*/ 1 w 128"/>
                    <a:gd name="T35" fmla="*/ 0 h 180"/>
                    <a:gd name="T36" fmla="*/ 1 w 128"/>
                    <a:gd name="T37" fmla="*/ 0 h 180"/>
                    <a:gd name="T38" fmla="*/ 2 w 128"/>
                    <a:gd name="T39" fmla="*/ 0 h 180"/>
                    <a:gd name="T40" fmla="*/ 2 w 128"/>
                    <a:gd name="T41" fmla="*/ 0 h 180"/>
                    <a:gd name="T42" fmla="*/ 2 w 128"/>
                    <a:gd name="T43" fmla="*/ 0 h 180"/>
                    <a:gd name="T44" fmla="*/ 2 w 128"/>
                    <a:gd name="T45" fmla="*/ 0 h 180"/>
                    <a:gd name="T46" fmla="*/ 2 w 128"/>
                    <a:gd name="T47" fmla="*/ 0 h 180"/>
                    <a:gd name="T48" fmla="*/ 2 w 128"/>
                    <a:gd name="T49" fmla="*/ 0 h 180"/>
                    <a:gd name="T50" fmla="*/ 2 w 128"/>
                    <a:gd name="T51" fmla="*/ 0 h 180"/>
                    <a:gd name="T52" fmla="*/ 2 w 128"/>
                    <a:gd name="T53" fmla="*/ 0 h 180"/>
                    <a:gd name="T54" fmla="*/ 1 w 128"/>
                    <a:gd name="T55" fmla="*/ 0 h 180"/>
                    <a:gd name="T56" fmla="*/ 1 w 128"/>
                    <a:gd name="T57" fmla="*/ 0 h 180"/>
                    <a:gd name="T58" fmla="*/ 1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1 w 128"/>
                    <a:gd name="T71" fmla="*/ 0 h 180"/>
                    <a:gd name="T72" fmla="*/ 1 w 128"/>
                    <a:gd name="T73" fmla="*/ 0 h 180"/>
                    <a:gd name="T74" fmla="*/ 1 w 128"/>
                    <a:gd name="T75" fmla="*/ 0 h 180"/>
                    <a:gd name="T76" fmla="*/ 1 w 128"/>
                    <a:gd name="T77" fmla="*/ 0 h 180"/>
                    <a:gd name="T78" fmla="*/ 2 w 128"/>
                    <a:gd name="T79" fmla="*/ 0 h 180"/>
                    <a:gd name="T80" fmla="*/ 2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66" name="Freeform 1114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1 w 322"/>
                    <a:gd name="T1" fmla="*/ 0 h 378"/>
                    <a:gd name="T2" fmla="*/ 1 w 322"/>
                    <a:gd name="T3" fmla="*/ 0 h 378"/>
                    <a:gd name="T4" fmla="*/ 0 w 322"/>
                    <a:gd name="T5" fmla="*/ 0 h 378"/>
                    <a:gd name="T6" fmla="*/ 0 w 322"/>
                    <a:gd name="T7" fmla="*/ 1 h 378"/>
                    <a:gd name="T8" fmla="*/ 0 w 322"/>
                    <a:gd name="T9" fmla="*/ 1 h 378"/>
                    <a:gd name="T10" fmla="*/ 0 w 322"/>
                    <a:gd name="T11" fmla="*/ 1 h 378"/>
                    <a:gd name="T12" fmla="*/ 0 w 322"/>
                    <a:gd name="T13" fmla="*/ 1 h 378"/>
                    <a:gd name="T14" fmla="*/ 0 w 322"/>
                    <a:gd name="T15" fmla="*/ 1 h 378"/>
                    <a:gd name="T16" fmla="*/ 1 w 322"/>
                    <a:gd name="T17" fmla="*/ 1 h 378"/>
                    <a:gd name="T18" fmla="*/ 1 w 322"/>
                    <a:gd name="T19" fmla="*/ 1 h 378"/>
                    <a:gd name="T20" fmla="*/ 2 w 322"/>
                    <a:gd name="T21" fmla="*/ 1 h 378"/>
                    <a:gd name="T22" fmla="*/ 2 w 322"/>
                    <a:gd name="T23" fmla="*/ 1 h 378"/>
                    <a:gd name="T24" fmla="*/ 3 w 322"/>
                    <a:gd name="T25" fmla="*/ 1 h 378"/>
                    <a:gd name="T26" fmla="*/ 4 w 322"/>
                    <a:gd name="T27" fmla="*/ 1 h 378"/>
                    <a:gd name="T28" fmla="*/ 4 w 322"/>
                    <a:gd name="T29" fmla="*/ 1 h 378"/>
                    <a:gd name="T30" fmla="*/ 5 w 322"/>
                    <a:gd name="T31" fmla="*/ 1 h 378"/>
                    <a:gd name="T32" fmla="*/ 5 w 322"/>
                    <a:gd name="T33" fmla="*/ 1 h 378"/>
                    <a:gd name="T34" fmla="*/ 5 w 322"/>
                    <a:gd name="T35" fmla="*/ 1 h 378"/>
                    <a:gd name="T36" fmla="*/ 5 w 322"/>
                    <a:gd name="T37" fmla="*/ 1 h 378"/>
                    <a:gd name="T38" fmla="*/ 5 w 322"/>
                    <a:gd name="T39" fmla="*/ 1 h 378"/>
                    <a:gd name="T40" fmla="*/ 5 w 322"/>
                    <a:gd name="T41" fmla="*/ 1 h 378"/>
                    <a:gd name="T42" fmla="*/ 4 w 322"/>
                    <a:gd name="T43" fmla="*/ 1 h 378"/>
                    <a:gd name="T44" fmla="*/ 4 w 322"/>
                    <a:gd name="T45" fmla="*/ 1 h 378"/>
                    <a:gd name="T46" fmla="*/ 3 w 322"/>
                    <a:gd name="T47" fmla="*/ 1 h 378"/>
                    <a:gd name="T48" fmla="*/ 2 w 322"/>
                    <a:gd name="T49" fmla="*/ 1 h 378"/>
                    <a:gd name="T50" fmla="*/ 2 w 322"/>
                    <a:gd name="T51" fmla="*/ 1 h 378"/>
                    <a:gd name="T52" fmla="*/ 2 w 322"/>
                    <a:gd name="T53" fmla="*/ 1 h 378"/>
                    <a:gd name="T54" fmla="*/ 1 w 322"/>
                    <a:gd name="T55" fmla="*/ 1 h 378"/>
                    <a:gd name="T56" fmla="*/ 1 w 322"/>
                    <a:gd name="T57" fmla="*/ 1 h 378"/>
                    <a:gd name="T58" fmla="*/ 1 w 322"/>
                    <a:gd name="T59" fmla="*/ 1 h 378"/>
                    <a:gd name="T60" fmla="*/ 0 w 322"/>
                    <a:gd name="T61" fmla="*/ 1 h 378"/>
                    <a:gd name="T62" fmla="*/ 1 w 322"/>
                    <a:gd name="T63" fmla="*/ 1 h 378"/>
                    <a:gd name="T64" fmla="*/ 1 w 322"/>
                    <a:gd name="T65" fmla="*/ 0 h 378"/>
                    <a:gd name="T66" fmla="*/ 1 w 322"/>
                    <a:gd name="T67" fmla="*/ 0 h 378"/>
                    <a:gd name="T68" fmla="*/ 1 w 322"/>
                    <a:gd name="T69" fmla="*/ 0 h 378"/>
                    <a:gd name="T70" fmla="*/ 2 w 322"/>
                    <a:gd name="T71" fmla="*/ 0 h 378"/>
                    <a:gd name="T72" fmla="*/ 2 w 322"/>
                    <a:gd name="T73" fmla="*/ 0 h 378"/>
                    <a:gd name="T74" fmla="*/ 3 w 322"/>
                    <a:gd name="T75" fmla="*/ 0 h 378"/>
                    <a:gd name="T76" fmla="*/ 4 w 322"/>
                    <a:gd name="T77" fmla="*/ 0 h 378"/>
                    <a:gd name="T78" fmla="*/ 4 w 322"/>
                    <a:gd name="T79" fmla="*/ 0 h 378"/>
                    <a:gd name="T80" fmla="*/ 4 w 322"/>
                    <a:gd name="T81" fmla="*/ 0 h 378"/>
                    <a:gd name="T82" fmla="*/ 4 w 322"/>
                    <a:gd name="T83" fmla="*/ 0 h 378"/>
                    <a:gd name="T84" fmla="*/ 3 w 322"/>
                    <a:gd name="T85" fmla="*/ 0 h 378"/>
                    <a:gd name="T86" fmla="*/ 2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67" name="Freeform 1115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3 w 283"/>
                    <a:gd name="T1" fmla="*/ 0 h 252"/>
                    <a:gd name="T2" fmla="*/ 3 w 283"/>
                    <a:gd name="T3" fmla="*/ 0 h 252"/>
                    <a:gd name="T4" fmla="*/ 4 w 283"/>
                    <a:gd name="T5" fmla="*/ 0 h 252"/>
                    <a:gd name="T6" fmla="*/ 4 w 283"/>
                    <a:gd name="T7" fmla="*/ 0 h 252"/>
                    <a:gd name="T8" fmla="*/ 4 w 283"/>
                    <a:gd name="T9" fmla="*/ 0 h 252"/>
                    <a:gd name="T10" fmla="*/ 4 w 283"/>
                    <a:gd name="T11" fmla="*/ 0 h 252"/>
                    <a:gd name="T12" fmla="*/ 4 w 283"/>
                    <a:gd name="T13" fmla="*/ 0 h 252"/>
                    <a:gd name="T14" fmla="*/ 3 w 283"/>
                    <a:gd name="T15" fmla="*/ 0 h 252"/>
                    <a:gd name="T16" fmla="*/ 3 w 283"/>
                    <a:gd name="T17" fmla="*/ 1 h 252"/>
                    <a:gd name="T18" fmla="*/ 3 w 283"/>
                    <a:gd name="T19" fmla="*/ 1 h 252"/>
                    <a:gd name="T20" fmla="*/ 3 w 283"/>
                    <a:gd name="T21" fmla="*/ 1 h 252"/>
                    <a:gd name="T22" fmla="*/ 3 w 283"/>
                    <a:gd name="T23" fmla="*/ 1 h 252"/>
                    <a:gd name="T24" fmla="*/ 3 w 283"/>
                    <a:gd name="T25" fmla="*/ 1 h 252"/>
                    <a:gd name="T26" fmla="*/ 3 w 283"/>
                    <a:gd name="T27" fmla="*/ 1 h 252"/>
                    <a:gd name="T28" fmla="*/ 3 w 283"/>
                    <a:gd name="T29" fmla="*/ 1 h 252"/>
                    <a:gd name="T30" fmla="*/ 3 w 283"/>
                    <a:gd name="T31" fmla="*/ 1 h 252"/>
                    <a:gd name="T32" fmla="*/ 3 w 283"/>
                    <a:gd name="T33" fmla="*/ 1 h 252"/>
                    <a:gd name="T34" fmla="*/ 3 w 283"/>
                    <a:gd name="T35" fmla="*/ 1 h 252"/>
                    <a:gd name="T36" fmla="*/ 3 w 283"/>
                    <a:gd name="T37" fmla="*/ 1 h 252"/>
                    <a:gd name="T38" fmla="*/ 3 w 283"/>
                    <a:gd name="T39" fmla="*/ 1 h 252"/>
                    <a:gd name="T40" fmla="*/ 3 w 283"/>
                    <a:gd name="T41" fmla="*/ 1 h 252"/>
                    <a:gd name="T42" fmla="*/ 3 w 283"/>
                    <a:gd name="T43" fmla="*/ 1 h 252"/>
                    <a:gd name="T44" fmla="*/ 4 w 283"/>
                    <a:gd name="T45" fmla="*/ 1 h 252"/>
                    <a:gd name="T46" fmla="*/ 4 w 283"/>
                    <a:gd name="T47" fmla="*/ 1 h 252"/>
                    <a:gd name="T48" fmla="*/ 4 w 283"/>
                    <a:gd name="T49" fmla="*/ 0 h 252"/>
                    <a:gd name="T50" fmla="*/ 4 w 283"/>
                    <a:gd name="T51" fmla="*/ 0 h 252"/>
                    <a:gd name="T52" fmla="*/ 4 w 283"/>
                    <a:gd name="T53" fmla="*/ 0 h 252"/>
                    <a:gd name="T54" fmla="*/ 4 w 283"/>
                    <a:gd name="T55" fmla="*/ 0 h 252"/>
                    <a:gd name="T56" fmla="*/ 4 w 283"/>
                    <a:gd name="T57" fmla="*/ 0 h 252"/>
                    <a:gd name="T58" fmla="*/ 3 w 283"/>
                    <a:gd name="T59" fmla="*/ 0 h 252"/>
                    <a:gd name="T60" fmla="*/ 3 w 283"/>
                    <a:gd name="T61" fmla="*/ 0 h 252"/>
                    <a:gd name="T62" fmla="*/ 3 w 283"/>
                    <a:gd name="T63" fmla="*/ 0 h 252"/>
                    <a:gd name="T64" fmla="*/ 3 w 283"/>
                    <a:gd name="T65" fmla="*/ 0 h 252"/>
                    <a:gd name="T66" fmla="*/ 2 w 283"/>
                    <a:gd name="T67" fmla="*/ 0 h 252"/>
                    <a:gd name="T68" fmla="*/ 2 w 283"/>
                    <a:gd name="T69" fmla="*/ 0 h 252"/>
                    <a:gd name="T70" fmla="*/ 2 w 283"/>
                    <a:gd name="T71" fmla="*/ 0 h 252"/>
                    <a:gd name="T72" fmla="*/ 2 w 283"/>
                    <a:gd name="T73" fmla="*/ 0 h 252"/>
                    <a:gd name="T74" fmla="*/ 1 w 283"/>
                    <a:gd name="T75" fmla="*/ 0 h 252"/>
                    <a:gd name="T76" fmla="*/ 1 w 283"/>
                    <a:gd name="T77" fmla="*/ 0 h 252"/>
                    <a:gd name="T78" fmla="*/ 1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1 w 283"/>
                    <a:gd name="T95" fmla="*/ 0 h 252"/>
                    <a:gd name="T96" fmla="*/ 1 w 283"/>
                    <a:gd name="T97" fmla="*/ 0 h 252"/>
                    <a:gd name="T98" fmla="*/ 1 w 283"/>
                    <a:gd name="T99" fmla="*/ 0 h 252"/>
                    <a:gd name="T100" fmla="*/ 1 w 283"/>
                    <a:gd name="T101" fmla="*/ 0 h 252"/>
                    <a:gd name="T102" fmla="*/ 1 w 283"/>
                    <a:gd name="T103" fmla="*/ 0 h 252"/>
                    <a:gd name="T104" fmla="*/ 2 w 283"/>
                    <a:gd name="T105" fmla="*/ 0 h 252"/>
                    <a:gd name="T106" fmla="*/ 2 w 283"/>
                    <a:gd name="T107" fmla="*/ 0 h 252"/>
                    <a:gd name="T108" fmla="*/ 2 w 283"/>
                    <a:gd name="T109" fmla="*/ 0 h 252"/>
                    <a:gd name="T110" fmla="*/ 2 w 283"/>
                    <a:gd name="T111" fmla="*/ 0 h 252"/>
                    <a:gd name="T112" fmla="*/ 3 w 283"/>
                    <a:gd name="T113" fmla="*/ 0 h 252"/>
                    <a:gd name="T114" fmla="*/ 3 w 283"/>
                    <a:gd name="T115" fmla="*/ 0 h 252"/>
                    <a:gd name="T116" fmla="*/ 3 w 283"/>
                    <a:gd name="T117" fmla="*/ 0 h 252"/>
                    <a:gd name="T118" fmla="*/ 3 w 283"/>
                    <a:gd name="T119" fmla="*/ 0 h 252"/>
                    <a:gd name="T120" fmla="*/ 3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68" name="Freeform 1116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1 h 238"/>
                    <a:gd name="T10" fmla="*/ 1 w 114"/>
                    <a:gd name="T11" fmla="*/ 1 h 238"/>
                    <a:gd name="T12" fmla="*/ 1 w 114"/>
                    <a:gd name="T13" fmla="*/ 1 h 238"/>
                    <a:gd name="T14" fmla="*/ 1 w 114"/>
                    <a:gd name="T15" fmla="*/ 1 h 238"/>
                    <a:gd name="T16" fmla="*/ 1 w 114"/>
                    <a:gd name="T17" fmla="*/ 1 h 238"/>
                    <a:gd name="T18" fmla="*/ 1 w 114"/>
                    <a:gd name="T19" fmla="*/ 1 h 238"/>
                    <a:gd name="T20" fmla="*/ 2 w 114"/>
                    <a:gd name="T21" fmla="*/ 1 h 238"/>
                    <a:gd name="T22" fmla="*/ 2 w 114"/>
                    <a:gd name="T23" fmla="*/ 1 h 238"/>
                    <a:gd name="T24" fmla="*/ 2 w 114"/>
                    <a:gd name="T25" fmla="*/ 1 h 238"/>
                    <a:gd name="T26" fmla="*/ 2 w 114"/>
                    <a:gd name="T27" fmla="*/ 1 h 238"/>
                    <a:gd name="T28" fmla="*/ 2 w 114"/>
                    <a:gd name="T29" fmla="*/ 1 h 238"/>
                    <a:gd name="T30" fmla="*/ 2 w 114"/>
                    <a:gd name="T31" fmla="*/ 1 h 238"/>
                    <a:gd name="T32" fmla="*/ 1 w 114"/>
                    <a:gd name="T33" fmla="*/ 1 h 238"/>
                    <a:gd name="T34" fmla="*/ 1 w 114"/>
                    <a:gd name="T35" fmla="*/ 1 h 238"/>
                    <a:gd name="T36" fmla="*/ 1 w 114"/>
                    <a:gd name="T37" fmla="*/ 0 h 238"/>
                    <a:gd name="T38" fmla="*/ 1 w 114"/>
                    <a:gd name="T39" fmla="*/ 0 h 238"/>
                    <a:gd name="T40" fmla="*/ 1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1 w 114"/>
                    <a:gd name="T51" fmla="*/ 0 h 238"/>
                    <a:gd name="T52" fmla="*/ 1 w 114"/>
                    <a:gd name="T53" fmla="*/ 0 h 238"/>
                    <a:gd name="T54" fmla="*/ 1 w 114"/>
                    <a:gd name="T55" fmla="*/ 0 h 238"/>
                    <a:gd name="T56" fmla="*/ 1 w 114"/>
                    <a:gd name="T57" fmla="*/ 0 h 238"/>
                    <a:gd name="T58" fmla="*/ 1 w 114"/>
                    <a:gd name="T59" fmla="*/ 0 h 238"/>
                    <a:gd name="T60" fmla="*/ 1 w 114"/>
                    <a:gd name="T61" fmla="*/ 0 h 238"/>
                    <a:gd name="T62" fmla="*/ 2 w 114"/>
                    <a:gd name="T63" fmla="*/ 0 h 238"/>
                    <a:gd name="T64" fmla="*/ 2 w 114"/>
                    <a:gd name="T65" fmla="*/ 0 h 238"/>
                    <a:gd name="T66" fmla="*/ 2 w 114"/>
                    <a:gd name="T67" fmla="*/ 0 h 238"/>
                    <a:gd name="T68" fmla="*/ 1 w 114"/>
                    <a:gd name="T69" fmla="*/ 0 h 238"/>
                    <a:gd name="T70" fmla="*/ 1 w 114"/>
                    <a:gd name="T71" fmla="*/ 0 h 238"/>
                    <a:gd name="T72" fmla="*/ 1 w 114"/>
                    <a:gd name="T73" fmla="*/ 0 h 238"/>
                    <a:gd name="T74" fmla="*/ 1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69" name="Freeform 1117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3 w 246"/>
                    <a:gd name="T1" fmla="*/ 0 h 310"/>
                    <a:gd name="T2" fmla="*/ 4 w 246"/>
                    <a:gd name="T3" fmla="*/ 0 h 310"/>
                    <a:gd name="T4" fmla="*/ 4 w 246"/>
                    <a:gd name="T5" fmla="*/ 0 h 310"/>
                    <a:gd name="T6" fmla="*/ 4 w 246"/>
                    <a:gd name="T7" fmla="*/ 0 h 310"/>
                    <a:gd name="T8" fmla="*/ 3 w 246"/>
                    <a:gd name="T9" fmla="*/ 1 h 310"/>
                    <a:gd name="T10" fmla="*/ 3 w 246"/>
                    <a:gd name="T11" fmla="*/ 1 h 310"/>
                    <a:gd name="T12" fmla="*/ 2 w 246"/>
                    <a:gd name="T13" fmla="*/ 1 h 310"/>
                    <a:gd name="T14" fmla="*/ 2 w 246"/>
                    <a:gd name="T15" fmla="*/ 1 h 310"/>
                    <a:gd name="T16" fmla="*/ 2 w 246"/>
                    <a:gd name="T17" fmla="*/ 1 h 310"/>
                    <a:gd name="T18" fmla="*/ 2 w 246"/>
                    <a:gd name="T19" fmla="*/ 1 h 310"/>
                    <a:gd name="T20" fmla="*/ 2 w 246"/>
                    <a:gd name="T21" fmla="*/ 1 h 310"/>
                    <a:gd name="T22" fmla="*/ 2 w 246"/>
                    <a:gd name="T23" fmla="*/ 1 h 310"/>
                    <a:gd name="T24" fmla="*/ 2 w 246"/>
                    <a:gd name="T25" fmla="*/ 1 h 310"/>
                    <a:gd name="T26" fmla="*/ 2 w 246"/>
                    <a:gd name="T27" fmla="*/ 1 h 310"/>
                    <a:gd name="T28" fmla="*/ 2 w 246"/>
                    <a:gd name="T29" fmla="*/ 1 h 310"/>
                    <a:gd name="T30" fmla="*/ 3 w 246"/>
                    <a:gd name="T31" fmla="*/ 1 h 310"/>
                    <a:gd name="T32" fmla="*/ 3 w 246"/>
                    <a:gd name="T33" fmla="*/ 1 h 310"/>
                    <a:gd name="T34" fmla="*/ 4 w 246"/>
                    <a:gd name="T35" fmla="*/ 1 h 310"/>
                    <a:gd name="T36" fmla="*/ 4 w 246"/>
                    <a:gd name="T37" fmla="*/ 0 h 310"/>
                    <a:gd name="T38" fmla="*/ 4 w 246"/>
                    <a:gd name="T39" fmla="*/ 0 h 310"/>
                    <a:gd name="T40" fmla="*/ 4 w 246"/>
                    <a:gd name="T41" fmla="*/ 0 h 310"/>
                    <a:gd name="T42" fmla="*/ 3 w 246"/>
                    <a:gd name="T43" fmla="*/ 0 h 310"/>
                    <a:gd name="T44" fmla="*/ 3 w 246"/>
                    <a:gd name="T45" fmla="*/ 0 h 310"/>
                    <a:gd name="T46" fmla="*/ 2 w 246"/>
                    <a:gd name="T47" fmla="*/ 0 h 310"/>
                    <a:gd name="T48" fmla="*/ 2 w 246"/>
                    <a:gd name="T49" fmla="*/ 0 h 310"/>
                    <a:gd name="T50" fmla="*/ 1 w 246"/>
                    <a:gd name="T51" fmla="*/ 0 h 310"/>
                    <a:gd name="T52" fmla="*/ 1 w 246"/>
                    <a:gd name="T53" fmla="*/ 0 h 310"/>
                    <a:gd name="T54" fmla="*/ 1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1 w 246"/>
                    <a:gd name="T65" fmla="*/ 0 h 310"/>
                    <a:gd name="T66" fmla="*/ 1 w 246"/>
                    <a:gd name="T67" fmla="*/ 0 h 310"/>
                    <a:gd name="T68" fmla="*/ 2 w 246"/>
                    <a:gd name="T69" fmla="*/ 0 h 310"/>
                    <a:gd name="T70" fmla="*/ 2 w 246"/>
                    <a:gd name="T71" fmla="*/ 0 h 310"/>
                    <a:gd name="T72" fmla="*/ 2 w 246"/>
                    <a:gd name="T73" fmla="*/ 0 h 310"/>
                    <a:gd name="T74" fmla="*/ 3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70" name="Freeform 1118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1 w 198"/>
                    <a:gd name="T1" fmla="*/ 0 h 236"/>
                    <a:gd name="T2" fmla="*/ 1 w 198"/>
                    <a:gd name="T3" fmla="*/ 0 h 236"/>
                    <a:gd name="T4" fmla="*/ 1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1 h 236"/>
                    <a:gd name="T24" fmla="*/ 1 w 198"/>
                    <a:gd name="T25" fmla="*/ 1 h 236"/>
                    <a:gd name="T26" fmla="*/ 1 w 198"/>
                    <a:gd name="T27" fmla="*/ 1 h 236"/>
                    <a:gd name="T28" fmla="*/ 1 w 198"/>
                    <a:gd name="T29" fmla="*/ 1 h 236"/>
                    <a:gd name="T30" fmla="*/ 2 w 198"/>
                    <a:gd name="T31" fmla="*/ 1 h 236"/>
                    <a:gd name="T32" fmla="*/ 2 w 198"/>
                    <a:gd name="T33" fmla="*/ 1 h 236"/>
                    <a:gd name="T34" fmla="*/ 2 w 198"/>
                    <a:gd name="T35" fmla="*/ 1 h 236"/>
                    <a:gd name="T36" fmla="*/ 2 w 198"/>
                    <a:gd name="T37" fmla="*/ 1 h 236"/>
                    <a:gd name="T38" fmla="*/ 2 w 198"/>
                    <a:gd name="T39" fmla="*/ 1 h 236"/>
                    <a:gd name="T40" fmla="*/ 2 w 198"/>
                    <a:gd name="T41" fmla="*/ 1 h 236"/>
                    <a:gd name="T42" fmla="*/ 2 w 198"/>
                    <a:gd name="T43" fmla="*/ 1 h 236"/>
                    <a:gd name="T44" fmla="*/ 2 w 198"/>
                    <a:gd name="T45" fmla="*/ 1 h 236"/>
                    <a:gd name="T46" fmla="*/ 2 w 198"/>
                    <a:gd name="T47" fmla="*/ 1 h 236"/>
                    <a:gd name="T48" fmla="*/ 2 w 198"/>
                    <a:gd name="T49" fmla="*/ 1 h 236"/>
                    <a:gd name="T50" fmla="*/ 2 w 198"/>
                    <a:gd name="T51" fmla="*/ 1 h 236"/>
                    <a:gd name="T52" fmla="*/ 2 w 198"/>
                    <a:gd name="T53" fmla="*/ 1 h 236"/>
                    <a:gd name="T54" fmla="*/ 2 w 198"/>
                    <a:gd name="T55" fmla="*/ 1 h 236"/>
                    <a:gd name="T56" fmla="*/ 2 w 198"/>
                    <a:gd name="T57" fmla="*/ 1 h 236"/>
                    <a:gd name="T58" fmla="*/ 1 w 198"/>
                    <a:gd name="T59" fmla="*/ 1 h 236"/>
                    <a:gd name="T60" fmla="*/ 1 w 198"/>
                    <a:gd name="T61" fmla="*/ 1 h 236"/>
                    <a:gd name="T62" fmla="*/ 1 w 198"/>
                    <a:gd name="T63" fmla="*/ 1 h 236"/>
                    <a:gd name="T64" fmla="*/ 1 w 198"/>
                    <a:gd name="T65" fmla="*/ 1 h 236"/>
                    <a:gd name="T66" fmla="*/ 1 w 198"/>
                    <a:gd name="T67" fmla="*/ 1 h 236"/>
                    <a:gd name="T68" fmla="*/ 1 w 198"/>
                    <a:gd name="T69" fmla="*/ 1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1 w 198"/>
                    <a:gd name="T83" fmla="*/ 0 h 236"/>
                    <a:gd name="T84" fmla="*/ 1 w 198"/>
                    <a:gd name="T85" fmla="*/ 0 h 236"/>
                    <a:gd name="T86" fmla="*/ 1 w 198"/>
                    <a:gd name="T87" fmla="*/ 0 h 236"/>
                    <a:gd name="T88" fmla="*/ 1 w 198"/>
                    <a:gd name="T89" fmla="*/ 0 h 236"/>
                    <a:gd name="T90" fmla="*/ 1 w 198"/>
                    <a:gd name="T91" fmla="*/ 0 h 236"/>
                    <a:gd name="T92" fmla="*/ 2 w 198"/>
                    <a:gd name="T93" fmla="*/ 0 h 236"/>
                    <a:gd name="T94" fmla="*/ 2 w 198"/>
                    <a:gd name="T95" fmla="*/ 0 h 236"/>
                    <a:gd name="T96" fmla="*/ 2 w 198"/>
                    <a:gd name="T97" fmla="*/ 0 h 236"/>
                    <a:gd name="T98" fmla="*/ 2 w 198"/>
                    <a:gd name="T99" fmla="*/ 0 h 236"/>
                    <a:gd name="T100" fmla="*/ 2 w 198"/>
                    <a:gd name="T101" fmla="*/ 0 h 236"/>
                    <a:gd name="T102" fmla="*/ 3 w 198"/>
                    <a:gd name="T103" fmla="*/ 0 h 236"/>
                    <a:gd name="T104" fmla="*/ 3 w 198"/>
                    <a:gd name="T105" fmla="*/ 0 h 236"/>
                    <a:gd name="T106" fmla="*/ 3 w 198"/>
                    <a:gd name="T107" fmla="*/ 0 h 236"/>
                    <a:gd name="T108" fmla="*/ 3 w 198"/>
                    <a:gd name="T109" fmla="*/ 0 h 236"/>
                    <a:gd name="T110" fmla="*/ 2 w 198"/>
                    <a:gd name="T111" fmla="*/ 0 h 236"/>
                    <a:gd name="T112" fmla="*/ 2 w 198"/>
                    <a:gd name="T113" fmla="*/ 0 h 236"/>
                    <a:gd name="T114" fmla="*/ 2 w 198"/>
                    <a:gd name="T115" fmla="*/ 0 h 236"/>
                    <a:gd name="T116" fmla="*/ 2 w 198"/>
                    <a:gd name="T117" fmla="*/ 0 h 236"/>
                    <a:gd name="T118" fmla="*/ 1 w 198"/>
                    <a:gd name="T119" fmla="*/ 0 h 236"/>
                    <a:gd name="T120" fmla="*/ 1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71" name="Freeform 1119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2 w 128"/>
                    <a:gd name="T1" fmla="*/ 0 h 183"/>
                    <a:gd name="T2" fmla="*/ 2 w 128"/>
                    <a:gd name="T3" fmla="*/ 0 h 183"/>
                    <a:gd name="T4" fmla="*/ 2 w 128"/>
                    <a:gd name="T5" fmla="*/ 0 h 183"/>
                    <a:gd name="T6" fmla="*/ 2 w 128"/>
                    <a:gd name="T7" fmla="*/ 0 h 183"/>
                    <a:gd name="T8" fmla="*/ 1 w 128"/>
                    <a:gd name="T9" fmla="*/ 0 h 183"/>
                    <a:gd name="T10" fmla="*/ 1 w 128"/>
                    <a:gd name="T11" fmla="*/ 0 h 183"/>
                    <a:gd name="T12" fmla="*/ 1 w 128"/>
                    <a:gd name="T13" fmla="*/ 0 h 183"/>
                    <a:gd name="T14" fmla="*/ 1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1 w 128"/>
                    <a:gd name="T31" fmla="*/ 0 h 183"/>
                    <a:gd name="T32" fmla="*/ 1 w 128"/>
                    <a:gd name="T33" fmla="*/ 0 h 183"/>
                    <a:gd name="T34" fmla="*/ 1 w 128"/>
                    <a:gd name="T35" fmla="*/ 0 h 183"/>
                    <a:gd name="T36" fmla="*/ 1 w 128"/>
                    <a:gd name="T37" fmla="*/ 0 h 183"/>
                    <a:gd name="T38" fmla="*/ 1 w 128"/>
                    <a:gd name="T39" fmla="*/ 0 h 183"/>
                    <a:gd name="T40" fmla="*/ 2 w 128"/>
                    <a:gd name="T41" fmla="*/ 0 h 183"/>
                    <a:gd name="T42" fmla="*/ 2 w 128"/>
                    <a:gd name="T43" fmla="*/ 0 h 183"/>
                    <a:gd name="T44" fmla="*/ 2 w 128"/>
                    <a:gd name="T45" fmla="*/ 0 h 183"/>
                    <a:gd name="T46" fmla="*/ 2 w 128"/>
                    <a:gd name="T47" fmla="*/ 0 h 183"/>
                    <a:gd name="T48" fmla="*/ 2 w 128"/>
                    <a:gd name="T49" fmla="*/ 0 h 183"/>
                    <a:gd name="T50" fmla="*/ 2 w 128"/>
                    <a:gd name="T51" fmla="*/ 0 h 183"/>
                    <a:gd name="T52" fmla="*/ 2 w 128"/>
                    <a:gd name="T53" fmla="*/ 0 h 183"/>
                    <a:gd name="T54" fmla="*/ 1 w 128"/>
                    <a:gd name="T55" fmla="*/ 0 h 183"/>
                    <a:gd name="T56" fmla="*/ 1 w 128"/>
                    <a:gd name="T57" fmla="*/ 0 h 183"/>
                    <a:gd name="T58" fmla="*/ 1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1 w 128"/>
                    <a:gd name="T71" fmla="*/ 0 h 183"/>
                    <a:gd name="T72" fmla="*/ 1 w 128"/>
                    <a:gd name="T73" fmla="*/ 0 h 183"/>
                    <a:gd name="T74" fmla="*/ 1 w 128"/>
                    <a:gd name="T75" fmla="*/ 0 h 183"/>
                    <a:gd name="T76" fmla="*/ 1 w 128"/>
                    <a:gd name="T77" fmla="*/ 0 h 183"/>
                    <a:gd name="T78" fmla="*/ 2 w 128"/>
                    <a:gd name="T79" fmla="*/ 0 h 183"/>
                    <a:gd name="T80" fmla="*/ 2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72" name="Freeform 1120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1 w 323"/>
                    <a:gd name="T1" fmla="*/ 0 h 379"/>
                    <a:gd name="T2" fmla="*/ 1 w 323"/>
                    <a:gd name="T3" fmla="*/ 0 h 379"/>
                    <a:gd name="T4" fmla="*/ 0 w 323"/>
                    <a:gd name="T5" fmla="*/ 0 h 379"/>
                    <a:gd name="T6" fmla="*/ 0 w 323"/>
                    <a:gd name="T7" fmla="*/ 1 h 379"/>
                    <a:gd name="T8" fmla="*/ 0 w 323"/>
                    <a:gd name="T9" fmla="*/ 1 h 379"/>
                    <a:gd name="T10" fmla="*/ 0 w 323"/>
                    <a:gd name="T11" fmla="*/ 1 h 379"/>
                    <a:gd name="T12" fmla="*/ 0 w 323"/>
                    <a:gd name="T13" fmla="*/ 1 h 379"/>
                    <a:gd name="T14" fmla="*/ 0 w 323"/>
                    <a:gd name="T15" fmla="*/ 1 h 379"/>
                    <a:gd name="T16" fmla="*/ 1 w 323"/>
                    <a:gd name="T17" fmla="*/ 1 h 379"/>
                    <a:gd name="T18" fmla="*/ 1 w 323"/>
                    <a:gd name="T19" fmla="*/ 1 h 379"/>
                    <a:gd name="T20" fmla="*/ 2 w 323"/>
                    <a:gd name="T21" fmla="*/ 1 h 379"/>
                    <a:gd name="T22" fmla="*/ 2 w 323"/>
                    <a:gd name="T23" fmla="*/ 1 h 379"/>
                    <a:gd name="T24" fmla="*/ 3 w 323"/>
                    <a:gd name="T25" fmla="*/ 1 h 379"/>
                    <a:gd name="T26" fmla="*/ 3 w 323"/>
                    <a:gd name="T27" fmla="*/ 1 h 379"/>
                    <a:gd name="T28" fmla="*/ 4 w 323"/>
                    <a:gd name="T29" fmla="*/ 1 h 379"/>
                    <a:gd name="T30" fmla="*/ 4 w 323"/>
                    <a:gd name="T31" fmla="*/ 1 h 379"/>
                    <a:gd name="T32" fmla="*/ 5 w 323"/>
                    <a:gd name="T33" fmla="*/ 1 h 379"/>
                    <a:gd name="T34" fmla="*/ 5 w 323"/>
                    <a:gd name="T35" fmla="*/ 1 h 379"/>
                    <a:gd name="T36" fmla="*/ 5 w 323"/>
                    <a:gd name="T37" fmla="*/ 1 h 379"/>
                    <a:gd name="T38" fmla="*/ 5 w 323"/>
                    <a:gd name="T39" fmla="*/ 1 h 379"/>
                    <a:gd name="T40" fmla="*/ 4 w 323"/>
                    <a:gd name="T41" fmla="*/ 1 h 379"/>
                    <a:gd name="T42" fmla="*/ 4 w 323"/>
                    <a:gd name="T43" fmla="*/ 1 h 379"/>
                    <a:gd name="T44" fmla="*/ 3 w 323"/>
                    <a:gd name="T45" fmla="*/ 1 h 379"/>
                    <a:gd name="T46" fmla="*/ 3 w 323"/>
                    <a:gd name="T47" fmla="*/ 1 h 379"/>
                    <a:gd name="T48" fmla="*/ 2 w 323"/>
                    <a:gd name="T49" fmla="*/ 1 h 379"/>
                    <a:gd name="T50" fmla="*/ 2 w 323"/>
                    <a:gd name="T51" fmla="*/ 1 h 379"/>
                    <a:gd name="T52" fmla="*/ 2 w 323"/>
                    <a:gd name="T53" fmla="*/ 1 h 379"/>
                    <a:gd name="T54" fmla="*/ 1 w 323"/>
                    <a:gd name="T55" fmla="*/ 1 h 379"/>
                    <a:gd name="T56" fmla="*/ 1 w 323"/>
                    <a:gd name="T57" fmla="*/ 1 h 379"/>
                    <a:gd name="T58" fmla="*/ 0 w 323"/>
                    <a:gd name="T59" fmla="*/ 1 h 379"/>
                    <a:gd name="T60" fmla="*/ 0 w 323"/>
                    <a:gd name="T61" fmla="*/ 1 h 379"/>
                    <a:gd name="T62" fmla="*/ 1 w 323"/>
                    <a:gd name="T63" fmla="*/ 1 h 379"/>
                    <a:gd name="T64" fmla="*/ 1 w 323"/>
                    <a:gd name="T65" fmla="*/ 0 h 379"/>
                    <a:gd name="T66" fmla="*/ 1 w 323"/>
                    <a:gd name="T67" fmla="*/ 0 h 379"/>
                    <a:gd name="T68" fmla="*/ 1 w 323"/>
                    <a:gd name="T69" fmla="*/ 0 h 379"/>
                    <a:gd name="T70" fmla="*/ 2 w 323"/>
                    <a:gd name="T71" fmla="*/ 0 h 379"/>
                    <a:gd name="T72" fmla="*/ 2 w 323"/>
                    <a:gd name="T73" fmla="*/ 0 h 379"/>
                    <a:gd name="T74" fmla="*/ 3 w 323"/>
                    <a:gd name="T75" fmla="*/ 0 h 379"/>
                    <a:gd name="T76" fmla="*/ 3 w 323"/>
                    <a:gd name="T77" fmla="*/ 0 h 379"/>
                    <a:gd name="T78" fmla="*/ 4 w 323"/>
                    <a:gd name="T79" fmla="*/ 0 h 379"/>
                    <a:gd name="T80" fmla="*/ 4 w 323"/>
                    <a:gd name="T81" fmla="*/ 0 h 379"/>
                    <a:gd name="T82" fmla="*/ 3 w 323"/>
                    <a:gd name="T83" fmla="*/ 0 h 379"/>
                    <a:gd name="T84" fmla="*/ 3 w 323"/>
                    <a:gd name="T85" fmla="*/ 0 h 379"/>
                    <a:gd name="T86" fmla="*/ 2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73" name="Freeform 1121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4 w 282"/>
                    <a:gd name="T1" fmla="*/ 0 h 253"/>
                    <a:gd name="T2" fmla="*/ 4 w 282"/>
                    <a:gd name="T3" fmla="*/ 0 h 253"/>
                    <a:gd name="T4" fmla="*/ 4 w 282"/>
                    <a:gd name="T5" fmla="*/ 0 h 253"/>
                    <a:gd name="T6" fmla="*/ 4 w 282"/>
                    <a:gd name="T7" fmla="*/ 0 h 253"/>
                    <a:gd name="T8" fmla="*/ 4 w 282"/>
                    <a:gd name="T9" fmla="*/ 0 h 253"/>
                    <a:gd name="T10" fmla="*/ 4 w 282"/>
                    <a:gd name="T11" fmla="*/ 0 h 253"/>
                    <a:gd name="T12" fmla="*/ 4 w 282"/>
                    <a:gd name="T13" fmla="*/ 0 h 253"/>
                    <a:gd name="T14" fmla="*/ 4 w 282"/>
                    <a:gd name="T15" fmla="*/ 0 h 253"/>
                    <a:gd name="T16" fmla="*/ 4 w 282"/>
                    <a:gd name="T17" fmla="*/ 0 h 253"/>
                    <a:gd name="T18" fmla="*/ 4 w 282"/>
                    <a:gd name="T19" fmla="*/ 1 h 253"/>
                    <a:gd name="T20" fmla="*/ 3 w 282"/>
                    <a:gd name="T21" fmla="*/ 1 h 253"/>
                    <a:gd name="T22" fmla="*/ 3 w 282"/>
                    <a:gd name="T23" fmla="*/ 1 h 253"/>
                    <a:gd name="T24" fmla="*/ 3 w 282"/>
                    <a:gd name="T25" fmla="*/ 1 h 253"/>
                    <a:gd name="T26" fmla="*/ 3 w 282"/>
                    <a:gd name="T27" fmla="*/ 1 h 253"/>
                    <a:gd name="T28" fmla="*/ 3 w 282"/>
                    <a:gd name="T29" fmla="*/ 1 h 253"/>
                    <a:gd name="T30" fmla="*/ 3 w 282"/>
                    <a:gd name="T31" fmla="*/ 1 h 253"/>
                    <a:gd name="T32" fmla="*/ 3 w 282"/>
                    <a:gd name="T33" fmla="*/ 1 h 253"/>
                    <a:gd name="T34" fmla="*/ 3 w 282"/>
                    <a:gd name="T35" fmla="*/ 1 h 253"/>
                    <a:gd name="T36" fmla="*/ 3 w 282"/>
                    <a:gd name="T37" fmla="*/ 1 h 253"/>
                    <a:gd name="T38" fmla="*/ 3 w 282"/>
                    <a:gd name="T39" fmla="*/ 1 h 253"/>
                    <a:gd name="T40" fmla="*/ 3 w 282"/>
                    <a:gd name="T41" fmla="*/ 1 h 253"/>
                    <a:gd name="T42" fmla="*/ 4 w 282"/>
                    <a:gd name="T43" fmla="*/ 1 h 253"/>
                    <a:gd name="T44" fmla="*/ 4 w 282"/>
                    <a:gd name="T45" fmla="*/ 1 h 253"/>
                    <a:gd name="T46" fmla="*/ 4 w 282"/>
                    <a:gd name="T47" fmla="*/ 0 h 253"/>
                    <a:gd name="T48" fmla="*/ 4 w 282"/>
                    <a:gd name="T49" fmla="*/ 0 h 253"/>
                    <a:gd name="T50" fmla="*/ 4 w 282"/>
                    <a:gd name="T51" fmla="*/ 0 h 253"/>
                    <a:gd name="T52" fmla="*/ 4 w 282"/>
                    <a:gd name="T53" fmla="*/ 0 h 253"/>
                    <a:gd name="T54" fmla="*/ 4 w 282"/>
                    <a:gd name="T55" fmla="*/ 0 h 253"/>
                    <a:gd name="T56" fmla="*/ 4 w 282"/>
                    <a:gd name="T57" fmla="*/ 0 h 253"/>
                    <a:gd name="T58" fmla="*/ 4 w 282"/>
                    <a:gd name="T59" fmla="*/ 0 h 253"/>
                    <a:gd name="T60" fmla="*/ 3 w 282"/>
                    <a:gd name="T61" fmla="*/ 0 h 253"/>
                    <a:gd name="T62" fmla="*/ 3 w 282"/>
                    <a:gd name="T63" fmla="*/ 0 h 253"/>
                    <a:gd name="T64" fmla="*/ 3 w 282"/>
                    <a:gd name="T65" fmla="*/ 0 h 253"/>
                    <a:gd name="T66" fmla="*/ 2 w 282"/>
                    <a:gd name="T67" fmla="*/ 0 h 253"/>
                    <a:gd name="T68" fmla="*/ 2 w 282"/>
                    <a:gd name="T69" fmla="*/ 0 h 253"/>
                    <a:gd name="T70" fmla="*/ 2 w 282"/>
                    <a:gd name="T71" fmla="*/ 0 h 253"/>
                    <a:gd name="T72" fmla="*/ 1 w 282"/>
                    <a:gd name="T73" fmla="*/ 0 h 253"/>
                    <a:gd name="T74" fmla="*/ 1 w 282"/>
                    <a:gd name="T75" fmla="*/ 0 h 253"/>
                    <a:gd name="T76" fmla="*/ 1 w 282"/>
                    <a:gd name="T77" fmla="*/ 0 h 253"/>
                    <a:gd name="T78" fmla="*/ 1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1 w 282"/>
                    <a:gd name="T95" fmla="*/ 0 h 253"/>
                    <a:gd name="T96" fmla="*/ 1 w 282"/>
                    <a:gd name="T97" fmla="*/ 0 h 253"/>
                    <a:gd name="T98" fmla="*/ 1 w 282"/>
                    <a:gd name="T99" fmla="*/ 0 h 253"/>
                    <a:gd name="T100" fmla="*/ 1 w 282"/>
                    <a:gd name="T101" fmla="*/ 0 h 253"/>
                    <a:gd name="T102" fmla="*/ 1 w 282"/>
                    <a:gd name="T103" fmla="*/ 0 h 253"/>
                    <a:gd name="T104" fmla="*/ 2 w 282"/>
                    <a:gd name="T105" fmla="*/ 0 h 253"/>
                    <a:gd name="T106" fmla="*/ 2 w 282"/>
                    <a:gd name="T107" fmla="*/ 0 h 253"/>
                    <a:gd name="T108" fmla="*/ 2 w 282"/>
                    <a:gd name="T109" fmla="*/ 0 h 253"/>
                    <a:gd name="T110" fmla="*/ 2 w 282"/>
                    <a:gd name="T111" fmla="*/ 0 h 253"/>
                    <a:gd name="T112" fmla="*/ 3 w 282"/>
                    <a:gd name="T113" fmla="*/ 0 h 253"/>
                    <a:gd name="T114" fmla="*/ 3 w 282"/>
                    <a:gd name="T115" fmla="*/ 0 h 253"/>
                    <a:gd name="T116" fmla="*/ 3 w 282"/>
                    <a:gd name="T117" fmla="*/ 0 h 253"/>
                    <a:gd name="T118" fmla="*/ 3 w 282"/>
                    <a:gd name="T119" fmla="*/ 0 h 253"/>
                    <a:gd name="T120" fmla="*/ 4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74" name="Freeform 1122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1 w 115"/>
                    <a:gd name="T11" fmla="*/ 1 h 236"/>
                    <a:gd name="T12" fmla="*/ 1 w 115"/>
                    <a:gd name="T13" fmla="*/ 1 h 236"/>
                    <a:gd name="T14" fmla="*/ 1 w 115"/>
                    <a:gd name="T15" fmla="*/ 1 h 236"/>
                    <a:gd name="T16" fmla="*/ 1 w 115"/>
                    <a:gd name="T17" fmla="*/ 1 h 236"/>
                    <a:gd name="T18" fmla="*/ 1 w 115"/>
                    <a:gd name="T19" fmla="*/ 1 h 236"/>
                    <a:gd name="T20" fmla="*/ 2 w 115"/>
                    <a:gd name="T21" fmla="*/ 1 h 236"/>
                    <a:gd name="T22" fmla="*/ 2 w 115"/>
                    <a:gd name="T23" fmla="*/ 1 h 236"/>
                    <a:gd name="T24" fmla="*/ 2 w 115"/>
                    <a:gd name="T25" fmla="*/ 1 h 236"/>
                    <a:gd name="T26" fmla="*/ 2 w 115"/>
                    <a:gd name="T27" fmla="*/ 1 h 236"/>
                    <a:gd name="T28" fmla="*/ 2 w 115"/>
                    <a:gd name="T29" fmla="*/ 1 h 236"/>
                    <a:gd name="T30" fmla="*/ 2 w 115"/>
                    <a:gd name="T31" fmla="*/ 1 h 236"/>
                    <a:gd name="T32" fmla="*/ 1 w 115"/>
                    <a:gd name="T33" fmla="*/ 1 h 236"/>
                    <a:gd name="T34" fmla="*/ 1 w 115"/>
                    <a:gd name="T35" fmla="*/ 1 h 236"/>
                    <a:gd name="T36" fmla="*/ 1 w 115"/>
                    <a:gd name="T37" fmla="*/ 0 h 236"/>
                    <a:gd name="T38" fmla="*/ 1 w 115"/>
                    <a:gd name="T39" fmla="*/ 0 h 236"/>
                    <a:gd name="T40" fmla="*/ 1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1 w 115"/>
                    <a:gd name="T51" fmla="*/ 0 h 236"/>
                    <a:gd name="T52" fmla="*/ 1 w 115"/>
                    <a:gd name="T53" fmla="*/ 0 h 236"/>
                    <a:gd name="T54" fmla="*/ 1 w 115"/>
                    <a:gd name="T55" fmla="*/ 0 h 236"/>
                    <a:gd name="T56" fmla="*/ 1 w 115"/>
                    <a:gd name="T57" fmla="*/ 0 h 236"/>
                    <a:gd name="T58" fmla="*/ 1 w 115"/>
                    <a:gd name="T59" fmla="*/ 0 h 236"/>
                    <a:gd name="T60" fmla="*/ 2 w 115"/>
                    <a:gd name="T61" fmla="*/ 0 h 236"/>
                    <a:gd name="T62" fmla="*/ 2 w 115"/>
                    <a:gd name="T63" fmla="*/ 0 h 236"/>
                    <a:gd name="T64" fmla="*/ 2 w 115"/>
                    <a:gd name="T65" fmla="*/ 0 h 236"/>
                    <a:gd name="T66" fmla="*/ 1 w 115"/>
                    <a:gd name="T67" fmla="*/ 0 h 236"/>
                    <a:gd name="T68" fmla="*/ 1 w 115"/>
                    <a:gd name="T69" fmla="*/ 0 h 236"/>
                    <a:gd name="T70" fmla="*/ 1 w 115"/>
                    <a:gd name="T71" fmla="*/ 0 h 236"/>
                    <a:gd name="T72" fmla="*/ 1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75" name="Freeform 1123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3 w 245"/>
                    <a:gd name="T1" fmla="*/ 0 h 310"/>
                    <a:gd name="T2" fmla="*/ 4 w 245"/>
                    <a:gd name="T3" fmla="*/ 0 h 310"/>
                    <a:gd name="T4" fmla="*/ 4 w 245"/>
                    <a:gd name="T5" fmla="*/ 0 h 310"/>
                    <a:gd name="T6" fmla="*/ 4 w 245"/>
                    <a:gd name="T7" fmla="*/ 0 h 310"/>
                    <a:gd name="T8" fmla="*/ 3 w 245"/>
                    <a:gd name="T9" fmla="*/ 1 h 310"/>
                    <a:gd name="T10" fmla="*/ 3 w 245"/>
                    <a:gd name="T11" fmla="*/ 1 h 310"/>
                    <a:gd name="T12" fmla="*/ 2 w 245"/>
                    <a:gd name="T13" fmla="*/ 1 h 310"/>
                    <a:gd name="T14" fmla="*/ 2 w 245"/>
                    <a:gd name="T15" fmla="*/ 1 h 310"/>
                    <a:gd name="T16" fmla="*/ 2 w 245"/>
                    <a:gd name="T17" fmla="*/ 1 h 310"/>
                    <a:gd name="T18" fmla="*/ 2 w 245"/>
                    <a:gd name="T19" fmla="*/ 1 h 310"/>
                    <a:gd name="T20" fmla="*/ 2 w 245"/>
                    <a:gd name="T21" fmla="*/ 1 h 310"/>
                    <a:gd name="T22" fmla="*/ 2 w 245"/>
                    <a:gd name="T23" fmla="*/ 1 h 310"/>
                    <a:gd name="T24" fmla="*/ 2 w 245"/>
                    <a:gd name="T25" fmla="*/ 1 h 310"/>
                    <a:gd name="T26" fmla="*/ 2 w 245"/>
                    <a:gd name="T27" fmla="*/ 1 h 310"/>
                    <a:gd name="T28" fmla="*/ 2 w 245"/>
                    <a:gd name="T29" fmla="*/ 1 h 310"/>
                    <a:gd name="T30" fmla="*/ 3 w 245"/>
                    <a:gd name="T31" fmla="*/ 1 h 310"/>
                    <a:gd name="T32" fmla="*/ 3 w 245"/>
                    <a:gd name="T33" fmla="*/ 1 h 310"/>
                    <a:gd name="T34" fmla="*/ 4 w 245"/>
                    <a:gd name="T35" fmla="*/ 1 h 310"/>
                    <a:gd name="T36" fmla="*/ 4 w 245"/>
                    <a:gd name="T37" fmla="*/ 0 h 310"/>
                    <a:gd name="T38" fmla="*/ 4 w 245"/>
                    <a:gd name="T39" fmla="*/ 0 h 310"/>
                    <a:gd name="T40" fmla="*/ 4 w 245"/>
                    <a:gd name="T41" fmla="*/ 0 h 310"/>
                    <a:gd name="T42" fmla="*/ 3 w 245"/>
                    <a:gd name="T43" fmla="*/ 0 h 310"/>
                    <a:gd name="T44" fmla="*/ 3 w 245"/>
                    <a:gd name="T45" fmla="*/ 0 h 310"/>
                    <a:gd name="T46" fmla="*/ 2 w 245"/>
                    <a:gd name="T47" fmla="*/ 0 h 310"/>
                    <a:gd name="T48" fmla="*/ 2 w 245"/>
                    <a:gd name="T49" fmla="*/ 0 h 310"/>
                    <a:gd name="T50" fmla="*/ 1 w 245"/>
                    <a:gd name="T51" fmla="*/ 0 h 310"/>
                    <a:gd name="T52" fmla="*/ 1 w 245"/>
                    <a:gd name="T53" fmla="*/ 0 h 310"/>
                    <a:gd name="T54" fmla="*/ 1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1 w 245"/>
                    <a:gd name="T63" fmla="*/ 0 h 310"/>
                    <a:gd name="T64" fmla="*/ 1 w 245"/>
                    <a:gd name="T65" fmla="*/ 0 h 310"/>
                    <a:gd name="T66" fmla="*/ 1 w 245"/>
                    <a:gd name="T67" fmla="*/ 0 h 310"/>
                    <a:gd name="T68" fmla="*/ 2 w 245"/>
                    <a:gd name="T69" fmla="*/ 0 h 310"/>
                    <a:gd name="T70" fmla="*/ 2 w 245"/>
                    <a:gd name="T71" fmla="*/ 0 h 310"/>
                    <a:gd name="T72" fmla="*/ 2 w 245"/>
                    <a:gd name="T73" fmla="*/ 0 h 310"/>
                    <a:gd name="T74" fmla="*/ 3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20863" name="Picture 1124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0665" name="Group 1125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20848" name="Group 1126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0850" name="Freeform 1127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1 w 199"/>
                    <a:gd name="T1" fmla="*/ 0 h 232"/>
                    <a:gd name="T2" fmla="*/ 1 w 199"/>
                    <a:gd name="T3" fmla="*/ 0 h 232"/>
                    <a:gd name="T4" fmla="*/ 1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1 h 232"/>
                    <a:gd name="T24" fmla="*/ 1 w 199"/>
                    <a:gd name="T25" fmla="*/ 1 h 232"/>
                    <a:gd name="T26" fmla="*/ 1 w 199"/>
                    <a:gd name="T27" fmla="*/ 1 h 232"/>
                    <a:gd name="T28" fmla="*/ 1 w 199"/>
                    <a:gd name="T29" fmla="*/ 1 h 232"/>
                    <a:gd name="T30" fmla="*/ 2 w 199"/>
                    <a:gd name="T31" fmla="*/ 1 h 232"/>
                    <a:gd name="T32" fmla="*/ 2 w 199"/>
                    <a:gd name="T33" fmla="*/ 1 h 232"/>
                    <a:gd name="T34" fmla="*/ 2 w 199"/>
                    <a:gd name="T35" fmla="*/ 1 h 232"/>
                    <a:gd name="T36" fmla="*/ 2 w 199"/>
                    <a:gd name="T37" fmla="*/ 1 h 232"/>
                    <a:gd name="T38" fmla="*/ 2 w 199"/>
                    <a:gd name="T39" fmla="*/ 1 h 232"/>
                    <a:gd name="T40" fmla="*/ 2 w 199"/>
                    <a:gd name="T41" fmla="*/ 1 h 232"/>
                    <a:gd name="T42" fmla="*/ 2 w 199"/>
                    <a:gd name="T43" fmla="*/ 1 h 232"/>
                    <a:gd name="T44" fmla="*/ 2 w 199"/>
                    <a:gd name="T45" fmla="*/ 1 h 232"/>
                    <a:gd name="T46" fmla="*/ 2 w 199"/>
                    <a:gd name="T47" fmla="*/ 1 h 232"/>
                    <a:gd name="T48" fmla="*/ 2 w 199"/>
                    <a:gd name="T49" fmla="*/ 1 h 232"/>
                    <a:gd name="T50" fmla="*/ 2 w 199"/>
                    <a:gd name="T51" fmla="*/ 1 h 232"/>
                    <a:gd name="T52" fmla="*/ 1 w 199"/>
                    <a:gd name="T53" fmla="*/ 1 h 232"/>
                    <a:gd name="T54" fmla="*/ 1 w 199"/>
                    <a:gd name="T55" fmla="*/ 1 h 232"/>
                    <a:gd name="T56" fmla="*/ 1 w 199"/>
                    <a:gd name="T57" fmla="*/ 1 h 232"/>
                    <a:gd name="T58" fmla="*/ 1 w 199"/>
                    <a:gd name="T59" fmla="*/ 0 h 232"/>
                    <a:gd name="T60" fmla="*/ 1 w 199"/>
                    <a:gd name="T61" fmla="*/ 0 h 232"/>
                    <a:gd name="T62" fmla="*/ 1 w 199"/>
                    <a:gd name="T63" fmla="*/ 0 h 232"/>
                    <a:gd name="T64" fmla="*/ 1 w 199"/>
                    <a:gd name="T65" fmla="*/ 0 h 232"/>
                    <a:gd name="T66" fmla="*/ 1 w 199"/>
                    <a:gd name="T67" fmla="*/ 0 h 232"/>
                    <a:gd name="T68" fmla="*/ 1 w 199"/>
                    <a:gd name="T69" fmla="*/ 0 h 232"/>
                    <a:gd name="T70" fmla="*/ 1 w 199"/>
                    <a:gd name="T71" fmla="*/ 0 h 232"/>
                    <a:gd name="T72" fmla="*/ 1 w 199"/>
                    <a:gd name="T73" fmla="*/ 0 h 232"/>
                    <a:gd name="T74" fmla="*/ 2 w 199"/>
                    <a:gd name="T75" fmla="*/ 0 h 232"/>
                    <a:gd name="T76" fmla="*/ 2 w 199"/>
                    <a:gd name="T77" fmla="*/ 0 h 232"/>
                    <a:gd name="T78" fmla="*/ 2 w 199"/>
                    <a:gd name="T79" fmla="*/ 0 h 232"/>
                    <a:gd name="T80" fmla="*/ 3 w 199"/>
                    <a:gd name="T81" fmla="*/ 0 h 232"/>
                    <a:gd name="T82" fmla="*/ 3 w 199"/>
                    <a:gd name="T83" fmla="*/ 0 h 232"/>
                    <a:gd name="T84" fmla="*/ 2 w 199"/>
                    <a:gd name="T85" fmla="*/ 0 h 232"/>
                    <a:gd name="T86" fmla="*/ 2 w 199"/>
                    <a:gd name="T87" fmla="*/ 0 h 232"/>
                    <a:gd name="T88" fmla="*/ 2 w 199"/>
                    <a:gd name="T89" fmla="*/ 0 h 232"/>
                    <a:gd name="T90" fmla="*/ 2 w 199"/>
                    <a:gd name="T91" fmla="*/ 0 h 232"/>
                    <a:gd name="T92" fmla="*/ 1 w 199"/>
                    <a:gd name="T93" fmla="*/ 0 h 232"/>
                    <a:gd name="T94" fmla="*/ 1 w 199"/>
                    <a:gd name="T95" fmla="*/ 0 h 232"/>
                    <a:gd name="T96" fmla="*/ 1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51" name="Freeform 1128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2 w 128"/>
                    <a:gd name="T1" fmla="*/ 0 h 180"/>
                    <a:gd name="T2" fmla="*/ 2 w 128"/>
                    <a:gd name="T3" fmla="*/ 0 h 180"/>
                    <a:gd name="T4" fmla="*/ 2 w 128"/>
                    <a:gd name="T5" fmla="*/ 0 h 180"/>
                    <a:gd name="T6" fmla="*/ 2 w 128"/>
                    <a:gd name="T7" fmla="*/ 0 h 180"/>
                    <a:gd name="T8" fmla="*/ 1 w 128"/>
                    <a:gd name="T9" fmla="*/ 0 h 180"/>
                    <a:gd name="T10" fmla="*/ 1 w 128"/>
                    <a:gd name="T11" fmla="*/ 0 h 180"/>
                    <a:gd name="T12" fmla="*/ 1 w 128"/>
                    <a:gd name="T13" fmla="*/ 0 h 180"/>
                    <a:gd name="T14" fmla="*/ 1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1 w 128"/>
                    <a:gd name="T29" fmla="*/ 0 h 180"/>
                    <a:gd name="T30" fmla="*/ 1 w 128"/>
                    <a:gd name="T31" fmla="*/ 0 h 180"/>
                    <a:gd name="T32" fmla="*/ 1 w 128"/>
                    <a:gd name="T33" fmla="*/ 0 h 180"/>
                    <a:gd name="T34" fmla="*/ 1 w 128"/>
                    <a:gd name="T35" fmla="*/ 0 h 180"/>
                    <a:gd name="T36" fmla="*/ 1 w 128"/>
                    <a:gd name="T37" fmla="*/ 0 h 180"/>
                    <a:gd name="T38" fmla="*/ 2 w 128"/>
                    <a:gd name="T39" fmla="*/ 0 h 180"/>
                    <a:gd name="T40" fmla="*/ 2 w 128"/>
                    <a:gd name="T41" fmla="*/ 0 h 180"/>
                    <a:gd name="T42" fmla="*/ 2 w 128"/>
                    <a:gd name="T43" fmla="*/ 0 h 180"/>
                    <a:gd name="T44" fmla="*/ 2 w 128"/>
                    <a:gd name="T45" fmla="*/ 0 h 180"/>
                    <a:gd name="T46" fmla="*/ 2 w 128"/>
                    <a:gd name="T47" fmla="*/ 0 h 180"/>
                    <a:gd name="T48" fmla="*/ 2 w 128"/>
                    <a:gd name="T49" fmla="*/ 0 h 180"/>
                    <a:gd name="T50" fmla="*/ 2 w 128"/>
                    <a:gd name="T51" fmla="*/ 0 h 180"/>
                    <a:gd name="T52" fmla="*/ 2 w 128"/>
                    <a:gd name="T53" fmla="*/ 0 h 180"/>
                    <a:gd name="T54" fmla="*/ 1 w 128"/>
                    <a:gd name="T55" fmla="*/ 0 h 180"/>
                    <a:gd name="T56" fmla="*/ 1 w 128"/>
                    <a:gd name="T57" fmla="*/ 0 h 180"/>
                    <a:gd name="T58" fmla="*/ 1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1 w 128"/>
                    <a:gd name="T71" fmla="*/ 0 h 180"/>
                    <a:gd name="T72" fmla="*/ 1 w 128"/>
                    <a:gd name="T73" fmla="*/ 0 h 180"/>
                    <a:gd name="T74" fmla="*/ 1 w 128"/>
                    <a:gd name="T75" fmla="*/ 0 h 180"/>
                    <a:gd name="T76" fmla="*/ 1 w 128"/>
                    <a:gd name="T77" fmla="*/ 0 h 180"/>
                    <a:gd name="T78" fmla="*/ 2 w 128"/>
                    <a:gd name="T79" fmla="*/ 0 h 180"/>
                    <a:gd name="T80" fmla="*/ 2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52" name="Freeform 1129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1 w 322"/>
                    <a:gd name="T1" fmla="*/ 0 h 378"/>
                    <a:gd name="T2" fmla="*/ 1 w 322"/>
                    <a:gd name="T3" fmla="*/ 0 h 378"/>
                    <a:gd name="T4" fmla="*/ 0 w 322"/>
                    <a:gd name="T5" fmla="*/ 0 h 378"/>
                    <a:gd name="T6" fmla="*/ 0 w 322"/>
                    <a:gd name="T7" fmla="*/ 1 h 378"/>
                    <a:gd name="T8" fmla="*/ 0 w 322"/>
                    <a:gd name="T9" fmla="*/ 1 h 378"/>
                    <a:gd name="T10" fmla="*/ 0 w 322"/>
                    <a:gd name="T11" fmla="*/ 1 h 378"/>
                    <a:gd name="T12" fmla="*/ 0 w 322"/>
                    <a:gd name="T13" fmla="*/ 1 h 378"/>
                    <a:gd name="T14" fmla="*/ 0 w 322"/>
                    <a:gd name="T15" fmla="*/ 1 h 378"/>
                    <a:gd name="T16" fmla="*/ 1 w 322"/>
                    <a:gd name="T17" fmla="*/ 1 h 378"/>
                    <a:gd name="T18" fmla="*/ 1 w 322"/>
                    <a:gd name="T19" fmla="*/ 1 h 378"/>
                    <a:gd name="T20" fmla="*/ 2 w 322"/>
                    <a:gd name="T21" fmla="*/ 1 h 378"/>
                    <a:gd name="T22" fmla="*/ 2 w 322"/>
                    <a:gd name="T23" fmla="*/ 1 h 378"/>
                    <a:gd name="T24" fmla="*/ 3 w 322"/>
                    <a:gd name="T25" fmla="*/ 1 h 378"/>
                    <a:gd name="T26" fmla="*/ 4 w 322"/>
                    <a:gd name="T27" fmla="*/ 1 h 378"/>
                    <a:gd name="T28" fmla="*/ 4 w 322"/>
                    <a:gd name="T29" fmla="*/ 1 h 378"/>
                    <a:gd name="T30" fmla="*/ 5 w 322"/>
                    <a:gd name="T31" fmla="*/ 1 h 378"/>
                    <a:gd name="T32" fmla="*/ 5 w 322"/>
                    <a:gd name="T33" fmla="*/ 1 h 378"/>
                    <a:gd name="T34" fmla="*/ 5 w 322"/>
                    <a:gd name="T35" fmla="*/ 1 h 378"/>
                    <a:gd name="T36" fmla="*/ 5 w 322"/>
                    <a:gd name="T37" fmla="*/ 1 h 378"/>
                    <a:gd name="T38" fmla="*/ 5 w 322"/>
                    <a:gd name="T39" fmla="*/ 1 h 378"/>
                    <a:gd name="T40" fmla="*/ 5 w 322"/>
                    <a:gd name="T41" fmla="*/ 1 h 378"/>
                    <a:gd name="T42" fmla="*/ 4 w 322"/>
                    <a:gd name="T43" fmla="*/ 1 h 378"/>
                    <a:gd name="T44" fmla="*/ 4 w 322"/>
                    <a:gd name="T45" fmla="*/ 1 h 378"/>
                    <a:gd name="T46" fmla="*/ 3 w 322"/>
                    <a:gd name="T47" fmla="*/ 1 h 378"/>
                    <a:gd name="T48" fmla="*/ 2 w 322"/>
                    <a:gd name="T49" fmla="*/ 1 h 378"/>
                    <a:gd name="T50" fmla="*/ 2 w 322"/>
                    <a:gd name="T51" fmla="*/ 1 h 378"/>
                    <a:gd name="T52" fmla="*/ 2 w 322"/>
                    <a:gd name="T53" fmla="*/ 1 h 378"/>
                    <a:gd name="T54" fmla="*/ 1 w 322"/>
                    <a:gd name="T55" fmla="*/ 1 h 378"/>
                    <a:gd name="T56" fmla="*/ 1 w 322"/>
                    <a:gd name="T57" fmla="*/ 1 h 378"/>
                    <a:gd name="T58" fmla="*/ 1 w 322"/>
                    <a:gd name="T59" fmla="*/ 1 h 378"/>
                    <a:gd name="T60" fmla="*/ 0 w 322"/>
                    <a:gd name="T61" fmla="*/ 1 h 378"/>
                    <a:gd name="T62" fmla="*/ 1 w 322"/>
                    <a:gd name="T63" fmla="*/ 1 h 378"/>
                    <a:gd name="T64" fmla="*/ 1 w 322"/>
                    <a:gd name="T65" fmla="*/ 0 h 378"/>
                    <a:gd name="T66" fmla="*/ 1 w 322"/>
                    <a:gd name="T67" fmla="*/ 0 h 378"/>
                    <a:gd name="T68" fmla="*/ 1 w 322"/>
                    <a:gd name="T69" fmla="*/ 0 h 378"/>
                    <a:gd name="T70" fmla="*/ 2 w 322"/>
                    <a:gd name="T71" fmla="*/ 0 h 378"/>
                    <a:gd name="T72" fmla="*/ 2 w 322"/>
                    <a:gd name="T73" fmla="*/ 0 h 378"/>
                    <a:gd name="T74" fmla="*/ 3 w 322"/>
                    <a:gd name="T75" fmla="*/ 0 h 378"/>
                    <a:gd name="T76" fmla="*/ 4 w 322"/>
                    <a:gd name="T77" fmla="*/ 0 h 378"/>
                    <a:gd name="T78" fmla="*/ 4 w 322"/>
                    <a:gd name="T79" fmla="*/ 0 h 378"/>
                    <a:gd name="T80" fmla="*/ 4 w 322"/>
                    <a:gd name="T81" fmla="*/ 0 h 378"/>
                    <a:gd name="T82" fmla="*/ 4 w 322"/>
                    <a:gd name="T83" fmla="*/ 0 h 378"/>
                    <a:gd name="T84" fmla="*/ 3 w 322"/>
                    <a:gd name="T85" fmla="*/ 0 h 378"/>
                    <a:gd name="T86" fmla="*/ 2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53" name="Freeform 1130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3 w 283"/>
                    <a:gd name="T1" fmla="*/ 0 h 252"/>
                    <a:gd name="T2" fmla="*/ 3 w 283"/>
                    <a:gd name="T3" fmla="*/ 0 h 252"/>
                    <a:gd name="T4" fmla="*/ 4 w 283"/>
                    <a:gd name="T5" fmla="*/ 0 h 252"/>
                    <a:gd name="T6" fmla="*/ 4 w 283"/>
                    <a:gd name="T7" fmla="*/ 0 h 252"/>
                    <a:gd name="T8" fmla="*/ 4 w 283"/>
                    <a:gd name="T9" fmla="*/ 0 h 252"/>
                    <a:gd name="T10" fmla="*/ 4 w 283"/>
                    <a:gd name="T11" fmla="*/ 0 h 252"/>
                    <a:gd name="T12" fmla="*/ 4 w 283"/>
                    <a:gd name="T13" fmla="*/ 0 h 252"/>
                    <a:gd name="T14" fmla="*/ 3 w 283"/>
                    <a:gd name="T15" fmla="*/ 0 h 252"/>
                    <a:gd name="T16" fmla="*/ 3 w 283"/>
                    <a:gd name="T17" fmla="*/ 1 h 252"/>
                    <a:gd name="T18" fmla="*/ 3 w 283"/>
                    <a:gd name="T19" fmla="*/ 1 h 252"/>
                    <a:gd name="T20" fmla="*/ 3 w 283"/>
                    <a:gd name="T21" fmla="*/ 1 h 252"/>
                    <a:gd name="T22" fmla="*/ 3 w 283"/>
                    <a:gd name="T23" fmla="*/ 1 h 252"/>
                    <a:gd name="T24" fmla="*/ 3 w 283"/>
                    <a:gd name="T25" fmla="*/ 1 h 252"/>
                    <a:gd name="T26" fmla="*/ 3 w 283"/>
                    <a:gd name="T27" fmla="*/ 1 h 252"/>
                    <a:gd name="T28" fmla="*/ 3 w 283"/>
                    <a:gd name="T29" fmla="*/ 1 h 252"/>
                    <a:gd name="T30" fmla="*/ 3 w 283"/>
                    <a:gd name="T31" fmla="*/ 1 h 252"/>
                    <a:gd name="T32" fmla="*/ 3 w 283"/>
                    <a:gd name="T33" fmla="*/ 1 h 252"/>
                    <a:gd name="T34" fmla="*/ 3 w 283"/>
                    <a:gd name="T35" fmla="*/ 1 h 252"/>
                    <a:gd name="T36" fmla="*/ 3 w 283"/>
                    <a:gd name="T37" fmla="*/ 1 h 252"/>
                    <a:gd name="T38" fmla="*/ 3 w 283"/>
                    <a:gd name="T39" fmla="*/ 1 h 252"/>
                    <a:gd name="T40" fmla="*/ 3 w 283"/>
                    <a:gd name="T41" fmla="*/ 1 h 252"/>
                    <a:gd name="T42" fmla="*/ 3 w 283"/>
                    <a:gd name="T43" fmla="*/ 1 h 252"/>
                    <a:gd name="T44" fmla="*/ 4 w 283"/>
                    <a:gd name="T45" fmla="*/ 1 h 252"/>
                    <a:gd name="T46" fmla="*/ 4 w 283"/>
                    <a:gd name="T47" fmla="*/ 1 h 252"/>
                    <a:gd name="T48" fmla="*/ 4 w 283"/>
                    <a:gd name="T49" fmla="*/ 0 h 252"/>
                    <a:gd name="T50" fmla="*/ 4 w 283"/>
                    <a:gd name="T51" fmla="*/ 0 h 252"/>
                    <a:gd name="T52" fmla="*/ 4 w 283"/>
                    <a:gd name="T53" fmla="*/ 0 h 252"/>
                    <a:gd name="T54" fmla="*/ 4 w 283"/>
                    <a:gd name="T55" fmla="*/ 0 h 252"/>
                    <a:gd name="T56" fmla="*/ 4 w 283"/>
                    <a:gd name="T57" fmla="*/ 0 h 252"/>
                    <a:gd name="T58" fmla="*/ 3 w 283"/>
                    <a:gd name="T59" fmla="*/ 0 h 252"/>
                    <a:gd name="T60" fmla="*/ 3 w 283"/>
                    <a:gd name="T61" fmla="*/ 0 h 252"/>
                    <a:gd name="T62" fmla="*/ 3 w 283"/>
                    <a:gd name="T63" fmla="*/ 0 h 252"/>
                    <a:gd name="T64" fmla="*/ 3 w 283"/>
                    <a:gd name="T65" fmla="*/ 0 h 252"/>
                    <a:gd name="T66" fmla="*/ 2 w 283"/>
                    <a:gd name="T67" fmla="*/ 0 h 252"/>
                    <a:gd name="T68" fmla="*/ 2 w 283"/>
                    <a:gd name="T69" fmla="*/ 0 h 252"/>
                    <a:gd name="T70" fmla="*/ 2 w 283"/>
                    <a:gd name="T71" fmla="*/ 0 h 252"/>
                    <a:gd name="T72" fmla="*/ 2 w 283"/>
                    <a:gd name="T73" fmla="*/ 0 h 252"/>
                    <a:gd name="T74" fmla="*/ 1 w 283"/>
                    <a:gd name="T75" fmla="*/ 0 h 252"/>
                    <a:gd name="T76" fmla="*/ 1 w 283"/>
                    <a:gd name="T77" fmla="*/ 0 h 252"/>
                    <a:gd name="T78" fmla="*/ 1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1 w 283"/>
                    <a:gd name="T95" fmla="*/ 0 h 252"/>
                    <a:gd name="T96" fmla="*/ 1 w 283"/>
                    <a:gd name="T97" fmla="*/ 0 h 252"/>
                    <a:gd name="T98" fmla="*/ 1 w 283"/>
                    <a:gd name="T99" fmla="*/ 0 h 252"/>
                    <a:gd name="T100" fmla="*/ 1 w 283"/>
                    <a:gd name="T101" fmla="*/ 0 h 252"/>
                    <a:gd name="T102" fmla="*/ 1 w 283"/>
                    <a:gd name="T103" fmla="*/ 0 h 252"/>
                    <a:gd name="T104" fmla="*/ 2 w 283"/>
                    <a:gd name="T105" fmla="*/ 0 h 252"/>
                    <a:gd name="T106" fmla="*/ 2 w 283"/>
                    <a:gd name="T107" fmla="*/ 0 h 252"/>
                    <a:gd name="T108" fmla="*/ 2 w 283"/>
                    <a:gd name="T109" fmla="*/ 0 h 252"/>
                    <a:gd name="T110" fmla="*/ 2 w 283"/>
                    <a:gd name="T111" fmla="*/ 0 h 252"/>
                    <a:gd name="T112" fmla="*/ 3 w 283"/>
                    <a:gd name="T113" fmla="*/ 0 h 252"/>
                    <a:gd name="T114" fmla="*/ 3 w 283"/>
                    <a:gd name="T115" fmla="*/ 0 h 252"/>
                    <a:gd name="T116" fmla="*/ 3 w 283"/>
                    <a:gd name="T117" fmla="*/ 0 h 252"/>
                    <a:gd name="T118" fmla="*/ 3 w 283"/>
                    <a:gd name="T119" fmla="*/ 0 h 252"/>
                    <a:gd name="T120" fmla="*/ 3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54" name="Freeform 1131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1 h 238"/>
                    <a:gd name="T10" fmla="*/ 1 w 114"/>
                    <a:gd name="T11" fmla="*/ 1 h 238"/>
                    <a:gd name="T12" fmla="*/ 1 w 114"/>
                    <a:gd name="T13" fmla="*/ 1 h 238"/>
                    <a:gd name="T14" fmla="*/ 1 w 114"/>
                    <a:gd name="T15" fmla="*/ 1 h 238"/>
                    <a:gd name="T16" fmla="*/ 1 w 114"/>
                    <a:gd name="T17" fmla="*/ 1 h 238"/>
                    <a:gd name="T18" fmla="*/ 1 w 114"/>
                    <a:gd name="T19" fmla="*/ 1 h 238"/>
                    <a:gd name="T20" fmla="*/ 2 w 114"/>
                    <a:gd name="T21" fmla="*/ 1 h 238"/>
                    <a:gd name="T22" fmla="*/ 2 w 114"/>
                    <a:gd name="T23" fmla="*/ 1 h 238"/>
                    <a:gd name="T24" fmla="*/ 2 w 114"/>
                    <a:gd name="T25" fmla="*/ 1 h 238"/>
                    <a:gd name="T26" fmla="*/ 2 w 114"/>
                    <a:gd name="T27" fmla="*/ 1 h 238"/>
                    <a:gd name="T28" fmla="*/ 2 w 114"/>
                    <a:gd name="T29" fmla="*/ 1 h 238"/>
                    <a:gd name="T30" fmla="*/ 2 w 114"/>
                    <a:gd name="T31" fmla="*/ 1 h 238"/>
                    <a:gd name="T32" fmla="*/ 1 w 114"/>
                    <a:gd name="T33" fmla="*/ 1 h 238"/>
                    <a:gd name="T34" fmla="*/ 1 w 114"/>
                    <a:gd name="T35" fmla="*/ 1 h 238"/>
                    <a:gd name="T36" fmla="*/ 1 w 114"/>
                    <a:gd name="T37" fmla="*/ 0 h 238"/>
                    <a:gd name="T38" fmla="*/ 1 w 114"/>
                    <a:gd name="T39" fmla="*/ 0 h 238"/>
                    <a:gd name="T40" fmla="*/ 1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1 w 114"/>
                    <a:gd name="T51" fmla="*/ 0 h 238"/>
                    <a:gd name="T52" fmla="*/ 1 w 114"/>
                    <a:gd name="T53" fmla="*/ 0 h 238"/>
                    <a:gd name="T54" fmla="*/ 1 w 114"/>
                    <a:gd name="T55" fmla="*/ 0 h 238"/>
                    <a:gd name="T56" fmla="*/ 1 w 114"/>
                    <a:gd name="T57" fmla="*/ 0 h 238"/>
                    <a:gd name="T58" fmla="*/ 1 w 114"/>
                    <a:gd name="T59" fmla="*/ 0 h 238"/>
                    <a:gd name="T60" fmla="*/ 1 w 114"/>
                    <a:gd name="T61" fmla="*/ 0 h 238"/>
                    <a:gd name="T62" fmla="*/ 2 w 114"/>
                    <a:gd name="T63" fmla="*/ 0 h 238"/>
                    <a:gd name="T64" fmla="*/ 2 w 114"/>
                    <a:gd name="T65" fmla="*/ 0 h 238"/>
                    <a:gd name="T66" fmla="*/ 2 w 114"/>
                    <a:gd name="T67" fmla="*/ 0 h 238"/>
                    <a:gd name="T68" fmla="*/ 1 w 114"/>
                    <a:gd name="T69" fmla="*/ 0 h 238"/>
                    <a:gd name="T70" fmla="*/ 1 w 114"/>
                    <a:gd name="T71" fmla="*/ 0 h 238"/>
                    <a:gd name="T72" fmla="*/ 1 w 114"/>
                    <a:gd name="T73" fmla="*/ 0 h 238"/>
                    <a:gd name="T74" fmla="*/ 1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55" name="Freeform 1132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3 w 246"/>
                    <a:gd name="T1" fmla="*/ 0 h 310"/>
                    <a:gd name="T2" fmla="*/ 4 w 246"/>
                    <a:gd name="T3" fmla="*/ 0 h 310"/>
                    <a:gd name="T4" fmla="*/ 4 w 246"/>
                    <a:gd name="T5" fmla="*/ 0 h 310"/>
                    <a:gd name="T6" fmla="*/ 4 w 246"/>
                    <a:gd name="T7" fmla="*/ 0 h 310"/>
                    <a:gd name="T8" fmla="*/ 3 w 246"/>
                    <a:gd name="T9" fmla="*/ 1 h 310"/>
                    <a:gd name="T10" fmla="*/ 3 w 246"/>
                    <a:gd name="T11" fmla="*/ 1 h 310"/>
                    <a:gd name="T12" fmla="*/ 2 w 246"/>
                    <a:gd name="T13" fmla="*/ 1 h 310"/>
                    <a:gd name="T14" fmla="*/ 2 w 246"/>
                    <a:gd name="T15" fmla="*/ 1 h 310"/>
                    <a:gd name="T16" fmla="*/ 2 w 246"/>
                    <a:gd name="T17" fmla="*/ 1 h 310"/>
                    <a:gd name="T18" fmla="*/ 2 w 246"/>
                    <a:gd name="T19" fmla="*/ 1 h 310"/>
                    <a:gd name="T20" fmla="*/ 2 w 246"/>
                    <a:gd name="T21" fmla="*/ 1 h 310"/>
                    <a:gd name="T22" fmla="*/ 2 w 246"/>
                    <a:gd name="T23" fmla="*/ 1 h 310"/>
                    <a:gd name="T24" fmla="*/ 2 w 246"/>
                    <a:gd name="T25" fmla="*/ 1 h 310"/>
                    <a:gd name="T26" fmla="*/ 2 w 246"/>
                    <a:gd name="T27" fmla="*/ 1 h 310"/>
                    <a:gd name="T28" fmla="*/ 2 w 246"/>
                    <a:gd name="T29" fmla="*/ 1 h 310"/>
                    <a:gd name="T30" fmla="*/ 3 w 246"/>
                    <a:gd name="T31" fmla="*/ 1 h 310"/>
                    <a:gd name="T32" fmla="*/ 3 w 246"/>
                    <a:gd name="T33" fmla="*/ 1 h 310"/>
                    <a:gd name="T34" fmla="*/ 4 w 246"/>
                    <a:gd name="T35" fmla="*/ 1 h 310"/>
                    <a:gd name="T36" fmla="*/ 4 w 246"/>
                    <a:gd name="T37" fmla="*/ 0 h 310"/>
                    <a:gd name="T38" fmla="*/ 4 w 246"/>
                    <a:gd name="T39" fmla="*/ 0 h 310"/>
                    <a:gd name="T40" fmla="*/ 4 w 246"/>
                    <a:gd name="T41" fmla="*/ 0 h 310"/>
                    <a:gd name="T42" fmla="*/ 3 w 246"/>
                    <a:gd name="T43" fmla="*/ 0 h 310"/>
                    <a:gd name="T44" fmla="*/ 3 w 246"/>
                    <a:gd name="T45" fmla="*/ 0 h 310"/>
                    <a:gd name="T46" fmla="*/ 2 w 246"/>
                    <a:gd name="T47" fmla="*/ 0 h 310"/>
                    <a:gd name="T48" fmla="*/ 2 w 246"/>
                    <a:gd name="T49" fmla="*/ 0 h 310"/>
                    <a:gd name="T50" fmla="*/ 1 w 246"/>
                    <a:gd name="T51" fmla="*/ 0 h 310"/>
                    <a:gd name="T52" fmla="*/ 1 w 246"/>
                    <a:gd name="T53" fmla="*/ 0 h 310"/>
                    <a:gd name="T54" fmla="*/ 1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1 w 246"/>
                    <a:gd name="T65" fmla="*/ 0 h 310"/>
                    <a:gd name="T66" fmla="*/ 1 w 246"/>
                    <a:gd name="T67" fmla="*/ 0 h 310"/>
                    <a:gd name="T68" fmla="*/ 2 w 246"/>
                    <a:gd name="T69" fmla="*/ 0 h 310"/>
                    <a:gd name="T70" fmla="*/ 2 w 246"/>
                    <a:gd name="T71" fmla="*/ 0 h 310"/>
                    <a:gd name="T72" fmla="*/ 2 w 246"/>
                    <a:gd name="T73" fmla="*/ 0 h 310"/>
                    <a:gd name="T74" fmla="*/ 3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56" name="Freeform 1133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1 w 198"/>
                    <a:gd name="T1" fmla="*/ 0 h 236"/>
                    <a:gd name="T2" fmla="*/ 1 w 198"/>
                    <a:gd name="T3" fmla="*/ 0 h 236"/>
                    <a:gd name="T4" fmla="*/ 1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1 h 236"/>
                    <a:gd name="T24" fmla="*/ 1 w 198"/>
                    <a:gd name="T25" fmla="*/ 1 h 236"/>
                    <a:gd name="T26" fmla="*/ 1 w 198"/>
                    <a:gd name="T27" fmla="*/ 1 h 236"/>
                    <a:gd name="T28" fmla="*/ 1 w 198"/>
                    <a:gd name="T29" fmla="*/ 1 h 236"/>
                    <a:gd name="T30" fmla="*/ 2 w 198"/>
                    <a:gd name="T31" fmla="*/ 1 h 236"/>
                    <a:gd name="T32" fmla="*/ 2 w 198"/>
                    <a:gd name="T33" fmla="*/ 1 h 236"/>
                    <a:gd name="T34" fmla="*/ 2 w 198"/>
                    <a:gd name="T35" fmla="*/ 1 h 236"/>
                    <a:gd name="T36" fmla="*/ 2 w 198"/>
                    <a:gd name="T37" fmla="*/ 1 h 236"/>
                    <a:gd name="T38" fmla="*/ 2 w 198"/>
                    <a:gd name="T39" fmla="*/ 1 h 236"/>
                    <a:gd name="T40" fmla="*/ 2 w 198"/>
                    <a:gd name="T41" fmla="*/ 1 h 236"/>
                    <a:gd name="T42" fmla="*/ 2 w 198"/>
                    <a:gd name="T43" fmla="*/ 1 h 236"/>
                    <a:gd name="T44" fmla="*/ 2 w 198"/>
                    <a:gd name="T45" fmla="*/ 1 h 236"/>
                    <a:gd name="T46" fmla="*/ 2 w 198"/>
                    <a:gd name="T47" fmla="*/ 1 h 236"/>
                    <a:gd name="T48" fmla="*/ 2 w 198"/>
                    <a:gd name="T49" fmla="*/ 1 h 236"/>
                    <a:gd name="T50" fmla="*/ 2 w 198"/>
                    <a:gd name="T51" fmla="*/ 1 h 236"/>
                    <a:gd name="T52" fmla="*/ 2 w 198"/>
                    <a:gd name="T53" fmla="*/ 1 h 236"/>
                    <a:gd name="T54" fmla="*/ 2 w 198"/>
                    <a:gd name="T55" fmla="*/ 1 h 236"/>
                    <a:gd name="T56" fmla="*/ 2 w 198"/>
                    <a:gd name="T57" fmla="*/ 1 h 236"/>
                    <a:gd name="T58" fmla="*/ 1 w 198"/>
                    <a:gd name="T59" fmla="*/ 1 h 236"/>
                    <a:gd name="T60" fmla="*/ 1 w 198"/>
                    <a:gd name="T61" fmla="*/ 1 h 236"/>
                    <a:gd name="T62" fmla="*/ 1 w 198"/>
                    <a:gd name="T63" fmla="*/ 1 h 236"/>
                    <a:gd name="T64" fmla="*/ 1 w 198"/>
                    <a:gd name="T65" fmla="*/ 1 h 236"/>
                    <a:gd name="T66" fmla="*/ 1 w 198"/>
                    <a:gd name="T67" fmla="*/ 1 h 236"/>
                    <a:gd name="T68" fmla="*/ 1 w 198"/>
                    <a:gd name="T69" fmla="*/ 1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1 w 198"/>
                    <a:gd name="T83" fmla="*/ 0 h 236"/>
                    <a:gd name="T84" fmla="*/ 1 w 198"/>
                    <a:gd name="T85" fmla="*/ 0 h 236"/>
                    <a:gd name="T86" fmla="*/ 1 w 198"/>
                    <a:gd name="T87" fmla="*/ 0 h 236"/>
                    <a:gd name="T88" fmla="*/ 1 w 198"/>
                    <a:gd name="T89" fmla="*/ 0 h 236"/>
                    <a:gd name="T90" fmla="*/ 1 w 198"/>
                    <a:gd name="T91" fmla="*/ 0 h 236"/>
                    <a:gd name="T92" fmla="*/ 2 w 198"/>
                    <a:gd name="T93" fmla="*/ 0 h 236"/>
                    <a:gd name="T94" fmla="*/ 2 w 198"/>
                    <a:gd name="T95" fmla="*/ 0 h 236"/>
                    <a:gd name="T96" fmla="*/ 2 w 198"/>
                    <a:gd name="T97" fmla="*/ 0 h 236"/>
                    <a:gd name="T98" fmla="*/ 2 w 198"/>
                    <a:gd name="T99" fmla="*/ 0 h 236"/>
                    <a:gd name="T100" fmla="*/ 2 w 198"/>
                    <a:gd name="T101" fmla="*/ 0 h 236"/>
                    <a:gd name="T102" fmla="*/ 3 w 198"/>
                    <a:gd name="T103" fmla="*/ 0 h 236"/>
                    <a:gd name="T104" fmla="*/ 3 w 198"/>
                    <a:gd name="T105" fmla="*/ 0 h 236"/>
                    <a:gd name="T106" fmla="*/ 3 w 198"/>
                    <a:gd name="T107" fmla="*/ 0 h 236"/>
                    <a:gd name="T108" fmla="*/ 3 w 198"/>
                    <a:gd name="T109" fmla="*/ 0 h 236"/>
                    <a:gd name="T110" fmla="*/ 2 w 198"/>
                    <a:gd name="T111" fmla="*/ 0 h 236"/>
                    <a:gd name="T112" fmla="*/ 2 w 198"/>
                    <a:gd name="T113" fmla="*/ 0 h 236"/>
                    <a:gd name="T114" fmla="*/ 2 w 198"/>
                    <a:gd name="T115" fmla="*/ 0 h 236"/>
                    <a:gd name="T116" fmla="*/ 2 w 198"/>
                    <a:gd name="T117" fmla="*/ 0 h 236"/>
                    <a:gd name="T118" fmla="*/ 1 w 198"/>
                    <a:gd name="T119" fmla="*/ 0 h 236"/>
                    <a:gd name="T120" fmla="*/ 1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57" name="Freeform 1134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2 w 128"/>
                    <a:gd name="T1" fmla="*/ 0 h 183"/>
                    <a:gd name="T2" fmla="*/ 2 w 128"/>
                    <a:gd name="T3" fmla="*/ 0 h 183"/>
                    <a:gd name="T4" fmla="*/ 2 w 128"/>
                    <a:gd name="T5" fmla="*/ 0 h 183"/>
                    <a:gd name="T6" fmla="*/ 2 w 128"/>
                    <a:gd name="T7" fmla="*/ 0 h 183"/>
                    <a:gd name="T8" fmla="*/ 1 w 128"/>
                    <a:gd name="T9" fmla="*/ 0 h 183"/>
                    <a:gd name="T10" fmla="*/ 1 w 128"/>
                    <a:gd name="T11" fmla="*/ 0 h 183"/>
                    <a:gd name="T12" fmla="*/ 1 w 128"/>
                    <a:gd name="T13" fmla="*/ 0 h 183"/>
                    <a:gd name="T14" fmla="*/ 1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1 w 128"/>
                    <a:gd name="T31" fmla="*/ 0 h 183"/>
                    <a:gd name="T32" fmla="*/ 1 w 128"/>
                    <a:gd name="T33" fmla="*/ 0 h 183"/>
                    <a:gd name="T34" fmla="*/ 1 w 128"/>
                    <a:gd name="T35" fmla="*/ 0 h 183"/>
                    <a:gd name="T36" fmla="*/ 1 w 128"/>
                    <a:gd name="T37" fmla="*/ 0 h 183"/>
                    <a:gd name="T38" fmla="*/ 1 w 128"/>
                    <a:gd name="T39" fmla="*/ 0 h 183"/>
                    <a:gd name="T40" fmla="*/ 2 w 128"/>
                    <a:gd name="T41" fmla="*/ 0 h 183"/>
                    <a:gd name="T42" fmla="*/ 2 w 128"/>
                    <a:gd name="T43" fmla="*/ 0 h 183"/>
                    <a:gd name="T44" fmla="*/ 2 w 128"/>
                    <a:gd name="T45" fmla="*/ 0 h 183"/>
                    <a:gd name="T46" fmla="*/ 2 w 128"/>
                    <a:gd name="T47" fmla="*/ 0 h 183"/>
                    <a:gd name="T48" fmla="*/ 2 w 128"/>
                    <a:gd name="T49" fmla="*/ 0 h 183"/>
                    <a:gd name="T50" fmla="*/ 2 w 128"/>
                    <a:gd name="T51" fmla="*/ 0 h 183"/>
                    <a:gd name="T52" fmla="*/ 2 w 128"/>
                    <a:gd name="T53" fmla="*/ 0 h 183"/>
                    <a:gd name="T54" fmla="*/ 1 w 128"/>
                    <a:gd name="T55" fmla="*/ 0 h 183"/>
                    <a:gd name="T56" fmla="*/ 1 w 128"/>
                    <a:gd name="T57" fmla="*/ 0 h 183"/>
                    <a:gd name="T58" fmla="*/ 1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1 w 128"/>
                    <a:gd name="T71" fmla="*/ 0 h 183"/>
                    <a:gd name="T72" fmla="*/ 1 w 128"/>
                    <a:gd name="T73" fmla="*/ 0 h 183"/>
                    <a:gd name="T74" fmla="*/ 1 w 128"/>
                    <a:gd name="T75" fmla="*/ 0 h 183"/>
                    <a:gd name="T76" fmla="*/ 1 w 128"/>
                    <a:gd name="T77" fmla="*/ 0 h 183"/>
                    <a:gd name="T78" fmla="*/ 2 w 128"/>
                    <a:gd name="T79" fmla="*/ 0 h 183"/>
                    <a:gd name="T80" fmla="*/ 2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58" name="Freeform 1135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1 w 323"/>
                    <a:gd name="T1" fmla="*/ 0 h 379"/>
                    <a:gd name="T2" fmla="*/ 1 w 323"/>
                    <a:gd name="T3" fmla="*/ 0 h 379"/>
                    <a:gd name="T4" fmla="*/ 0 w 323"/>
                    <a:gd name="T5" fmla="*/ 0 h 379"/>
                    <a:gd name="T6" fmla="*/ 0 w 323"/>
                    <a:gd name="T7" fmla="*/ 1 h 379"/>
                    <a:gd name="T8" fmla="*/ 0 w 323"/>
                    <a:gd name="T9" fmla="*/ 1 h 379"/>
                    <a:gd name="T10" fmla="*/ 0 w 323"/>
                    <a:gd name="T11" fmla="*/ 1 h 379"/>
                    <a:gd name="T12" fmla="*/ 0 w 323"/>
                    <a:gd name="T13" fmla="*/ 1 h 379"/>
                    <a:gd name="T14" fmla="*/ 0 w 323"/>
                    <a:gd name="T15" fmla="*/ 1 h 379"/>
                    <a:gd name="T16" fmla="*/ 1 w 323"/>
                    <a:gd name="T17" fmla="*/ 1 h 379"/>
                    <a:gd name="T18" fmla="*/ 1 w 323"/>
                    <a:gd name="T19" fmla="*/ 1 h 379"/>
                    <a:gd name="T20" fmla="*/ 2 w 323"/>
                    <a:gd name="T21" fmla="*/ 1 h 379"/>
                    <a:gd name="T22" fmla="*/ 2 w 323"/>
                    <a:gd name="T23" fmla="*/ 1 h 379"/>
                    <a:gd name="T24" fmla="*/ 3 w 323"/>
                    <a:gd name="T25" fmla="*/ 1 h 379"/>
                    <a:gd name="T26" fmla="*/ 3 w 323"/>
                    <a:gd name="T27" fmla="*/ 1 h 379"/>
                    <a:gd name="T28" fmla="*/ 4 w 323"/>
                    <a:gd name="T29" fmla="*/ 1 h 379"/>
                    <a:gd name="T30" fmla="*/ 4 w 323"/>
                    <a:gd name="T31" fmla="*/ 1 h 379"/>
                    <a:gd name="T32" fmla="*/ 5 w 323"/>
                    <a:gd name="T33" fmla="*/ 1 h 379"/>
                    <a:gd name="T34" fmla="*/ 5 w 323"/>
                    <a:gd name="T35" fmla="*/ 1 h 379"/>
                    <a:gd name="T36" fmla="*/ 5 w 323"/>
                    <a:gd name="T37" fmla="*/ 1 h 379"/>
                    <a:gd name="T38" fmla="*/ 5 w 323"/>
                    <a:gd name="T39" fmla="*/ 1 h 379"/>
                    <a:gd name="T40" fmla="*/ 4 w 323"/>
                    <a:gd name="T41" fmla="*/ 1 h 379"/>
                    <a:gd name="T42" fmla="*/ 4 w 323"/>
                    <a:gd name="T43" fmla="*/ 1 h 379"/>
                    <a:gd name="T44" fmla="*/ 3 w 323"/>
                    <a:gd name="T45" fmla="*/ 1 h 379"/>
                    <a:gd name="T46" fmla="*/ 3 w 323"/>
                    <a:gd name="T47" fmla="*/ 1 h 379"/>
                    <a:gd name="T48" fmla="*/ 2 w 323"/>
                    <a:gd name="T49" fmla="*/ 1 h 379"/>
                    <a:gd name="T50" fmla="*/ 2 w 323"/>
                    <a:gd name="T51" fmla="*/ 1 h 379"/>
                    <a:gd name="T52" fmla="*/ 2 w 323"/>
                    <a:gd name="T53" fmla="*/ 1 h 379"/>
                    <a:gd name="T54" fmla="*/ 1 w 323"/>
                    <a:gd name="T55" fmla="*/ 1 h 379"/>
                    <a:gd name="T56" fmla="*/ 1 w 323"/>
                    <a:gd name="T57" fmla="*/ 1 h 379"/>
                    <a:gd name="T58" fmla="*/ 0 w 323"/>
                    <a:gd name="T59" fmla="*/ 1 h 379"/>
                    <a:gd name="T60" fmla="*/ 0 w 323"/>
                    <a:gd name="T61" fmla="*/ 1 h 379"/>
                    <a:gd name="T62" fmla="*/ 1 w 323"/>
                    <a:gd name="T63" fmla="*/ 1 h 379"/>
                    <a:gd name="T64" fmla="*/ 1 w 323"/>
                    <a:gd name="T65" fmla="*/ 0 h 379"/>
                    <a:gd name="T66" fmla="*/ 1 w 323"/>
                    <a:gd name="T67" fmla="*/ 0 h 379"/>
                    <a:gd name="T68" fmla="*/ 1 w 323"/>
                    <a:gd name="T69" fmla="*/ 0 h 379"/>
                    <a:gd name="T70" fmla="*/ 2 w 323"/>
                    <a:gd name="T71" fmla="*/ 0 h 379"/>
                    <a:gd name="T72" fmla="*/ 2 w 323"/>
                    <a:gd name="T73" fmla="*/ 0 h 379"/>
                    <a:gd name="T74" fmla="*/ 3 w 323"/>
                    <a:gd name="T75" fmla="*/ 0 h 379"/>
                    <a:gd name="T76" fmla="*/ 3 w 323"/>
                    <a:gd name="T77" fmla="*/ 0 h 379"/>
                    <a:gd name="T78" fmla="*/ 4 w 323"/>
                    <a:gd name="T79" fmla="*/ 0 h 379"/>
                    <a:gd name="T80" fmla="*/ 4 w 323"/>
                    <a:gd name="T81" fmla="*/ 0 h 379"/>
                    <a:gd name="T82" fmla="*/ 3 w 323"/>
                    <a:gd name="T83" fmla="*/ 0 h 379"/>
                    <a:gd name="T84" fmla="*/ 3 w 323"/>
                    <a:gd name="T85" fmla="*/ 0 h 379"/>
                    <a:gd name="T86" fmla="*/ 2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59" name="Freeform 1136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4 w 282"/>
                    <a:gd name="T1" fmla="*/ 0 h 253"/>
                    <a:gd name="T2" fmla="*/ 4 w 282"/>
                    <a:gd name="T3" fmla="*/ 0 h 253"/>
                    <a:gd name="T4" fmla="*/ 4 w 282"/>
                    <a:gd name="T5" fmla="*/ 0 h 253"/>
                    <a:gd name="T6" fmla="*/ 4 w 282"/>
                    <a:gd name="T7" fmla="*/ 0 h 253"/>
                    <a:gd name="T8" fmla="*/ 4 w 282"/>
                    <a:gd name="T9" fmla="*/ 0 h 253"/>
                    <a:gd name="T10" fmla="*/ 4 w 282"/>
                    <a:gd name="T11" fmla="*/ 0 h 253"/>
                    <a:gd name="T12" fmla="*/ 4 w 282"/>
                    <a:gd name="T13" fmla="*/ 0 h 253"/>
                    <a:gd name="T14" fmla="*/ 4 w 282"/>
                    <a:gd name="T15" fmla="*/ 0 h 253"/>
                    <a:gd name="T16" fmla="*/ 4 w 282"/>
                    <a:gd name="T17" fmla="*/ 0 h 253"/>
                    <a:gd name="T18" fmla="*/ 4 w 282"/>
                    <a:gd name="T19" fmla="*/ 1 h 253"/>
                    <a:gd name="T20" fmla="*/ 3 w 282"/>
                    <a:gd name="T21" fmla="*/ 1 h 253"/>
                    <a:gd name="T22" fmla="*/ 3 w 282"/>
                    <a:gd name="T23" fmla="*/ 1 h 253"/>
                    <a:gd name="T24" fmla="*/ 3 w 282"/>
                    <a:gd name="T25" fmla="*/ 1 h 253"/>
                    <a:gd name="T26" fmla="*/ 3 w 282"/>
                    <a:gd name="T27" fmla="*/ 1 h 253"/>
                    <a:gd name="T28" fmla="*/ 3 w 282"/>
                    <a:gd name="T29" fmla="*/ 1 h 253"/>
                    <a:gd name="T30" fmla="*/ 3 w 282"/>
                    <a:gd name="T31" fmla="*/ 1 h 253"/>
                    <a:gd name="T32" fmla="*/ 3 w 282"/>
                    <a:gd name="T33" fmla="*/ 1 h 253"/>
                    <a:gd name="T34" fmla="*/ 3 w 282"/>
                    <a:gd name="T35" fmla="*/ 1 h 253"/>
                    <a:gd name="T36" fmla="*/ 3 w 282"/>
                    <a:gd name="T37" fmla="*/ 1 h 253"/>
                    <a:gd name="T38" fmla="*/ 3 w 282"/>
                    <a:gd name="T39" fmla="*/ 1 h 253"/>
                    <a:gd name="T40" fmla="*/ 3 w 282"/>
                    <a:gd name="T41" fmla="*/ 1 h 253"/>
                    <a:gd name="T42" fmla="*/ 4 w 282"/>
                    <a:gd name="T43" fmla="*/ 1 h 253"/>
                    <a:gd name="T44" fmla="*/ 4 w 282"/>
                    <a:gd name="T45" fmla="*/ 1 h 253"/>
                    <a:gd name="T46" fmla="*/ 4 w 282"/>
                    <a:gd name="T47" fmla="*/ 0 h 253"/>
                    <a:gd name="T48" fmla="*/ 4 w 282"/>
                    <a:gd name="T49" fmla="*/ 0 h 253"/>
                    <a:gd name="T50" fmla="*/ 4 w 282"/>
                    <a:gd name="T51" fmla="*/ 0 h 253"/>
                    <a:gd name="T52" fmla="*/ 4 w 282"/>
                    <a:gd name="T53" fmla="*/ 0 h 253"/>
                    <a:gd name="T54" fmla="*/ 4 w 282"/>
                    <a:gd name="T55" fmla="*/ 0 h 253"/>
                    <a:gd name="T56" fmla="*/ 4 w 282"/>
                    <a:gd name="T57" fmla="*/ 0 h 253"/>
                    <a:gd name="T58" fmla="*/ 4 w 282"/>
                    <a:gd name="T59" fmla="*/ 0 h 253"/>
                    <a:gd name="T60" fmla="*/ 3 w 282"/>
                    <a:gd name="T61" fmla="*/ 0 h 253"/>
                    <a:gd name="T62" fmla="*/ 3 w 282"/>
                    <a:gd name="T63" fmla="*/ 0 h 253"/>
                    <a:gd name="T64" fmla="*/ 3 w 282"/>
                    <a:gd name="T65" fmla="*/ 0 h 253"/>
                    <a:gd name="T66" fmla="*/ 2 w 282"/>
                    <a:gd name="T67" fmla="*/ 0 h 253"/>
                    <a:gd name="T68" fmla="*/ 2 w 282"/>
                    <a:gd name="T69" fmla="*/ 0 h 253"/>
                    <a:gd name="T70" fmla="*/ 2 w 282"/>
                    <a:gd name="T71" fmla="*/ 0 h 253"/>
                    <a:gd name="T72" fmla="*/ 1 w 282"/>
                    <a:gd name="T73" fmla="*/ 0 h 253"/>
                    <a:gd name="T74" fmla="*/ 1 w 282"/>
                    <a:gd name="T75" fmla="*/ 0 h 253"/>
                    <a:gd name="T76" fmla="*/ 1 w 282"/>
                    <a:gd name="T77" fmla="*/ 0 h 253"/>
                    <a:gd name="T78" fmla="*/ 1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1 w 282"/>
                    <a:gd name="T95" fmla="*/ 0 h 253"/>
                    <a:gd name="T96" fmla="*/ 1 w 282"/>
                    <a:gd name="T97" fmla="*/ 0 h 253"/>
                    <a:gd name="T98" fmla="*/ 1 w 282"/>
                    <a:gd name="T99" fmla="*/ 0 h 253"/>
                    <a:gd name="T100" fmla="*/ 1 w 282"/>
                    <a:gd name="T101" fmla="*/ 0 h 253"/>
                    <a:gd name="T102" fmla="*/ 1 w 282"/>
                    <a:gd name="T103" fmla="*/ 0 h 253"/>
                    <a:gd name="T104" fmla="*/ 2 w 282"/>
                    <a:gd name="T105" fmla="*/ 0 h 253"/>
                    <a:gd name="T106" fmla="*/ 2 w 282"/>
                    <a:gd name="T107" fmla="*/ 0 h 253"/>
                    <a:gd name="T108" fmla="*/ 2 w 282"/>
                    <a:gd name="T109" fmla="*/ 0 h 253"/>
                    <a:gd name="T110" fmla="*/ 2 w 282"/>
                    <a:gd name="T111" fmla="*/ 0 h 253"/>
                    <a:gd name="T112" fmla="*/ 3 w 282"/>
                    <a:gd name="T113" fmla="*/ 0 h 253"/>
                    <a:gd name="T114" fmla="*/ 3 w 282"/>
                    <a:gd name="T115" fmla="*/ 0 h 253"/>
                    <a:gd name="T116" fmla="*/ 3 w 282"/>
                    <a:gd name="T117" fmla="*/ 0 h 253"/>
                    <a:gd name="T118" fmla="*/ 3 w 282"/>
                    <a:gd name="T119" fmla="*/ 0 h 253"/>
                    <a:gd name="T120" fmla="*/ 4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60" name="Freeform 1137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1 w 115"/>
                    <a:gd name="T11" fmla="*/ 1 h 236"/>
                    <a:gd name="T12" fmla="*/ 1 w 115"/>
                    <a:gd name="T13" fmla="*/ 1 h 236"/>
                    <a:gd name="T14" fmla="*/ 1 w 115"/>
                    <a:gd name="T15" fmla="*/ 1 h 236"/>
                    <a:gd name="T16" fmla="*/ 1 w 115"/>
                    <a:gd name="T17" fmla="*/ 1 h 236"/>
                    <a:gd name="T18" fmla="*/ 1 w 115"/>
                    <a:gd name="T19" fmla="*/ 1 h 236"/>
                    <a:gd name="T20" fmla="*/ 2 w 115"/>
                    <a:gd name="T21" fmla="*/ 1 h 236"/>
                    <a:gd name="T22" fmla="*/ 2 w 115"/>
                    <a:gd name="T23" fmla="*/ 1 h 236"/>
                    <a:gd name="T24" fmla="*/ 2 w 115"/>
                    <a:gd name="T25" fmla="*/ 1 h 236"/>
                    <a:gd name="T26" fmla="*/ 2 w 115"/>
                    <a:gd name="T27" fmla="*/ 1 h 236"/>
                    <a:gd name="T28" fmla="*/ 2 w 115"/>
                    <a:gd name="T29" fmla="*/ 1 h 236"/>
                    <a:gd name="T30" fmla="*/ 2 w 115"/>
                    <a:gd name="T31" fmla="*/ 1 h 236"/>
                    <a:gd name="T32" fmla="*/ 1 w 115"/>
                    <a:gd name="T33" fmla="*/ 1 h 236"/>
                    <a:gd name="T34" fmla="*/ 1 w 115"/>
                    <a:gd name="T35" fmla="*/ 1 h 236"/>
                    <a:gd name="T36" fmla="*/ 1 w 115"/>
                    <a:gd name="T37" fmla="*/ 0 h 236"/>
                    <a:gd name="T38" fmla="*/ 1 w 115"/>
                    <a:gd name="T39" fmla="*/ 0 h 236"/>
                    <a:gd name="T40" fmla="*/ 1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1 w 115"/>
                    <a:gd name="T51" fmla="*/ 0 h 236"/>
                    <a:gd name="T52" fmla="*/ 1 w 115"/>
                    <a:gd name="T53" fmla="*/ 0 h 236"/>
                    <a:gd name="T54" fmla="*/ 1 w 115"/>
                    <a:gd name="T55" fmla="*/ 0 h 236"/>
                    <a:gd name="T56" fmla="*/ 1 w 115"/>
                    <a:gd name="T57" fmla="*/ 0 h 236"/>
                    <a:gd name="T58" fmla="*/ 1 w 115"/>
                    <a:gd name="T59" fmla="*/ 0 h 236"/>
                    <a:gd name="T60" fmla="*/ 2 w 115"/>
                    <a:gd name="T61" fmla="*/ 0 h 236"/>
                    <a:gd name="T62" fmla="*/ 2 w 115"/>
                    <a:gd name="T63" fmla="*/ 0 h 236"/>
                    <a:gd name="T64" fmla="*/ 2 w 115"/>
                    <a:gd name="T65" fmla="*/ 0 h 236"/>
                    <a:gd name="T66" fmla="*/ 1 w 115"/>
                    <a:gd name="T67" fmla="*/ 0 h 236"/>
                    <a:gd name="T68" fmla="*/ 1 w 115"/>
                    <a:gd name="T69" fmla="*/ 0 h 236"/>
                    <a:gd name="T70" fmla="*/ 1 w 115"/>
                    <a:gd name="T71" fmla="*/ 0 h 236"/>
                    <a:gd name="T72" fmla="*/ 1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61" name="Freeform 1138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3 w 245"/>
                    <a:gd name="T1" fmla="*/ 0 h 310"/>
                    <a:gd name="T2" fmla="*/ 4 w 245"/>
                    <a:gd name="T3" fmla="*/ 0 h 310"/>
                    <a:gd name="T4" fmla="*/ 4 w 245"/>
                    <a:gd name="T5" fmla="*/ 0 h 310"/>
                    <a:gd name="T6" fmla="*/ 4 w 245"/>
                    <a:gd name="T7" fmla="*/ 0 h 310"/>
                    <a:gd name="T8" fmla="*/ 3 w 245"/>
                    <a:gd name="T9" fmla="*/ 1 h 310"/>
                    <a:gd name="T10" fmla="*/ 3 w 245"/>
                    <a:gd name="T11" fmla="*/ 1 h 310"/>
                    <a:gd name="T12" fmla="*/ 2 w 245"/>
                    <a:gd name="T13" fmla="*/ 1 h 310"/>
                    <a:gd name="T14" fmla="*/ 2 w 245"/>
                    <a:gd name="T15" fmla="*/ 1 h 310"/>
                    <a:gd name="T16" fmla="*/ 2 w 245"/>
                    <a:gd name="T17" fmla="*/ 1 h 310"/>
                    <a:gd name="T18" fmla="*/ 2 w 245"/>
                    <a:gd name="T19" fmla="*/ 1 h 310"/>
                    <a:gd name="T20" fmla="*/ 2 w 245"/>
                    <a:gd name="T21" fmla="*/ 1 h 310"/>
                    <a:gd name="T22" fmla="*/ 2 w 245"/>
                    <a:gd name="T23" fmla="*/ 1 h 310"/>
                    <a:gd name="T24" fmla="*/ 2 w 245"/>
                    <a:gd name="T25" fmla="*/ 1 h 310"/>
                    <a:gd name="T26" fmla="*/ 2 w 245"/>
                    <a:gd name="T27" fmla="*/ 1 h 310"/>
                    <a:gd name="T28" fmla="*/ 2 w 245"/>
                    <a:gd name="T29" fmla="*/ 1 h 310"/>
                    <a:gd name="T30" fmla="*/ 3 w 245"/>
                    <a:gd name="T31" fmla="*/ 1 h 310"/>
                    <a:gd name="T32" fmla="*/ 3 w 245"/>
                    <a:gd name="T33" fmla="*/ 1 h 310"/>
                    <a:gd name="T34" fmla="*/ 4 w 245"/>
                    <a:gd name="T35" fmla="*/ 1 h 310"/>
                    <a:gd name="T36" fmla="*/ 4 w 245"/>
                    <a:gd name="T37" fmla="*/ 0 h 310"/>
                    <a:gd name="T38" fmla="*/ 4 w 245"/>
                    <a:gd name="T39" fmla="*/ 0 h 310"/>
                    <a:gd name="T40" fmla="*/ 4 w 245"/>
                    <a:gd name="T41" fmla="*/ 0 h 310"/>
                    <a:gd name="T42" fmla="*/ 3 w 245"/>
                    <a:gd name="T43" fmla="*/ 0 h 310"/>
                    <a:gd name="T44" fmla="*/ 3 w 245"/>
                    <a:gd name="T45" fmla="*/ 0 h 310"/>
                    <a:gd name="T46" fmla="*/ 2 w 245"/>
                    <a:gd name="T47" fmla="*/ 0 h 310"/>
                    <a:gd name="T48" fmla="*/ 2 w 245"/>
                    <a:gd name="T49" fmla="*/ 0 h 310"/>
                    <a:gd name="T50" fmla="*/ 1 w 245"/>
                    <a:gd name="T51" fmla="*/ 0 h 310"/>
                    <a:gd name="T52" fmla="*/ 1 w 245"/>
                    <a:gd name="T53" fmla="*/ 0 h 310"/>
                    <a:gd name="T54" fmla="*/ 1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1 w 245"/>
                    <a:gd name="T63" fmla="*/ 0 h 310"/>
                    <a:gd name="T64" fmla="*/ 1 w 245"/>
                    <a:gd name="T65" fmla="*/ 0 h 310"/>
                    <a:gd name="T66" fmla="*/ 1 w 245"/>
                    <a:gd name="T67" fmla="*/ 0 h 310"/>
                    <a:gd name="T68" fmla="*/ 2 w 245"/>
                    <a:gd name="T69" fmla="*/ 0 h 310"/>
                    <a:gd name="T70" fmla="*/ 2 w 245"/>
                    <a:gd name="T71" fmla="*/ 0 h 310"/>
                    <a:gd name="T72" fmla="*/ 2 w 245"/>
                    <a:gd name="T73" fmla="*/ 0 h 310"/>
                    <a:gd name="T74" fmla="*/ 3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20849" name="Picture 1139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331" name="Line 1140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0667" name="Group 1141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20846" name="Picture 11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847" name="Freeform 114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0668" name="Group 1144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20844" name="Picture 11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845" name="Freeform 114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0669" name="Group 1147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20842" name="Picture 114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843" name="Freeform 114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0670" name="Group 1150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20840" name="Picture 115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841" name="Freeform 115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20671" name="Picture 1153" descr="car_icon_small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0672" name="Group 1154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20838" name="Picture 1155" descr="iphone_stylized_small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839" name="Picture 1156" descr="antenna_radiation_stylized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0673" name="Group 1157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20806" name="Freeform 115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2" name="Rectangle 115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08" name="Freeform 116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09" name="Freeform 116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5" name="Rectangle 116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811" name="Group 116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501" name="AutoShape 116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02" name="AutoShape 116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477" name="Rectangle 116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813" name="Group 116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499" name="AutoShape 116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00" name="AutoShape 116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479" name="Rectangle 117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80" name="Rectangle 117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816" name="Group 117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497" name="AutoShape 1173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8" name="AutoShape 117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817" name="Freeform 117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818" name="Group 117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495" name="AutoShape 117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6" name="AutoShape 117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484" name="Rectangle 117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20" name="Freeform 118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21" name="Freeform 118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7" name="Oval 118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23" name="Freeform 118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9" name="AutoShape 118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90" name="AutoShape 118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91" name="Oval 118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92" name="Oval 118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93" name="Oval 118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94" name="Rectangle 118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674" name="Group 1190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20774" name="Freeform 119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0" name="Rectangle 119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76" name="Freeform 119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77" name="Freeform 119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3" name="Rectangle 119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779" name="Group 119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469" name="AutoShape 119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70" name="AutoShape 119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445" name="Rectangle 119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781" name="Group 120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467" name="AutoShape 120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68" name="AutoShape 120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447" name="Rectangle 120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48" name="Rectangle 120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784" name="Group 120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465" name="AutoShape 1206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66" name="AutoShape 120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785" name="Freeform 120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786" name="Group 120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463" name="AutoShape 121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64" name="AutoShape 121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452" name="Rectangle 121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88" name="Freeform 121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89" name="Freeform 121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5" name="Oval 121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91" name="Freeform 121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7" name="AutoShape 121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8" name="AutoShape 121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9" name="Oval 121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0" name="Oval 122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61" name="Oval 122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2" name="Rectangle 122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675" name="Group 1223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20751" name="Picture 1224" descr="antenna_stylized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752" name="Picture 1225" descr="laptop_keyboard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753" name="Freeform 1226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73 w 2982"/>
                  <a:gd name="T1" fmla="*/ 0 h 2442"/>
                  <a:gd name="T2" fmla="*/ 0 w 2982"/>
                  <a:gd name="T3" fmla="*/ 149 h 2442"/>
                  <a:gd name="T4" fmla="*/ 323 w 2982"/>
                  <a:gd name="T5" fmla="*/ 210 h 2442"/>
                  <a:gd name="T6" fmla="*/ 402 w 2982"/>
                  <a:gd name="T7" fmla="*/ 27 h 2442"/>
                  <a:gd name="T8" fmla="*/ 73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0754" name="Picture 1227" descr="screen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755" name="Freeform 1228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2 w 2528"/>
                  <a:gd name="T1" fmla="*/ 0 h 455"/>
                  <a:gd name="T2" fmla="*/ 340 w 2528"/>
                  <a:gd name="T3" fmla="*/ 29 h 455"/>
                  <a:gd name="T4" fmla="*/ 334 w 2528"/>
                  <a:gd name="T5" fmla="*/ 39 h 455"/>
                  <a:gd name="T6" fmla="*/ 0 w 2528"/>
                  <a:gd name="T7" fmla="*/ 8 h 455"/>
                  <a:gd name="T8" fmla="*/ 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56" name="Freeform 1229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78 w 702"/>
                  <a:gd name="T1" fmla="*/ 0 h 1893"/>
                  <a:gd name="T2" fmla="*/ 0 w 702"/>
                  <a:gd name="T3" fmla="*/ 160 h 1893"/>
                  <a:gd name="T4" fmla="*/ 15 w 702"/>
                  <a:gd name="T5" fmla="*/ 162 h 1893"/>
                  <a:gd name="T6" fmla="*/ 94 w 702"/>
                  <a:gd name="T7" fmla="*/ 4 h 1893"/>
                  <a:gd name="T8" fmla="*/ 7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57" name="Freeform 1230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02 w 756"/>
                  <a:gd name="T1" fmla="*/ 0 h 2184"/>
                  <a:gd name="T2" fmla="*/ 19 w 756"/>
                  <a:gd name="T3" fmla="*/ 187 h 2184"/>
                  <a:gd name="T4" fmla="*/ 0 w 756"/>
                  <a:gd name="T5" fmla="*/ 184 h 2184"/>
                  <a:gd name="T6" fmla="*/ 81 w 756"/>
                  <a:gd name="T7" fmla="*/ 6 h 2184"/>
                  <a:gd name="T8" fmla="*/ 10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58" name="Freeform 1231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4 w 2773"/>
                  <a:gd name="T1" fmla="*/ 0 h 738"/>
                  <a:gd name="T2" fmla="*/ 0 w 2773"/>
                  <a:gd name="T3" fmla="*/ 9 h 738"/>
                  <a:gd name="T4" fmla="*/ 328 w 2773"/>
                  <a:gd name="T5" fmla="*/ 63 h 738"/>
                  <a:gd name="T6" fmla="*/ 320 w 2773"/>
                  <a:gd name="T7" fmla="*/ 51 h 738"/>
                  <a:gd name="T8" fmla="*/ 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59" name="Freeform 1232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7 w 637"/>
                  <a:gd name="T1" fmla="*/ 0 h 1659"/>
                  <a:gd name="T2" fmla="*/ 131 w 637"/>
                  <a:gd name="T3" fmla="*/ 0 h 1659"/>
                  <a:gd name="T4" fmla="*/ 14 w 637"/>
                  <a:gd name="T5" fmla="*/ 434 h 1659"/>
                  <a:gd name="T6" fmla="*/ 0 w 637"/>
                  <a:gd name="T7" fmla="*/ 431 h 1659"/>
                  <a:gd name="T8" fmla="*/ 127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0" name="Freeform 1233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2 w 2216"/>
                  <a:gd name="T3" fmla="*/ 15 h 550"/>
                  <a:gd name="T4" fmla="*/ 447 w 2216"/>
                  <a:gd name="T5" fmla="*/ 145 h 550"/>
                  <a:gd name="T6" fmla="*/ 458 w 2216"/>
                  <a:gd name="T7" fmla="*/ 13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761" name="Group 1234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768" name="Freeform 1235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69" name="Freeform 1236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70" name="Freeform 1237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71" name="Freeform 1238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72" name="Freeform 1239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73" name="Freeform 1240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762" name="Freeform 1241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31 h 792"/>
                  <a:gd name="T2" fmla="*/ 146 w 990"/>
                  <a:gd name="T3" fmla="*/ 0 h 792"/>
                  <a:gd name="T4" fmla="*/ 146 w 990"/>
                  <a:gd name="T5" fmla="*/ 10 h 792"/>
                  <a:gd name="T6" fmla="*/ 0 w 990"/>
                  <a:gd name="T7" fmla="*/ 141 h 792"/>
                  <a:gd name="T8" fmla="*/ 1 w 990"/>
                  <a:gd name="T9" fmla="*/ 13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3" name="Freeform 1242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6 w 2532"/>
                  <a:gd name="T3" fmla="*/ 0 h 723"/>
                  <a:gd name="T4" fmla="*/ 375 w 2532"/>
                  <a:gd name="T5" fmla="*/ 120 h 723"/>
                  <a:gd name="T6" fmla="*/ 375 w 2532"/>
                  <a:gd name="T7" fmla="*/ 128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4" name="Freeform 1243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5 w 26"/>
                  <a:gd name="T1" fmla="*/ 2 h 147"/>
                  <a:gd name="T2" fmla="*/ 5 w 26"/>
                  <a:gd name="T3" fmla="*/ 25 h 147"/>
                  <a:gd name="T4" fmla="*/ 0 w 26"/>
                  <a:gd name="T5" fmla="*/ 25 h 147"/>
                  <a:gd name="T6" fmla="*/ 1 w 26"/>
                  <a:gd name="T7" fmla="*/ 0 h 147"/>
                  <a:gd name="T8" fmla="*/ 5 w 26"/>
                  <a:gd name="T9" fmla="*/ 2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5" name="Freeform 1244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74 w 1176"/>
                  <a:gd name="T1" fmla="*/ 0 h 606"/>
                  <a:gd name="T2" fmla="*/ 0 w 1176"/>
                  <a:gd name="T3" fmla="*/ 106 h 606"/>
                  <a:gd name="T4" fmla="*/ 4 w 1176"/>
                  <a:gd name="T5" fmla="*/ 107 h 606"/>
                  <a:gd name="T6" fmla="*/ 174 w 1176"/>
                  <a:gd name="T7" fmla="*/ 3 h 606"/>
                  <a:gd name="T8" fmla="*/ 17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6" name="Freeform 1245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304 w 2532"/>
                  <a:gd name="T5" fmla="*/ 103 h 723"/>
                  <a:gd name="T6" fmla="*/ 303 w 2532"/>
                  <a:gd name="T7" fmla="*/ 109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7" name="Freeform 1246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8 w 2532"/>
                  <a:gd name="T5" fmla="*/ 118 h 723"/>
                  <a:gd name="T6" fmla="*/ 8 w 2532"/>
                  <a:gd name="T7" fmla="*/ 126 h 723"/>
                  <a:gd name="T8" fmla="*/ 0 w 2532"/>
                  <a:gd name="T9" fmla="*/ 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676" name="Group 1247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20728" name="Picture 1248" descr="antenna_stylized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729" name="Picture 1249" descr="laptop_keyboard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730" name="Freeform 125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73 w 2982"/>
                  <a:gd name="T1" fmla="*/ 0 h 2442"/>
                  <a:gd name="T2" fmla="*/ 0 w 2982"/>
                  <a:gd name="T3" fmla="*/ 149 h 2442"/>
                  <a:gd name="T4" fmla="*/ 323 w 2982"/>
                  <a:gd name="T5" fmla="*/ 210 h 2442"/>
                  <a:gd name="T6" fmla="*/ 402 w 2982"/>
                  <a:gd name="T7" fmla="*/ 27 h 2442"/>
                  <a:gd name="T8" fmla="*/ 73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0731" name="Picture 1251" descr="screen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732" name="Freeform 125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2 w 2528"/>
                  <a:gd name="T1" fmla="*/ 0 h 455"/>
                  <a:gd name="T2" fmla="*/ 340 w 2528"/>
                  <a:gd name="T3" fmla="*/ 29 h 455"/>
                  <a:gd name="T4" fmla="*/ 334 w 2528"/>
                  <a:gd name="T5" fmla="*/ 39 h 455"/>
                  <a:gd name="T6" fmla="*/ 0 w 2528"/>
                  <a:gd name="T7" fmla="*/ 8 h 455"/>
                  <a:gd name="T8" fmla="*/ 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3" name="Freeform 125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78 w 702"/>
                  <a:gd name="T1" fmla="*/ 0 h 1893"/>
                  <a:gd name="T2" fmla="*/ 0 w 702"/>
                  <a:gd name="T3" fmla="*/ 160 h 1893"/>
                  <a:gd name="T4" fmla="*/ 15 w 702"/>
                  <a:gd name="T5" fmla="*/ 162 h 1893"/>
                  <a:gd name="T6" fmla="*/ 94 w 702"/>
                  <a:gd name="T7" fmla="*/ 4 h 1893"/>
                  <a:gd name="T8" fmla="*/ 7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4" name="Freeform 125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02 w 756"/>
                  <a:gd name="T1" fmla="*/ 0 h 2184"/>
                  <a:gd name="T2" fmla="*/ 19 w 756"/>
                  <a:gd name="T3" fmla="*/ 187 h 2184"/>
                  <a:gd name="T4" fmla="*/ 0 w 756"/>
                  <a:gd name="T5" fmla="*/ 184 h 2184"/>
                  <a:gd name="T6" fmla="*/ 81 w 756"/>
                  <a:gd name="T7" fmla="*/ 6 h 2184"/>
                  <a:gd name="T8" fmla="*/ 10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5" name="Freeform 125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4 w 2773"/>
                  <a:gd name="T1" fmla="*/ 0 h 738"/>
                  <a:gd name="T2" fmla="*/ 0 w 2773"/>
                  <a:gd name="T3" fmla="*/ 9 h 738"/>
                  <a:gd name="T4" fmla="*/ 328 w 2773"/>
                  <a:gd name="T5" fmla="*/ 63 h 738"/>
                  <a:gd name="T6" fmla="*/ 320 w 2773"/>
                  <a:gd name="T7" fmla="*/ 51 h 738"/>
                  <a:gd name="T8" fmla="*/ 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6" name="Freeform 125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7 w 637"/>
                  <a:gd name="T1" fmla="*/ 0 h 1659"/>
                  <a:gd name="T2" fmla="*/ 131 w 637"/>
                  <a:gd name="T3" fmla="*/ 0 h 1659"/>
                  <a:gd name="T4" fmla="*/ 14 w 637"/>
                  <a:gd name="T5" fmla="*/ 434 h 1659"/>
                  <a:gd name="T6" fmla="*/ 0 w 637"/>
                  <a:gd name="T7" fmla="*/ 431 h 1659"/>
                  <a:gd name="T8" fmla="*/ 127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7" name="Freeform 125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2 w 2216"/>
                  <a:gd name="T3" fmla="*/ 15 h 550"/>
                  <a:gd name="T4" fmla="*/ 447 w 2216"/>
                  <a:gd name="T5" fmla="*/ 145 h 550"/>
                  <a:gd name="T6" fmla="*/ 458 w 2216"/>
                  <a:gd name="T7" fmla="*/ 13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738" name="Group 125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745" name="Freeform 125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46" name="Freeform 126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47" name="Freeform 126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48" name="Freeform 126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49" name="Freeform 126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50" name="Freeform 126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739" name="Freeform 126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31 h 792"/>
                  <a:gd name="T2" fmla="*/ 146 w 990"/>
                  <a:gd name="T3" fmla="*/ 0 h 792"/>
                  <a:gd name="T4" fmla="*/ 146 w 990"/>
                  <a:gd name="T5" fmla="*/ 10 h 792"/>
                  <a:gd name="T6" fmla="*/ 0 w 990"/>
                  <a:gd name="T7" fmla="*/ 141 h 792"/>
                  <a:gd name="T8" fmla="*/ 1 w 990"/>
                  <a:gd name="T9" fmla="*/ 13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0" name="Freeform 126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6 w 2532"/>
                  <a:gd name="T3" fmla="*/ 0 h 723"/>
                  <a:gd name="T4" fmla="*/ 375 w 2532"/>
                  <a:gd name="T5" fmla="*/ 120 h 723"/>
                  <a:gd name="T6" fmla="*/ 375 w 2532"/>
                  <a:gd name="T7" fmla="*/ 128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1" name="Freeform 126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5 w 26"/>
                  <a:gd name="T1" fmla="*/ 2 h 147"/>
                  <a:gd name="T2" fmla="*/ 5 w 26"/>
                  <a:gd name="T3" fmla="*/ 25 h 147"/>
                  <a:gd name="T4" fmla="*/ 0 w 26"/>
                  <a:gd name="T5" fmla="*/ 25 h 147"/>
                  <a:gd name="T6" fmla="*/ 1 w 26"/>
                  <a:gd name="T7" fmla="*/ 0 h 147"/>
                  <a:gd name="T8" fmla="*/ 5 w 26"/>
                  <a:gd name="T9" fmla="*/ 2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2" name="Freeform 126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74 w 1176"/>
                  <a:gd name="T1" fmla="*/ 0 h 606"/>
                  <a:gd name="T2" fmla="*/ 0 w 1176"/>
                  <a:gd name="T3" fmla="*/ 106 h 606"/>
                  <a:gd name="T4" fmla="*/ 4 w 1176"/>
                  <a:gd name="T5" fmla="*/ 107 h 606"/>
                  <a:gd name="T6" fmla="*/ 174 w 1176"/>
                  <a:gd name="T7" fmla="*/ 3 h 606"/>
                  <a:gd name="T8" fmla="*/ 17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3" name="Freeform 126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304 w 2532"/>
                  <a:gd name="T5" fmla="*/ 103 h 723"/>
                  <a:gd name="T6" fmla="*/ 303 w 2532"/>
                  <a:gd name="T7" fmla="*/ 109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4" name="Freeform 127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8 w 2532"/>
                  <a:gd name="T5" fmla="*/ 118 h 723"/>
                  <a:gd name="T6" fmla="*/ 8 w 2532"/>
                  <a:gd name="T7" fmla="*/ 126 h 723"/>
                  <a:gd name="T8" fmla="*/ 0 w 2532"/>
                  <a:gd name="T9" fmla="*/ 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677" name="Group 1271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20705" name="Picture 1272" descr="antenna_stylized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706" name="Picture 1273" descr="laptop_keyboard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707" name="Freeform 1274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73 w 2982"/>
                  <a:gd name="T1" fmla="*/ 0 h 2442"/>
                  <a:gd name="T2" fmla="*/ 0 w 2982"/>
                  <a:gd name="T3" fmla="*/ 149 h 2442"/>
                  <a:gd name="T4" fmla="*/ 323 w 2982"/>
                  <a:gd name="T5" fmla="*/ 210 h 2442"/>
                  <a:gd name="T6" fmla="*/ 402 w 2982"/>
                  <a:gd name="T7" fmla="*/ 27 h 2442"/>
                  <a:gd name="T8" fmla="*/ 73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0708" name="Picture 1275" descr="screen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709" name="Freeform 1276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2 w 2528"/>
                  <a:gd name="T1" fmla="*/ 0 h 455"/>
                  <a:gd name="T2" fmla="*/ 340 w 2528"/>
                  <a:gd name="T3" fmla="*/ 29 h 455"/>
                  <a:gd name="T4" fmla="*/ 334 w 2528"/>
                  <a:gd name="T5" fmla="*/ 39 h 455"/>
                  <a:gd name="T6" fmla="*/ 0 w 2528"/>
                  <a:gd name="T7" fmla="*/ 8 h 455"/>
                  <a:gd name="T8" fmla="*/ 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0" name="Freeform 1277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78 w 702"/>
                  <a:gd name="T1" fmla="*/ 0 h 1893"/>
                  <a:gd name="T2" fmla="*/ 0 w 702"/>
                  <a:gd name="T3" fmla="*/ 160 h 1893"/>
                  <a:gd name="T4" fmla="*/ 15 w 702"/>
                  <a:gd name="T5" fmla="*/ 162 h 1893"/>
                  <a:gd name="T6" fmla="*/ 94 w 702"/>
                  <a:gd name="T7" fmla="*/ 4 h 1893"/>
                  <a:gd name="T8" fmla="*/ 7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1" name="Freeform 1278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02 w 756"/>
                  <a:gd name="T1" fmla="*/ 0 h 2184"/>
                  <a:gd name="T2" fmla="*/ 19 w 756"/>
                  <a:gd name="T3" fmla="*/ 187 h 2184"/>
                  <a:gd name="T4" fmla="*/ 0 w 756"/>
                  <a:gd name="T5" fmla="*/ 184 h 2184"/>
                  <a:gd name="T6" fmla="*/ 81 w 756"/>
                  <a:gd name="T7" fmla="*/ 6 h 2184"/>
                  <a:gd name="T8" fmla="*/ 10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2" name="Freeform 1279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4 w 2773"/>
                  <a:gd name="T1" fmla="*/ 0 h 738"/>
                  <a:gd name="T2" fmla="*/ 0 w 2773"/>
                  <a:gd name="T3" fmla="*/ 9 h 738"/>
                  <a:gd name="T4" fmla="*/ 328 w 2773"/>
                  <a:gd name="T5" fmla="*/ 63 h 738"/>
                  <a:gd name="T6" fmla="*/ 320 w 2773"/>
                  <a:gd name="T7" fmla="*/ 51 h 738"/>
                  <a:gd name="T8" fmla="*/ 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3" name="Freeform 1280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7 w 637"/>
                  <a:gd name="T1" fmla="*/ 0 h 1659"/>
                  <a:gd name="T2" fmla="*/ 131 w 637"/>
                  <a:gd name="T3" fmla="*/ 0 h 1659"/>
                  <a:gd name="T4" fmla="*/ 14 w 637"/>
                  <a:gd name="T5" fmla="*/ 434 h 1659"/>
                  <a:gd name="T6" fmla="*/ 0 w 637"/>
                  <a:gd name="T7" fmla="*/ 431 h 1659"/>
                  <a:gd name="T8" fmla="*/ 127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4" name="Freeform 1281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2 w 2216"/>
                  <a:gd name="T3" fmla="*/ 15 h 550"/>
                  <a:gd name="T4" fmla="*/ 447 w 2216"/>
                  <a:gd name="T5" fmla="*/ 145 h 550"/>
                  <a:gd name="T6" fmla="*/ 458 w 2216"/>
                  <a:gd name="T7" fmla="*/ 13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715" name="Group 1282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722" name="Freeform 128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23" name="Freeform 128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24" name="Freeform 128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25" name="Freeform 128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26" name="Freeform 128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27" name="Freeform 128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716" name="Freeform 1289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31 h 792"/>
                  <a:gd name="T2" fmla="*/ 146 w 990"/>
                  <a:gd name="T3" fmla="*/ 0 h 792"/>
                  <a:gd name="T4" fmla="*/ 146 w 990"/>
                  <a:gd name="T5" fmla="*/ 10 h 792"/>
                  <a:gd name="T6" fmla="*/ 0 w 990"/>
                  <a:gd name="T7" fmla="*/ 141 h 792"/>
                  <a:gd name="T8" fmla="*/ 1 w 990"/>
                  <a:gd name="T9" fmla="*/ 13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7" name="Freeform 1290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6 w 2532"/>
                  <a:gd name="T3" fmla="*/ 0 h 723"/>
                  <a:gd name="T4" fmla="*/ 375 w 2532"/>
                  <a:gd name="T5" fmla="*/ 120 h 723"/>
                  <a:gd name="T6" fmla="*/ 375 w 2532"/>
                  <a:gd name="T7" fmla="*/ 128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8" name="Freeform 1291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5 w 26"/>
                  <a:gd name="T1" fmla="*/ 2 h 147"/>
                  <a:gd name="T2" fmla="*/ 5 w 26"/>
                  <a:gd name="T3" fmla="*/ 25 h 147"/>
                  <a:gd name="T4" fmla="*/ 0 w 26"/>
                  <a:gd name="T5" fmla="*/ 25 h 147"/>
                  <a:gd name="T6" fmla="*/ 1 w 26"/>
                  <a:gd name="T7" fmla="*/ 0 h 147"/>
                  <a:gd name="T8" fmla="*/ 5 w 26"/>
                  <a:gd name="T9" fmla="*/ 2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9" name="Freeform 1292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74 w 1176"/>
                  <a:gd name="T1" fmla="*/ 0 h 606"/>
                  <a:gd name="T2" fmla="*/ 0 w 1176"/>
                  <a:gd name="T3" fmla="*/ 106 h 606"/>
                  <a:gd name="T4" fmla="*/ 4 w 1176"/>
                  <a:gd name="T5" fmla="*/ 107 h 606"/>
                  <a:gd name="T6" fmla="*/ 174 w 1176"/>
                  <a:gd name="T7" fmla="*/ 3 h 606"/>
                  <a:gd name="T8" fmla="*/ 17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20" name="Freeform 1293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304 w 2532"/>
                  <a:gd name="T5" fmla="*/ 103 h 723"/>
                  <a:gd name="T6" fmla="*/ 303 w 2532"/>
                  <a:gd name="T7" fmla="*/ 109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21" name="Freeform 1294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8 w 2532"/>
                  <a:gd name="T5" fmla="*/ 118 h 723"/>
                  <a:gd name="T6" fmla="*/ 8 w 2532"/>
                  <a:gd name="T7" fmla="*/ 126 h 723"/>
                  <a:gd name="T8" fmla="*/ 0 w 2532"/>
                  <a:gd name="T9" fmla="*/ 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678" name="Group 1295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20703" name="Picture 129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704" name="Freeform 129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0679" name="Group 1298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20680" name="Picture 1299" descr="antenna_stylized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681" name="Picture 1300" descr="laptop_keyboard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682" name="Freeform 1301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73 w 2982"/>
                  <a:gd name="T1" fmla="*/ 0 h 2442"/>
                  <a:gd name="T2" fmla="*/ 0 w 2982"/>
                  <a:gd name="T3" fmla="*/ 149 h 2442"/>
                  <a:gd name="T4" fmla="*/ 323 w 2982"/>
                  <a:gd name="T5" fmla="*/ 210 h 2442"/>
                  <a:gd name="T6" fmla="*/ 402 w 2982"/>
                  <a:gd name="T7" fmla="*/ 27 h 2442"/>
                  <a:gd name="T8" fmla="*/ 73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0683" name="Picture 1302" descr="screen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684" name="Freeform 1303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2 w 2528"/>
                  <a:gd name="T1" fmla="*/ 0 h 455"/>
                  <a:gd name="T2" fmla="*/ 340 w 2528"/>
                  <a:gd name="T3" fmla="*/ 29 h 455"/>
                  <a:gd name="T4" fmla="*/ 334 w 2528"/>
                  <a:gd name="T5" fmla="*/ 39 h 455"/>
                  <a:gd name="T6" fmla="*/ 0 w 2528"/>
                  <a:gd name="T7" fmla="*/ 8 h 455"/>
                  <a:gd name="T8" fmla="*/ 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5" name="Freeform 1304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78 w 702"/>
                  <a:gd name="T1" fmla="*/ 0 h 1893"/>
                  <a:gd name="T2" fmla="*/ 0 w 702"/>
                  <a:gd name="T3" fmla="*/ 160 h 1893"/>
                  <a:gd name="T4" fmla="*/ 15 w 702"/>
                  <a:gd name="T5" fmla="*/ 162 h 1893"/>
                  <a:gd name="T6" fmla="*/ 94 w 702"/>
                  <a:gd name="T7" fmla="*/ 4 h 1893"/>
                  <a:gd name="T8" fmla="*/ 7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6" name="Freeform 1305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02 w 756"/>
                  <a:gd name="T1" fmla="*/ 0 h 2184"/>
                  <a:gd name="T2" fmla="*/ 19 w 756"/>
                  <a:gd name="T3" fmla="*/ 187 h 2184"/>
                  <a:gd name="T4" fmla="*/ 0 w 756"/>
                  <a:gd name="T5" fmla="*/ 184 h 2184"/>
                  <a:gd name="T6" fmla="*/ 81 w 756"/>
                  <a:gd name="T7" fmla="*/ 6 h 2184"/>
                  <a:gd name="T8" fmla="*/ 10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7" name="Freeform 1306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4 w 2773"/>
                  <a:gd name="T1" fmla="*/ 0 h 738"/>
                  <a:gd name="T2" fmla="*/ 0 w 2773"/>
                  <a:gd name="T3" fmla="*/ 9 h 738"/>
                  <a:gd name="T4" fmla="*/ 328 w 2773"/>
                  <a:gd name="T5" fmla="*/ 63 h 738"/>
                  <a:gd name="T6" fmla="*/ 320 w 2773"/>
                  <a:gd name="T7" fmla="*/ 51 h 738"/>
                  <a:gd name="T8" fmla="*/ 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8" name="Freeform 1307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7 w 637"/>
                  <a:gd name="T1" fmla="*/ 0 h 1659"/>
                  <a:gd name="T2" fmla="*/ 131 w 637"/>
                  <a:gd name="T3" fmla="*/ 0 h 1659"/>
                  <a:gd name="T4" fmla="*/ 14 w 637"/>
                  <a:gd name="T5" fmla="*/ 434 h 1659"/>
                  <a:gd name="T6" fmla="*/ 0 w 637"/>
                  <a:gd name="T7" fmla="*/ 431 h 1659"/>
                  <a:gd name="T8" fmla="*/ 127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9" name="Freeform 1308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2 w 2216"/>
                  <a:gd name="T3" fmla="*/ 15 h 550"/>
                  <a:gd name="T4" fmla="*/ 447 w 2216"/>
                  <a:gd name="T5" fmla="*/ 145 h 550"/>
                  <a:gd name="T6" fmla="*/ 458 w 2216"/>
                  <a:gd name="T7" fmla="*/ 13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690" name="Group 1309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697" name="Freeform 1310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98" name="Freeform 1311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99" name="Freeform 1312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00" name="Freeform 1313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01" name="Freeform 1314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02" name="Freeform 1315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691" name="Freeform 1316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31 h 792"/>
                  <a:gd name="T2" fmla="*/ 146 w 990"/>
                  <a:gd name="T3" fmla="*/ 0 h 792"/>
                  <a:gd name="T4" fmla="*/ 146 w 990"/>
                  <a:gd name="T5" fmla="*/ 10 h 792"/>
                  <a:gd name="T6" fmla="*/ 0 w 990"/>
                  <a:gd name="T7" fmla="*/ 141 h 792"/>
                  <a:gd name="T8" fmla="*/ 1 w 990"/>
                  <a:gd name="T9" fmla="*/ 13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2" name="Freeform 1317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6 w 2532"/>
                  <a:gd name="T3" fmla="*/ 0 h 723"/>
                  <a:gd name="T4" fmla="*/ 375 w 2532"/>
                  <a:gd name="T5" fmla="*/ 120 h 723"/>
                  <a:gd name="T6" fmla="*/ 375 w 2532"/>
                  <a:gd name="T7" fmla="*/ 128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3" name="Freeform 1318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5 w 26"/>
                  <a:gd name="T1" fmla="*/ 2 h 147"/>
                  <a:gd name="T2" fmla="*/ 5 w 26"/>
                  <a:gd name="T3" fmla="*/ 25 h 147"/>
                  <a:gd name="T4" fmla="*/ 0 w 26"/>
                  <a:gd name="T5" fmla="*/ 25 h 147"/>
                  <a:gd name="T6" fmla="*/ 1 w 26"/>
                  <a:gd name="T7" fmla="*/ 0 h 147"/>
                  <a:gd name="T8" fmla="*/ 5 w 26"/>
                  <a:gd name="T9" fmla="*/ 2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4" name="Freeform 1319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74 w 1176"/>
                  <a:gd name="T1" fmla="*/ 0 h 606"/>
                  <a:gd name="T2" fmla="*/ 0 w 1176"/>
                  <a:gd name="T3" fmla="*/ 106 h 606"/>
                  <a:gd name="T4" fmla="*/ 4 w 1176"/>
                  <a:gd name="T5" fmla="*/ 107 h 606"/>
                  <a:gd name="T6" fmla="*/ 174 w 1176"/>
                  <a:gd name="T7" fmla="*/ 3 h 606"/>
                  <a:gd name="T8" fmla="*/ 17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5" name="Freeform 1320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304 w 2532"/>
                  <a:gd name="T5" fmla="*/ 103 h 723"/>
                  <a:gd name="T6" fmla="*/ 303 w 2532"/>
                  <a:gd name="T7" fmla="*/ 109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6" name="Freeform 1321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8 w 2532"/>
                  <a:gd name="T5" fmla="*/ 118 h 723"/>
                  <a:gd name="T6" fmla="*/ 8 w 2532"/>
                  <a:gd name="T7" fmla="*/ 126 h 723"/>
                  <a:gd name="T8" fmla="*/ 0 w 2532"/>
                  <a:gd name="T9" fmla="*/ 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20484" name="Picture 939" descr="underline_base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330200" y="936625"/>
            <a:ext cx="8228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122238"/>
            <a:ext cx="856615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Internet transport-layer protocols</a:t>
            </a:r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00175"/>
            <a:ext cx="3971925" cy="5114925"/>
          </a:xfrm>
        </p:spPr>
        <p:txBody>
          <a:bodyPr/>
          <a:lstStyle/>
          <a:p>
            <a:r>
              <a:rPr lang="en-US" smtClean="0"/>
              <a:t>reliable, in-order delivery (TCP)</a:t>
            </a:r>
          </a:p>
          <a:p>
            <a:pPr lvl="1"/>
            <a:r>
              <a:rPr lang="en-US" smtClean="0"/>
              <a:t>congestion control </a:t>
            </a:r>
          </a:p>
          <a:p>
            <a:pPr lvl="1"/>
            <a:r>
              <a:rPr lang="en-US" smtClean="0"/>
              <a:t>flow control</a:t>
            </a:r>
          </a:p>
          <a:p>
            <a:pPr lvl="1"/>
            <a:r>
              <a:rPr lang="en-US" smtClean="0"/>
              <a:t>connection setup</a:t>
            </a:r>
            <a:endParaRPr lang="en-US" sz="2800" smtClean="0"/>
          </a:p>
          <a:p>
            <a:r>
              <a:rPr lang="en-US" smtClean="0"/>
              <a:t>unreliable, unordered delivery: UDP</a:t>
            </a:r>
          </a:p>
          <a:p>
            <a:pPr lvl="1"/>
            <a:r>
              <a:rPr lang="en-US" smtClean="0"/>
              <a:t>no-frills extension of </a:t>
            </a:r>
            <a:r>
              <a:rPr lang="ja-JP" altLang="en-US" smtClean="0"/>
              <a:t>“</a:t>
            </a:r>
            <a:r>
              <a:rPr lang="en-US" altLang="ja-JP" smtClean="0"/>
              <a:t>best-effort</a:t>
            </a:r>
            <a:r>
              <a:rPr lang="ja-JP" altLang="en-US" smtClean="0"/>
              <a:t>”</a:t>
            </a:r>
            <a:r>
              <a:rPr lang="en-US" altLang="ja-JP" smtClean="0"/>
              <a:t> IP</a:t>
            </a:r>
          </a:p>
          <a:p>
            <a:r>
              <a:rPr lang="en-US" smtClean="0"/>
              <a:t>services not available: </a:t>
            </a:r>
          </a:p>
          <a:p>
            <a:pPr lvl="1"/>
            <a:r>
              <a:rPr lang="en-US" smtClean="0"/>
              <a:t>delay guarantees</a:t>
            </a:r>
          </a:p>
          <a:p>
            <a:pPr lvl="1"/>
            <a:r>
              <a:rPr lang="en-US" smtClean="0"/>
              <a:t>bandwidth guarantees</a:t>
            </a:r>
          </a:p>
        </p:txBody>
      </p:sp>
      <p:sp>
        <p:nvSpPr>
          <p:cNvPr id="6152" name="Line 677"/>
          <p:cNvSpPr>
            <a:spLocks noChangeShapeType="1"/>
          </p:cNvSpPr>
          <p:nvPr/>
        </p:nvSpPr>
        <p:spPr bwMode="auto">
          <a:xfrm>
            <a:off x="6456363" y="2490788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153" name="Line 683"/>
          <p:cNvSpPr>
            <a:spLocks noChangeShapeType="1"/>
          </p:cNvSpPr>
          <p:nvPr/>
        </p:nvSpPr>
        <p:spPr bwMode="auto">
          <a:xfrm>
            <a:off x="7091363" y="4600575"/>
            <a:ext cx="390525" cy="1841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154" name="Line 684"/>
          <p:cNvSpPr>
            <a:spLocks noChangeShapeType="1"/>
          </p:cNvSpPr>
          <p:nvPr/>
        </p:nvSpPr>
        <p:spPr bwMode="auto">
          <a:xfrm flipV="1">
            <a:off x="6470650" y="4587875"/>
            <a:ext cx="322263" cy="1984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155" name="Line 704"/>
          <p:cNvSpPr>
            <a:spLocks noChangeShapeType="1"/>
          </p:cNvSpPr>
          <p:nvPr/>
        </p:nvSpPr>
        <p:spPr bwMode="auto">
          <a:xfrm flipH="1">
            <a:off x="7029450" y="2836863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20491" name="Group 737"/>
          <p:cNvGrpSpPr>
            <a:grpSpLocks/>
          </p:cNvGrpSpPr>
          <p:nvPr/>
        </p:nvGrpSpPr>
        <p:grpSpPr bwMode="auto">
          <a:xfrm>
            <a:off x="6943725" y="2416175"/>
            <a:ext cx="382588" cy="171450"/>
            <a:chOff x="3855" y="1486"/>
            <a:chExt cx="241" cy="108"/>
          </a:xfrm>
        </p:grpSpPr>
        <p:sp>
          <p:nvSpPr>
            <p:cNvPr id="20605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606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607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0608" name="Group 741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611" name="Freeform 74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2" name="Freeform 74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74" name="Line 744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75" name="Line 745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2" name="Group 746"/>
          <p:cNvGrpSpPr>
            <a:grpSpLocks/>
          </p:cNvGrpSpPr>
          <p:nvPr/>
        </p:nvGrpSpPr>
        <p:grpSpPr bwMode="auto">
          <a:xfrm>
            <a:off x="6969125" y="2660650"/>
            <a:ext cx="382588" cy="171450"/>
            <a:chOff x="3855" y="1486"/>
            <a:chExt cx="241" cy="108"/>
          </a:xfrm>
        </p:grpSpPr>
        <p:sp>
          <p:nvSpPr>
            <p:cNvPr id="20597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98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99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0600" name="Group 750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603" name="Freeform 75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4" name="Freeform 75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66" name="Line 753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67" name="Line 754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3" name="Group 782"/>
          <p:cNvGrpSpPr>
            <a:grpSpLocks/>
          </p:cNvGrpSpPr>
          <p:nvPr/>
        </p:nvGrpSpPr>
        <p:grpSpPr bwMode="auto">
          <a:xfrm>
            <a:off x="6824663" y="3557588"/>
            <a:ext cx="427037" cy="177800"/>
            <a:chOff x="3855" y="1486"/>
            <a:chExt cx="241" cy="108"/>
          </a:xfrm>
        </p:grpSpPr>
        <p:sp>
          <p:nvSpPr>
            <p:cNvPr id="20589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90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91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0592" name="Group 786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95" name="Freeform 78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6" name="Freeform 78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58" name="Line 789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59" name="Line 790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4" name="Group 791"/>
          <p:cNvGrpSpPr>
            <a:grpSpLocks/>
          </p:cNvGrpSpPr>
          <p:nvPr/>
        </p:nvGrpSpPr>
        <p:grpSpPr bwMode="auto">
          <a:xfrm>
            <a:off x="7148513" y="3805238"/>
            <a:ext cx="484187" cy="196850"/>
            <a:chOff x="3855" y="1486"/>
            <a:chExt cx="241" cy="108"/>
          </a:xfrm>
        </p:grpSpPr>
        <p:sp>
          <p:nvSpPr>
            <p:cNvPr id="20581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82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83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0584" name="Group 795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87" name="Freeform 79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8" name="Freeform 79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50" name="Line 798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51" name="Line 799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6160" name="Line 813"/>
          <p:cNvSpPr>
            <a:spLocks noChangeShapeType="1"/>
          </p:cNvSpPr>
          <p:nvPr/>
        </p:nvSpPr>
        <p:spPr bwMode="auto">
          <a:xfrm flipV="1">
            <a:off x="7005638" y="3978275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20496" name="Group 814"/>
          <p:cNvGrpSpPr>
            <a:grpSpLocks/>
          </p:cNvGrpSpPr>
          <p:nvPr/>
        </p:nvGrpSpPr>
        <p:grpSpPr bwMode="auto">
          <a:xfrm>
            <a:off x="6653213" y="4414838"/>
            <a:ext cx="617537" cy="241300"/>
            <a:chOff x="3855" y="1486"/>
            <a:chExt cx="241" cy="108"/>
          </a:xfrm>
        </p:grpSpPr>
        <p:sp>
          <p:nvSpPr>
            <p:cNvPr id="20573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74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75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0576" name="Group 818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79" name="Freeform 81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0" name="Freeform 82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42" name="Line 821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43" name="Line 822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7" name="Group 823"/>
          <p:cNvGrpSpPr>
            <a:grpSpLocks/>
          </p:cNvGrpSpPr>
          <p:nvPr/>
        </p:nvGrpSpPr>
        <p:grpSpPr bwMode="auto">
          <a:xfrm>
            <a:off x="7307263" y="4751388"/>
            <a:ext cx="617537" cy="241300"/>
            <a:chOff x="3855" y="1486"/>
            <a:chExt cx="241" cy="108"/>
          </a:xfrm>
        </p:grpSpPr>
        <p:sp>
          <p:nvSpPr>
            <p:cNvPr id="20565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66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67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0568" name="Group 827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71" name="Freeform 82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2" name="Freeform 82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34" name="Line 830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35" name="Line 831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8" name="Group 876"/>
          <p:cNvGrpSpPr>
            <a:grpSpLocks/>
          </p:cNvGrpSpPr>
          <p:nvPr/>
        </p:nvGrpSpPr>
        <p:grpSpPr bwMode="auto">
          <a:xfrm>
            <a:off x="5359400" y="1330325"/>
            <a:ext cx="1057275" cy="957263"/>
            <a:chOff x="-153" y="1680"/>
            <a:chExt cx="666" cy="603"/>
          </a:xfrm>
        </p:grpSpPr>
        <p:grpSp>
          <p:nvGrpSpPr>
            <p:cNvPr id="20556" name="Group 877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6223" name="Rectangle 878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4" name="Rectangle 879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5" name="Rectangle 880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6" name="Text Box 881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/>
                  <a:t>application</a:t>
                </a:r>
              </a:p>
              <a:p>
                <a:r>
                  <a:rPr lang="en-US" sz="1000">
                    <a:solidFill>
                      <a:schemeClr val="bg1"/>
                    </a:solidFill>
                  </a:rPr>
                  <a:t>transport</a:t>
                </a:r>
                <a:endParaRPr lang="en-US" sz="1000"/>
              </a:p>
              <a:p>
                <a:r>
                  <a:rPr lang="en-US" sz="1000"/>
                  <a:t>network</a:t>
                </a:r>
              </a:p>
              <a:p>
                <a:r>
                  <a:rPr lang="en-US" sz="1000"/>
                  <a:t>data link</a:t>
                </a:r>
              </a:p>
              <a:p>
                <a:r>
                  <a:rPr lang="en-US" sz="1000"/>
                  <a:t>physical</a:t>
                </a:r>
                <a:endParaRPr lang="en-US" sz="2400"/>
              </a:p>
            </p:txBody>
          </p:sp>
          <p:sp>
            <p:nvSpPr>
              <p:cNvPr id="6227" name="Line 882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8" name="Line 883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9" name="Line 884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0557" name="Freeform 885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99" name="Group 886"/>
          <p:cNvGrpSpPr>
            <a:grpSpLocks/>
          </p:cNvGrpSpPr>
          <p:nvPr/>
        </p:nvGrpSpPr>
        <p:grpSpPr bwMode="auto">
          <a:xfrm>
            <a:off x="7869238" y="4343400"/>
            <a:ext cx="1057275" cy="957263"/>
            <a:chOff x="-153" y="1680"/>
            <a:chExt cx="666" cy="603"/>
          </a:xfrm>
        </p:grpSpPr>
        <p:grpSp>
          <p:nvGrpSpPr>
            <p:cNvPr id="20547" name="Group 887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6214" name="Rectangle 888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5" name="Rectangle 889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6" name="Rectangle 890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7" name="Text Box 891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/>
                  <a:t>application</a:t>
                </a:r>
              </a:p>
              <a:p>
                <a:r>
                  <a:rPr lang="en-US" sz="1000">
                    <a:solidFill>
                      <a:schemeClr val="bg1"/>
                    </a:solidFill>
                  </a:rPr>
                  <a:t>transport</a:t>
                </a:r>
                <a:endParaRPr lang="en-US" sz="1000"/>
              </a:p>
              <a:p>
                <a:r>
                  <a:rPr lang="en-US" sz="1000"/>
                  <a:t>network</a:t>
                </a:r>
              </a:p>
              <a:p>
                <a:r>
                  <a:rPr lang="en-US" sz="1000"/>
                  <a:t>data link</a:t>
                </a:r>
              </a:p>
              <a:p>
                <a:r>
                  <a:rPr lang="en-US" sz="1000"/>
                  <a:t>physical</a:t>
                </a:r>
                <a:endParaRPr lang="en-US" sz="2400"/>
              </a:p>
            </p:txBody>
          </p:sp>
          <p:sp>
            <p:nvSpPr>
              <p:cNvPr id="6218" name="Line 892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19" name="Line 893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0" name="Line 894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0548" name="Freeform 895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00" name="Group 661"/>
          <p:cNvGrpSpPr>
            <a:grpSpLocks/>
          </p:cNvGrpSpPr>
          <p:nvPr/>
        </p:nvGrpSpPr>
        <p:grpSpPr bwMode="auto">
          <a:xfrm>
            <a:off x="5913438" y="2057400"/>
            <a:ext cx="814387" cy="701675"/>
            <a:chOff x="2923" y="3345"/>
            <a:chExt cx="513" cy="442"/>
          </a:xfrm>
        </p:grpSpPr>
        <p:sp>
          <p:nvSpPr>
            <p:cNvPr id="6207" name="Rectangle 66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8" name="Rectangle 66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9" name="Text Box 66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sz="1000">
                <a:latin typeface="Comic Sans MS" pitchFamily="66" charset="0"/>
              </a:endParaRPr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6210" name="Line 66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11" name="Line 66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1" name="Group 901"/>
          <p:cNvGrpSpPr>
            <a:grpSpLocks/>
          </p:cNvGrpSpPr>
          <p:nvPr/>
        </p:nvGrpSpPr>
        <p:grpSpPr bwMode="auto">
          <a:xfrm>
            <a:off x="6729413" y="2479675"/>
            <a:ext cx="814387" cy="701675"/>
            <a:chOff x="2923" y="3345"/>
            <a:chExt cx="513" cy="442"/>
          </a:xfrm>
        </p:grpSpPr>
        <p:sp>
          <p:nvSpPr>
            <p:cNvPr id="6202" name="Rectangle 90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3" name="Rectangle 90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4" name="Text Box 90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sz="1000">
                <a:latin typeface="Comic Sans MS" pitchFamily="66" charset="0"/>
              </a:endParaRPr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6205" name="Line 90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6" name="Line 90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2" name="Group 907"/>
          <p:cNvGrpSpPr>
            <a:grpSpLocks/>
          </p:cNvGrpSpPr>
          <p:nvPr/>
        </p:nvGrpSpPr>
        <p:grpSpPr bwMode="auto">
          <a:xfrm>
            <a:off x="6738938" y="1901825"/>
            <a:ext cx="814387" cy="701675"/>
            <a:chOff x="2923" y="3345"/>
            <a:chExt cx="513" cy="442"/>
          </a:xfrm>
        </p:grpSpPr>
        <p:sp>
          <p:nvSpPr>
            <p:cNvPr id="6197" name="Rectangle 90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8" name="Rectangle 90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9" name="Text Box 91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sz="1000">
                <a:latin typeface="Comic Sans MS" pitchFamily="66" charset="0"/>
              </a:endParaRPr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6200" name="Line 91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1" name="Line 91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3" name="Group 913"/>
          <p:cNvGrpSpPr>
            <a:grpSpLocks/>
          </p:cNvGrpSpPr>
          <p:nvPr/>
        </p:nvGrpSpPr>
        <p:grpSpPr bwMode="auto">
          <a:xfrm>
            <a:off x="6513513" y="3089275"/>
            <a:ext cx="814387" cy="701675"/>
            <a:chOff x="2923" y="3345"/>
            <a:chExt cx="513" cy="442"/>
          </a:xfrm>
        </p:grpSpPr>
        <p:sp>
          <p:nvSpPr>
            <p:cNvPr id="6192" name="Rectangle 91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3" name="Rectangle 91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4" name="Text Box 91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sz="1000">
                <a:latin typeface="Comic Sans MS" pitchFamily="66" charset="0"/>
              </a:endParaRPr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6195" name="Line 91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6" name="Line 91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4" name="Group 919"/>
          <p:cNvGrpSpPr>
            <a:grpSpLocks/>
          </p:cNvGrpSpPr>
          <p:nvPr/>
        </p:nvGrpSpPr>
        <p:grpSpPr bwMode="auto">
          <a:xfrm>
            <a:off x="7100888" y="3594100"/>
            <a:ext cx="814387" cy="701675"/>
            <a:chOff x="2923" y="3345"/>
            <a:chExt cx="513" cy="442"/>
          </a:xfrm>
        </p:grpSpPr>
        <p:sp>
          <p:nvSpPr>
            <p:cNvPr id="6187" name="Rectangle 92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8" name="Rectangle 92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9" name="Text Box 92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sz="1000">
                <a:latin typeface="Comic Sans MS" pitchFamily="66" charset="0"/>
              </a:endParaRPr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6190" name="Line 92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1" name="Line 92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5" name="Group 925"/>
          <p:cNvGrpSpPr>
            <a:grpSpLocks/>
          </p:cNvGrpSpPr>
          <p:nvPr/>
        </p:nvGrpSpPr>
        <p:grpSpPr bwMode="auto">
          <a:xfrm>
            <a:off x="6589713" y="4003675"/>
            <a:ext cx="814387" cy="701675"/>
            <a:chOff x="2923" y="3345"/>
            <a:chExt cx="513" cy="442"/>
          </a:xfrm>
        </p:grpSpPr>
        <p:sp>
          <p:nvSpPr>
            <p:cNvPr id="6182" name="Rectangle 92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3" name="Rectangle 92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4" name="Text Box 92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sz="1000">
                <a:latin typeface="Comic Sans MS" pitchFamily="66" charset="0"/>
              </a:endParaRPr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6185" name="Line 92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6" name="Line 93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6" name="Group 931"/>
          <p:cNvGrpSpPr>
            <a:grpSpLocks/>
          </p:cNvGrpSpPr>
          <p:nvPr/>
        </p:nvGrpSpPr>
        <p:grpSpPr bwMode="auto">
          <a:xfrm>
            <a:off x="7237413" y="4400550"/>
            <a:ext cx="814387" cy="701675"/>
            <a:chOff x="2923" y="3345"/>
            <a:chExt cx="513" cy="442"/>
          </a:xfrm>
        </p:grpSpPr>
        <p:sp>
          <p:nvSpPr>
            <p:cNvPr id="6177" name="Rectangle 93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8" name="Rectangle 93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9" name="Text Box 93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sz="1000">
                <a:latin typeface="Comic Sans MS" pitchFamily="66" charset="0"/>
              </a:endParaRPr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6180" name="Line 93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1" name="Line 93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7" name="Group 896"/>
          <p:cNvGrpSpPr>
            <a:grpSpLocks/>
          </p:cNvGrpSpPr>
          <p:nvPr/>
        </p:nvGrpSpPr>
        <p:grpSpPr bwMode="auto">
          <a:xfrm rot="2937887">
            <a:off x="5389563" y="2911475"/>
            <a:ext cx="3781425" cy="434975"/>
            <a:chOff x="2937" y="3579"/>
            <a:chExt cx="2382" cy="274"/>
          </a:xfrm>
        </p:grpSpPr>
        <p:sp>
          <p:nvSpPr>
            <p:cNvPr id="6173" name="Rectangle 897"/>
            <p:cNvSpPr>
              <a:spLocks noChangeArrowheads="1"/>
            </p:cNvSpPr>
            <p:nvPr/>
          </p:nvSpPr>
          <p:spPr bwMode="auto">
            <a:xfrm>
              <a:off x="3166" y="3630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Text Box 898"/>
            <p:cNvSpPr txBox="1">
              <a:spLocks noChangeArrowheads="1"/>
            </p:cNvSpPr>
            <p:nvPr/>
          </p:nvSpPr>
          <p:spPr bwMode="auto">
            <a:xfrm>
              <a:off x="3384" y="361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logical end-end transport</a:t>
              </a:r>
              <a:endParaRPr lang="en-US"/>
            </a:p>
          </p:txBody>
        </p:sp>
        <p:sp>
          <p:nvSpPr>
            <p:cNvPr id="20510" name="Freeform 899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Freeform 900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3-</a:t>
            </a:r>
            <a:fld id="{6604AF93-6071-4EC9-A410-1273EC370320}" type="slidenum">
              <a:rPr lang="en-US"/>
              <a:pPr/>
              <a:t>7</a:t>
            </a:fld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21510" name="Picture 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017588"/>
            <a:ext cx="4387850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81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3-</a:t>
            </a:r>
            <a:fld id="{85C2ADD5-1DD4-4A43-A031-41D46C614ED5}" type="slidenum">
              <a:rPr lang="en-US"/>
              <a:pPr/>
              <a:t>8</a:t>
            </a:fld>
            <a:endParaRPr lang="en-US"/>
          </a:p>
        </p:txBody>
      </p:sp>
      <p:pic>
        <p:nvPicPr>
          <p:cNvPr id="22531" name="Picture 175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3" y="936625"/>
            <a:ext cx="6399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Freeform 157"/>
          <p:cNvSpPr>
            <a:spLocks/>
          </p:cNvSpPr>
          <p:nvPr/>
        </p:nvSpPr>
        <p:spPr bwMode="auto">
          <a:xfrm>
            <a:off x="2767013" y="3143250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3688" y="1428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Multiplexing/demultiplexing</a:t>
            </a:r>
          </a:p>
        </p:txBody>
      </p:sp>
      <p:sp>
        <p:nvSpPr>
          <p:cNvPr id="8199" name="Text Box 37"/>
          <p:cNvSpPr txBox="1">
            <a:spLocks noChangeArrowheads="1"/>
          </p:cNvSpPr>
          <p:nvPr/>
        </p:nvSpPr>
        <p:spPr bwMode="auto">
          <a:xfrm>
            <a:off x="8007350" y="4068763"/>
            <a:ext cx="895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</a:rPr>
              <a:t>process</a:t>
            </a:r>
          </a:p>
        </p:txBody>
      </p:sp>
      <p:sp>
        <p:nvSpPr>
          <p:cNvPr id="8200" name="Text Box 38"/>
          <p:cNvSpPr txBox="1">
            <a:spLocks noChangeArrowheads="1"/>
          </p:cNvSpPr>
          <p:nvPr/>
        </p:nvSpPr>
        <p:spPr bwMode="auto">
          <a:xfrm>
            <a:off x="7981950" y="3667125"/>
            <a:ext cx="755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socket</a:t>
            </a:r>
          </a:p>
        </p:txBody>
      </p:sp>
      <p:grpSp>
        <p:nvGrpSpPr>
          <p:cNvPr id="362673" name="Group 177"/>
          <p:cNvGrpSpPr>
            <a:grpSpLocks/>
          </p:cNvGrpSpPr>
          <p:nvPr/>
        </p:nvGrpSpPr>
        <p:grpSpPr bwMode="auto">
          <a:xfrm>
            <a:off x="4908550" y="1571625"/>
            <a:ext cx="3808413" cy="1468438"/>
            <a:chOff x="3092" y="990"/>
            <a:chExt cx="2399" cy="925"/>
          </a:xfrm>
        </p:grpSpPr>
        <p:sp>
          <p:nvSpPr>
            <p:cNvPr id="8323" name="Rectangle 41"/>
            <p:cNvSpPr>
              <a:spLocks noChangeArrowheads="1"/>
            </p:cNvSpPr>
            <p:nvPr/>
          </p:nvSpPr>
          <p:spPr bwMode="auto">
            <a:xfrm>
              <a:off x="3092" y="1163"/>
              <a:ext cx="2399" cy="752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lnSpc>
                  <a:spcPct val="80000"/>
                </a:lnSpc>
                <a:defRPr/>
              </a:pPr>
              <a:r>
                <a:rPr lang="en-US" sz="2400">
                  <a:latin typeface="Gill Sans MT" charset="0"/>
                  <a:ea typeface="ＭＳ Ｐゴシック" charset="0"/>
                </a:rPr>
                <a:t>use header info to deliver</a:t>
              </a:r>
            </a:p>
            <a:p>
              <a:pPr algn="l">
                <a:lnSpc>
                  <a:spcPct val="80000"/>
                </a:lnSpc>
                <a:defRPr/>
              </a:pPr>
              <a:r>
                <a:rPr lang="en-US" sz="2400">
                  <a:latin typeface="Gill Sans MT" charset="0"/>
                  <a:ea typeface="ＭＳ Ｐゴシック" charset="0"/>
                </a:rPr>
                <a:t>received segments to correct </a:t>
              </a:r>
            </a:p>
            <a:p>
              <a:pPr algn="l">
                <a:lnSpc>
                  <a:spcPct val="80000"/>
                </a:lnSpc>
                <a:defRPr/>
              </a:pPr>
              <a:r>
                <a:rPr lang="en-US" sz="2400">
                  <a:latin typeface="Gill Sans MT" charset="0"/>
                  <a:ea typeface="ＭＳ Ｐゴシック" charset="0"/>
                </a:rPr>
                <a:t>socket</a:t>
              </a:r>
            </a:p>
          </p:txBody>
        </p:sp>
        <p:grpSp>
          <p:nvGrpSpPr>
            <p:cNvPr id="22659" name="Group 42"/>
            <p:cNvGrpSpPr>
              <a:grpSpLocks/>
            </p:cNvGrpSpPr>
            <p:nvPr/>
          </p:nvGrpSpPr>
          <p:grpSpPr bwMode="auto">
            <a:xfrm>
              <a:off x="3188" y="990"/>
              <a:ext cx="1994" cy="288"/>
              <a:chOff x="1136" y="3681"/>
              <a:chExt cx="1600" cy="288"/>
            </a:xfrm>
          </p:grpSpPr>
          <p:sp>
            <p:nvSpPr>
              <p:cNvPr id="8325" name="Rectangle 43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2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6" name="Text Box 44"/>
              <p:cNvSpPr txBox="1">
                <a:spLocks noChangeArrowheads="1"/>
              </p:cNvSpPr>
              <p:nvPr/>
            </p:nvSpPr>
            <p:spPr bwMode="auto">
              <a:xfrm>
                <a:off x="1136" y="3681"/>
                <a:ext cx="160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 smtClean="0">
                    <a:solidFill>
                      <a:srgbClr val="CC0000"/>
                    </a:solidFill>
                    <a:latin typeface="Gill Sans MT" charset="0"/>
                  </a:rPr>
                  <a:t>demultiplexing at receiver:</a:t>
                </a:r>
              </a:p>
            </p:txBody>
          </p:sp>
        </p:grpSp>
      </p:grpSp>
      <p:grpSp>
        <p:nvGrpSpPr>
          <p:cNvPr id="362672" name="Group 176"/>
          <p:cNvGrpSpPr>
            <a:grpSpLocks/>
          </p:cNvGrpSpPr>
          <p:nvPr/>
        </p:nvGrpSpPr>
        <p:grpSpPr bwMode="auto">
          <a:xfrm>
            <a:off x="411163" y="1335088"/>
            <a:ext cx="4029075" cy="1466850"/>
            <a:chOff x="259" y="841"/>
            <a:chExt cx="2538" cy="924"/>
          </a:xfrm>
        </p:grpSpPr>
        <p:sp>
          <p:nvSpPr>
            <p:cNvPr id="8318" name="Text Box 45"/>
            <p:cNvSpPr txBox="1">
              <a:spLocks noChangeArrowheads="1"/>
            </p:cNvSpPr>
            <p:nvPr/>
          </p:nvSpPr>
          <p:spPr bwMode="auto">
            <a:xfrm>
              <a:off x="264" y="1068"/>
              <a:ext cx="2533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0000"/>
                </a:lnSpc>
                <a:defRPr/>
              </a:pPr>
              <a:r>
                <a:rPr lang="en-US" sz="2400" smtClean="0">
                  <a:latin typeface="Gill Sans MT" charset="0"/>
                </a:rPr>
                <a:t>handle data from multiple</a:t>
              </a:r>
            </a:p>
            <a:p>
              <a:pPr algn="l">
                <a:lnSpc>
                  <a:spcPct val="80000"/>
                </a:lnSpc>
                <a:defRPr/>
              </a:pPr>
              <a:r>
                <a:rPr lang="en-US" sz="2400" smtClean="0">
                  <a:latin typeface="Gill Sans MT" charset="0"/>
                </a:rPr>
                <a:t>sockets, add transport header (later used for demultiplexing)</a:t>
              </a:r>
            </a:p>
          </p:txBody>
        </p:sp>
        <p:sp>
          <p:nvSpPr>
            <p:cNvPr id="8319" name="Rectangle 46"/>
            <p:cNvSpPr>
              <a:spLocks noChangeArrowheads="1"/>
            </p:cNvSpPr>
            <p:nvPr/>
          </p:nvSpPr>
          <p:spPr bwMode="auto">
            <a:xfrm>
              <a:off x="259" y="1009"/>
              <a:ext cx="2479" cy="75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655" name="Group 47"/>
            <p:cNvGrpSpPr>
              <a:grpSpLocks/>
            </p:cNvGrpSpPr>
            <p:nvPr/>
          </p:nvGrpSpPr>
          <p:grpSpPr bwMode="auto">
            <a:xfrm>
              <a:off x="332" y="841"/>
              <a:ext cx="1742" cy="288"/>
              <a:chOff x="1101" y="3681"/>
              <a:chExt cx="1673" cy="288"/>
            </a:xfrm>
          </p:grpSpPr>
          <p:sp>
            <p:nvSpPr>
              <p:cNvPr id="8321" name="Rectangle 48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4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2" name="Text Box 49"/>
              <p:cNvSpPr txBox="1">
                <a:spLocks noChangeArrowheads="1"/>
              </p:cNvSpPr>
              <p:nvPr/>
            </p:nvSpPr>
            <p:spPr bwMode="auto">
              <a:xfrm>
                <a:off x="1101" y="3681"/>
                <a:ext cx="1673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 smtClean="0">
                    <a:solidFill>
                      <a:srgbClr val="CC0000"/>
                    </a:solidFill>
                    <a:latin typeface="Gill Sans MT" charset="0"/>
                  </a:rPr>
                  <a:t>multiplexing at sender:</a:t>
                </a:r>
              </a:p>
            </p:txBody>
          </p:sp>
        </p:grpSp>
      </p:grpSp>
      <p:grpSp>
        <p:nvGrpSpPr>
          <p:cNvPr id="22538" name="Group 57"/>
          <p:cNvGrpSpPr>
            <a:grpSpLocks/>
          </p:cNvGrpSpPr>
          <p:nvPr/>
        </p:nvGrpSpPr>
        <p:grpSpPr bwMode="auto">
          <a:xfrm>
            <a:off x="7481888" y="3741738"/>
            <a:ext cx="533400" cy="206375"/>
            <a:chOff x="344" y="1846"/>
            <a:chExt cx="336" cy="130"/>
          </a:xfrm>
        </p:grpSpPr>
        <p:sp>
          <p:nvSpPr>
            <p:cNvPr id="8314" name="Rectangle 35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5" name="Rectangle 54"/>
            <p:cNvSpPr>
              <a:spLocks noChangeArrowheads="1"/>
            </p:cNvSpPr>
            <p:nvPr/>
          </p:nvSpPr>
          <p:spPr bwMode="auto">
            <a:xfrm>
              <a:off x="454" y="186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6" name="Rectangle 55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7" name="Rectangle 56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39" name="Rectangle 23"/>
          <p:cNvSpPr>
            <a:spLocks noChangeArrowheads="1"/>
          </p:cNvSpPr>
          <p:nvPr/>
        </p:nvSpPr>
        <p:spPr bwMode="auto">
          <a:xfrm>
            <a:off x="3314700" y="3194050"/>
            <a:ext cx="1497013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22540" name="Rectangle 24"/>
          <p:cNvSpPr>
            <a:spLocks noChangeArrowheads="1"/>
          </p:cNvSpPr>
          <p:nvPr/>
        </p:nvSpPr>
        <p:spPr bwMode="auto">
          <a:xfrm>
            <a:off x="3279775" y="3248025"/>
            <a:ext cx="1473200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22541" name="Line 25"/>
          <p:cNvSpPr>
            <a:spLocks noChangeShapeType="1"/>
          </p:cNvSpPr>
          <p:nvPr/>
        </p:nvSpPr>
        <p:spPr bwMode="auto">
          <a:xfrm>
            <a:off x="3286125" y="4017963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Text Box 26"/>
          <p:cNvSpPr txBox="1">
            <a:spLocks noChangeArrowheads="1"/>
          </p:cNvSpPr>
          <p:nvPr/>
        </p:nvSpPr>
        <p:spPr bwMode="auto">
          <a:xfrm>
            <a:off x="3357563" y="400050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22543" name="Line 27"/>
          <p:cNvSpPr>
            <a:spLocks noChangeShapeType="1"/>
          </p:cNvSpPr>
          <p:nvPr/>
        </p:nvSpPr>
        <p:spPr bwMode="auto">
          <a:xfrm>
            <a:off x="3287713" y="43354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Text Box 26"/>
          <p:cNvSpPr txBox="1">
            <a:spLocks noChangeArrowheads="1"/>
          </p:cNvSpPr>
          <p:nvPr/>
        </p:nvSpPr>
        <p:spPr bwMode="auto">
          <a:xfrm>
            <a:off x="3354388" y="32146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22545" name="Text Box 26"/>
          <p:cNvSpPr txBox="1">
            <a:spLocks noChangeArrowheads="1"/>
          </p:cNvSpPr>
          <p:nvPr/>
        </p:nvSpPr>
        <p:spPr bwMode="auto">
          <a:xfrm>
            <a:off x="3351213" y="490537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22546" name="Text Box 26"/>
          <p:cNvSpPr txBox="1">
            <a:spLocks noChangeArrowheads="1"/>
          </p:cNvSpPr>
          <p:nvPr/>
        </p:nvSpPr>
        <p:spPr bwMode="auto">
          <a:xfrm>
            <a:off x="3351213" y="461962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22547" name="Text Box 26"/>
          <p:cNvSpPr txBox="1">
            <a:spLocks noChangeArrowheads="1"/>
          </p:cNvSpPr>
          <p:nvPr/>
        </p:nvSpPr>
        <p:spPr bwMode="auto">
          <a:xfrm>
            <a:off x="3351213" y="432117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8213" name="Oval 120"/>
          <p:cNvSpPr>
            <a:spLocks noChangeArrowheads="1"/>
          </p:cNvSpPr>
          <p:nvPr/>
        </p:nvSpPr>
        <p:spPr bwMode="auto">
          <a:xfrm>
            <a:off x="405130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P2</a:t>
            </a:r>
          </a:p>
        </p:txBody>
      </p:sp>
      <p:sp>
        <p:nvSpPr>
          <p:cNvPr id="22549" name="Line 27"/>
          <p:cNvSpPr>
            <a:spLocks noChangeShapeType="1"/>
          </p:cNvSpPr>
          <p:nvPr/>
        </p:nvSpPr>
        <p:spPr bwMode="auto">
          <a:xfrm>
            <a:off x="3284538" y="464661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Line 27"/>
          <p:cNvSpPr>
            <a:spLocks noChangeShapeType="1"/>
          </p:cNvSpPr>
          <p:nvPr/>
        </p:nvSpPr>
        <p:spPr bwMode="auto">
          <a:xfrm>
            <a:off x="3281363" y="49450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Oval 128"/>
          <p:cNvSpPr>
            <a:spLocks noChangeArrowheads="1"/>
          </p:cNvSpPr>
          <p:nvPr/>
        </p:nvSpPr>
        <p:spPr bwMode="auto">
          <a:xfrm>
            <a:off x="334645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P1</a:t>
            </a:r>
          </a:p>
        </p:txBody>
      </p:sp>
      <p:grpSp>
        <p:nvGrpSpPr>
          <p:cNvPr id="22552" name="Group 134"/>
          <p:cNvGrpSpPr>
            <a:grpSpLocks/>
          </p:cNvGrpSpPr>
          <p:nvPr/>
        </p:nvGrpSpPr>
        <p:grpSpPr bwMode="auto">
          <a:xfrm>
            <a:off x="4127500" y="3948113"/>
            <a:ext cx="412750" cy="158750"/>
            <a:chOff x="1383" y="2620"/>
            <a:chExt cx="260" cy="100"/>
          </a:xfrm>
        </p:grpSpPr>
        <p:sp>
          <p:nvSpPr>
            <p:cNvPr id="8310" name="Rectangle 130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1" name="Rectangle 131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2" name="Rectangle 132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3" name="Rectangle 133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553" name="Group 135"/>
          <p:cNvGrpSpPr>
            <a:grpSpLocks/>
          </p:cNvGrpSpPr>
          <p:nvPr/>
        </p:nvGrpSpPr>
        <p:grpSpPr bwMode="auto">
          <a:xfrm>
            <a:off x="3425825" y="3940175"/>
            <a:ext cx="412750" cy="158750"/>
            <a:chOff x="1383" y="2620"/>
            <a:chExt cx="260" cy="100"/>
          </a:xfrm>
        </p:grpSpPr>
        <p:sp>
          <p:nvSpPr>
            <p:cNvPr id="8306" name="Rectangle 136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7" name="Rectangle 137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8" name="Rectangle 138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9" name="Rectangle 139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54" name="Freeform 141"/>
          <p:cNvSpPr>
            <a:spLocks/>
          </p:cNvSpPr>
          <p:nvPr/>
        </p:nvSpPr>
        <p:spPr bwMode="auto">
          <a:xfrm>
            <a:off x="1793875" y="4003675"/>
            <a:ext cx="2160588" cy="1989138"/>
          </a:xfrm>
          <a:custGeom>
            <a:avLst/>
            <a:gdLst>
              <a:gd name="T0" fmla="*/ 0 w 1361"/>
              <a:gd name="T1" fmla="*/ 2147483647 h 1253"/>
              <a:gd name="T2" fmla="*/ 2147483647 w 1361"/>
              <a:gd name="T3" fmla="*/ 2147483647 h 1253"/>
              <a:gd name="T4" fmla="*/ 2147483647 w 1361"/>
              <a:gd name="T5" fmla="*/ 2147483647 h 1253"/>
              <a:gd name="T6" fmla="*/ 2147483647 w 1361"/>
              <a:gd name="T7" fmla="*/ 2147483647 h 1253"/>
              <a:gd name="T8" fmla="*/ 2147483647 w 1361"/>
              <a:gd name="T9" fmla="*/ 2147483647 h 1253"/>
              <a:gd name="T10" fmla="*/ 2147483647 w 1361"/>
              <a:gd name="T11" fmla="*/ 0 h 1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1" h="1253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2555" name="Freeform 142"/>
          <p:cNvSpPr>
            <a:spLocks/>
          </p:cNvSpPr>
          <p:nvPr/>
        </p:nvSpPr>
        <p:spPr bwMode="auto">
          <a:xfrm>
            <a:off x="1857375" y="4029075"/>
            <a:ext cx="1962150" cy="1897063"/>
          </a:xfrm>
          <a:custGeom>
            <a:avLst/>
            <a:gdLst>
              <a:gd name="T0" fmla="*/ 0 w 1236"/>
              <a:gd name="T1" fmla="*/ 2147483647 h 1195"/>
              <a:gd name="T2" fmla="*/ 2147483647 w 1236"/>
              <a:gd name="T3" fmla="*/ 2147483647 h 1195"/>
              <a:gd name="T4" fmla="*/ 2147483647 w 1236"/>
              <a:gd name="T5" fmla="*/ 2147483647 h 1195"/>
              <a:gd name="T6" fmla="*/ 2147483647 w 1236"/>
              <a:gd name="T7" fmla="*/ 2147483647 h 1195"/>
              <a:gd name="T8" fmla="*/ 2147483647 w 1236"/>
              <a:gd name="T9" fmla="*/ 0 h 1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36" h="1195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2556" name="Rectangle 23"/>
          <p:cNvSpPr>
            <a:spLocks noChangeArrowheads="1"/>
          </p:cNvSpPr>
          <p:nvPr/>
        </p:nvSpPr>
        <p:spPr bwMode="auto">
          <a:xfrm>
            <a:off x="5576888" y="3563938"/>
            <a:ext cx="1296987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22557" name="Rectangle 24"/>
          <p:cNvSpPr>
            <a:spLocks noChangeArrowheads="1"/>
          </p:cNvSpPr>
          <p:nvPr/>
        </p:nvSpPr>
        <p:spPr bwMode="auto">
          <a:xfrm>
            <a:off x="5538788" y="3617913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22558" name="Line 25"/>
          <p:cNvSpPr>
            <a:spLocks noChangeShapeType="1"/>
          </p:cNvSpPr>
          <p:nvPr/>
        </p:nvSpPr>
        <p:spPr bwMode="auto">
          <a:xfrm>
            <a:off x="5548313" y="43783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9" name="Text Box 26"/>
          <p:cNvSpPr txBox="1">
            <a:spLocks noChangeArrowheads="1"/>
          </p:cNvSpPr>
          <p:nvPr/>
        </p:nvSpPr>
        <p:spPr bwMode="auto">
          <a:xfrm>
            <a:off x="5505450" y="43608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22560" name="Line 27"/>
          <p:cNvSpPr>
            <a:spLocks noChangeShapeType="1"/>
          </p:cNvSpPr>
          <p:nvPr/>
        </p:nvSpPr>
        <p:spPr bwMode="auto">
          <a:xfrm>
            <a:off x="5556250" y="4699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1" name="Line 28"/>
          <p:cNvSpPr>
            <a:spLocks noChangeShapeType="1"/>
          </p:cNvSpPr>
          <p:nvPr/>
        </p:nvSpPr>
        <p:spPr bwMode="auto">
          <a:xfrm>
            <a:off x="5541963" y="50085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2" name="Line 29"/>
          <p:cNvSpPr>
            <a:spLocks noChangeShapeType="1"/>
          </p:cNvSpPr>
          <p:nvPr/>
        </p:nvSpPr>
        <p:spPr bwMode="auto">
          <a:xfrm>
            <a:off x="5541963" y="52943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3" name="Text Box 26"/>
          <p:cNvSpPr txBox="1">
            <a:spLocks noChangeArrowheads="1"/>
          </p:cNvSpPr>
          <p:nvPr/>
        </p:nvSpPr>
        <p:spPr bwMode="auto">
          <a:xfrm>
            <a:off x="5540375" y="36083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22564" name="Text Box 26"/>
          <p:cNvSpPr txBox="1">
            <a:spLocks noChangeArrowheads="1"/>
          </p:cNvSpPr>
          <p:nvPr/>
        </p:nvSpPr>
        <p:spPr bwMode="auto">
          <a:xfrm>
            <a:off x="5495925" y="526573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22565" name="Text Box 26"/>
          <p:cNvSpPr txBox="1">
            <a:spLocks noChangeArrowheads="1"/>
          </p:cNvSpPr>
          <p:nvPr/>
        </p:nvSpPr>
        <p:spPr bwMode="auto">
          <a:xfrm>
            <a:off x="5514975" y="49799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22566" name="Text Box 26"/>
          <p:cNvSpPr txBox="1">
            <a:spLocks noChangeArrowheads="1"/>
          </p:cNvSpPr>
          <p:nvPr/>
        </p:nvSpPr>
        <p:spPr bwMode="auto">
          <a:xfrm>
            <a:off x="5505450" y="468471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8232" name="Oval 101"/>
          <p:cNvSpPr>
            <a:spLocks noChangeArrowheads="1"/>
          </p:cNvSpPr>
          <p:nvPr/>
        </p:nvSpPr>
        <p:spPr bwMode="auto">
          <a:xfrm>
            <a:off x="5875338" y="394970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P4</a:t>
            </a:r>
          </a:p>
        </p:txBody>
      </p:sp>
      <p:sp>
        <p:nvSpPr>
          <p:cNvPr id="22568" name="Freeform 103"/>
          <p:cNvSpPr>
            <a:spLocks/>
          </p:cNvSpPr>
          <p:nvPr/>
        </p:nvSpPr>
        <p:spPr bwMode="auto">
          <a:xfrm>
            <a:off x="6824663" y="3595688"/>
            <a:ext cx="581025" cy="20383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69" name="Freeform 70"/>
          <p:cNvSpPr>
            <a:spLocks/>
          </p:cNvSpPr>
          <p:nvPr/>
        </p:nvSpPr>
        <p:spPr bwMode="auto">
          <a:xfrm>
            <a:off x="635000" y="3616325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70" name="Rectangle 23"/>
          <p:cNvSpPr>
            <a:spLocks noChangeArrowheads="1"/>
          </p:cNvSpPr>
          <p:nvPr/>
        </p:nvSpPr>
        <p:spPr bwMode="auto">
          <a:xfrm>
            <a:off x="1231900" y="3571875"/>
            <a:ext cx="1296988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22571" name="Rectangle 24"/>
          <p:cNvSpPr>
            <a:spLocks noChangeArrowheads="1"/>
          </p:cNvSpPr>
          <p:nvPr/>
        </p:nvSpPr>
        <p:spPr bwMode="auto">
          <a:xfrm>
            <a:off x="1193800" y="3625850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22572" name="Line 25"/>
          <p:cNvSpPr>
            <a:spLocks noChangeShapeType="1"/>
          </p:cNvSpPr>
          <p:nvPr/>
        </p:nvSpPr>
        <p:spPr bwMode="auto">
          <a:xfrm>
            <a:off x="1203325" y="43862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3" name="Text Box 26"/>
          <p:cNvSpPr txBox="1">
            <a:spLocks noChangeArrowheads="1"/>
          </p:cNvSpPr>
          <p:nvPr/>
        </p:nvSpPr>
        <p:spPr bwMode="auto">
          <a:xfrm>
            <a:off x="1160463" y="436880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22574" name="Line 27"/>
          <p:cNvSpPr>
            <a:spLocks noChangeShapeType="1"/>
          </p:cNvSpPr>
          <p:nvPr/>
        </p:nvSpPr>
        <p:spPr bwMode="auto">
          <a:xfrm>
            <a:off x="1211263" y="47069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5" name="Line 28"/>
          <p:cNvSpPr>
            <a:spLocks noChangeShapeType="1"/>
          </p:cNvSpPr>
          <p:nvPr/>
        </p:nvSpPr>
        <p:spPr bwMode="auto">
          <a:xfrm>
            <a:off x="1196975" y="50165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6" name="Line 29"/>
          <p:cNvSpPr>
            <a:spLocks noChangeShapeType="1"/>
          </p:cNvSpPr>
          <p:nvPr/>
        </p:nvSpPr>
        <p:spPr bwMode="auto">
          <a:xfrm>
            <a:off x="1196975" y="53022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7" name="Text Box 26"/>
          <p:cNvSpPr txBox="1">
            <a:spLocks noChangeArrowheads="1"/>
          </p:cNvSpPr>
          <p:nvPr/>
        </p:nvSpPr>
        <p:spPr bwMode="auto">
          <a:xfrm>
            <a:off x="1195388" y="361632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22578" name="Text Box 26"/>
          <p:cNvSpPr txBox="1">
            <a:spLocks noChangeArrowheads="1"/>
          </p:cNvSpPr>
          <p:nvPr/>
        </p:nvSpPr>
        <p:spPr bwMode="auto">
          <a:xfrm>
            <a:off x="1150938" y="527367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22579" name="Text Box 26"/>
          <p:cNvSpPr txBox="1">
            <a:spLocks noChangeArrowheads="1"/>
          </p:cNvSpPr>
          <p:nvPr/>
        </p:nvSpPr>
        <p:spPr bwMode="auto">
          <a:xfrm>
            <a:off x="1169988" y="498792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22580" name="Text Box 26"/>
          <p:cNvSpPr txBox="1">
            <a:spLocks noChangeArrowheads="1"/>
          </p:cNvSpPr>
          <p:nvPr/>
        </p:nvSpPr>
        <p:spPr bwMode="auto">
          <a:xfrm>
            <a:off x="1160463" y="469265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8246" name="Oval 23"/>
          <p:cNvSpPr>
            <a:spLocks noChangeArrowheads="1"/>
          </p:cNvSpPr>
          <p:nvPr/>
        </p:nvSpPr>
        <p:spPr bwMode="auto">
          <a:xfrm>
            <a:off x="1530350" y="39576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P3</a:t>
            </a:r>
          </a:p>
        </p:txBody>
      </p:sp>
      <p:grpSp>
        <p:nvGrpSpPr>
          <p:cNvPr id="22582" name="Group 149"/>
          <p:cNvGrpSpPr>
            <a:grpSpLocks/>
          </p:cNvGrpSpPr>
          <p:nvPr/>
        </p:nvGrpSpPr>
        <p:grpSpPr bwMode="auto">
          <a:xfrm>
            <a:off x="1620838" y="4295775"/>
            <a:ext cx="412750" cy="158750"/>
            <a:chOff x="1287" y="2524"/>
            <a:chExt cx="260" cy="100"/>
          </a:xfrm>
        </p:grpSpPr>
        <p:sp>
          <p:nvSpPr>
            <p:cNvPr id="8302" name="Rectangle 73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3" name="Rectangle 74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" name="Rectangle 75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5" name="Rectangle 129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583" name="Group 150"/>
          <p:cNvGrpSpPr>
            <a:grpSpLocks/>
          </p:cNvGrpSpPr>
          <p:nvPr/>
        </p:nvGrpSpPr>
        <p:grpSpPr bwMode="auto">
          <a:xfrm>
            <a:off x="5961063" y="4294188"/>
            <a:ext cx="412750" cy="158750"/>
            <a:chOff x="1287" y="2524"/>
            <a:chExt cx="260" cy="100"/>
          </a:xfrm>
        </p:grpSpPr>
        <p:sp>
          <p:nvSpPr>
            <p:cNvPr id="8298" name="Rectangle 15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9" name="Rectangle 15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0" name="Rectangle 153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1" name="Rectangle 15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84" name="Freeform 146"/>
          <p:cNvSpPr>
            <a:spLocks/>
          </p:cNvSpPr>
          <p:nvPr/>
        </p:nvSpPr>
        <p:spPr bwMode="auto">
          <a:xfrm>
            <a:off x="4008438" y="3995738"/>
            <a:ext cx="2173287" cy="1989137"/>
          </a:xfrm>
          <a:custGeom>
            <a:avLst/>
            <a:gdLst>
              <a:gd name="T0" fmla="*/ 2147483647 w 1369"/>
              <a:gd name="T1" fmla="*/ 2147483647 h 1253"/>
              <a:gd name="T2" fmla="*/ 2147483647 w 1369"/>
              <a:gd name="T3" fmla="*/ 2147483647 h 1253"/>
              <a:gd name="T4" fmla="*/ 2147483647 w 1369"/>
              <a:gd name="T5" fmla="*/ 2147483647 h 1253"/>
              <a:gd name="T6" fmla="*/ 0 w 1369"/>
              <a:gd name="T7" fmla="*/ 2147483647 h 1253"/>
              <a:gd name="T8" fmla="*/ 2147483647 w 1369"/>
              <a:gd name="T9" fmla="*/ 0 h 1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9" h="1253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2585" name="Freeform 147"/>
          <p:cNvSpPr>
            <a:spLocks/>
          </p:cNvSpPr>
          <p:nvPr/>
        </p:nvSpPr>
        <p:spPr bwMode="auto">
          <a:xfrm>
            <a:off x="4127500" y="4027488"/>
            <a:ext cx="1984375" cy="1876425"/>
          </a:xfrm>
          <a:custGeom>
            <a:avLst/>
            <a:gdLst>
              <a:gd name="T0" fmla="*/ 2147483647 w 1250"/>
              <a:gd name="T1" fmla="*/ 2147483647 h 1182"/>
              <a:gd name="T2" fmla="*/ 2147483647 w 1250"/>
              <a:gd name="T3" fmla="*/ 2147483647 h 1182"/>
              <a:gd name="T4" fmla="*/ 2147483647 w 1250"/>
              <a:gd name="T5" fmla="*/ 2147483647 h 1182"/>
              <a:gd name="T6" fmla="*/ 0 w 1250"/>
              <a:gd name="T7" fmla="*/ 2147483647 h 1182"/>
              <a:gd name="T8" fmla="*/ 2147483647 w 1250"/>
              <a:gd name="T9" fmla="*/ 0 h 1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0" h="1182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251" name="Oval 36"/>
          <p:cNvSpPr>
            <a:spLocks noChangeArrowheads="1"/>
          </p:cNvSpPr>
          <p:nvPr/>
        </p:nvSpPr>
        <p:spPr bwMode="auto">
          <a:xfrm>
            <a:off x="7467600" y="4106863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362665" name="Group 169"/>
          <p:cNvGrpSpPr>
            <a:grpSpLocks/>
          </p:cNvGrpSpPr>
          <p:nvPr/>
        </p:nvGrpSpPr>
        <p:grpSpPr bwMode="auto">
          <a:xfrm>
            <a:off x="2962275" y="2854325"/>
            <a:ext cx="1292225" cy="1454150"/>
            <a:chOff x="1868" y="1796"/>
            <a:chExt cx="814" cy="916"/>
          </a:xfrm>
        </p:grpSpPr>
        <p:sp>
          <p:nvSpPr>
            <p:cNvPr id="8295" name="Oval 166"/>
            <p:cNvSpPr>
              <a:spLocks noChangeArrowheads="1"/>
            </p:cNvSpPr>
            <p:nvPr/>
          </p:nvSpPr>
          <p:spPr bwMode="auto">
            <a:xfrm>
              <a:off x="231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" name="Oval 167"/>
            <p:cNvSpPr>
              <a:spLocks noChangeArrowheads="1"/>
            </p:cNvSpPr>
            <p:nvPr/>
          </p:nvSpPr>
          <p:spPr bwMode="auto">
            <a:xfrm>
              <a:off x="255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2" name="Freeform 168"/>
            <p:cNvSpPr>
              <a:spLocks/>
            </p:cNvSpPr>
            <p:nvPr/>
          </p:nvSpPr>
          <p:spPr bwMode="auto">
            <a:xfrm>
              <a:off x="1868" y="1796"/>
              <a:ext cx="434" cy="904"/>
            </a:xfrm>
            <a:custGeom>
              <a:avLst/>
              <a:gdLst>
                <a:gd name="T0" fmla="*/ 434 w 434"/>
                <a:gd name="T1" fmla="*/ 904 h 904"/>
                <a:gd name="T2" fmla="*/ 2 w 434"/>
                <a:gd name="T3" fmla="*/ 902 h 904"/>
                <a:gd name="T4" fmla="*/ 0 w 434"/>
                <a:gd name="T5" fmla="*/ 0 h 9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4" h="904">
                  <a:moveTo>
                    <a:pt x="434" y="904"/>
                  </a:moveTo>
                  <a:lnTo>
                    <a:pt x="2" y="902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2668" name="Group 172"/>
          <p:cNvGrpSpPr>
            <a:grpSpLocks/>
          </p:cNvGrpSpPr>
          <p:nvPr/>
        </p:nvGrpSpPr>
        <p:grpSpPr bwMode="auto">
          <a:xfrm>
            <a:off x="3870325" y="2809875"/>
            <a:ext cx="1047750" cy="1441450"/>
            <a:chOff x="2432" y="1758"/>
            <a:chExt cx="660" cy="908"/>
          </a:xfrm>
        </p:grpSpPr>
        <p:sp>
          <p:nvSpPr>
            <p:cNvPr id="8293" name="Oval 170"/>
            <p:cNvSpPr>
              <a:spLocks noChangeArrowheads="1"/>
            </p:cNvSpPr>
            <p:nvPr/>
          </p:nvSpPr>
          <p:spPr bwMode="auto">
            <a:xfrm>
              <a:off x="2432" y="2564"/>
              <a:ext cx="144" cy="10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29" name="Freeform 171"/>
            <p:cNvSpPr>
              <a:spLocks/>
            </p:cNvSpPr>
            <p:nvPr/>
          </p:nvSpPr>
          <p:spPr bwMode="auto">
            <a:xfrm>
              <a:off x="2506" y="1758"/>
              <a:ext cx="586" cy="810"/>
            </a:xfrm>
            <a:custGeom>
              <a:avLst/>
              <a:gdLst>
                <a:gd name="T0" fmla="*/ 0 w 586"/>
                <a:gd name="T1" fmla="*/ 810 h 810"/>
                <a:gd name="T2" fmla="*/ 2 w 586"/>
                <a:gd name="T3" fmla="*/ 808 h 810"/>
                <a:gd name="T4" fmla="*/ 2 w 586"/>
                <a:gd name="T5" fmla="*/ 170 h 810"/>
                <a:gd name="T6" fmla="*/ 586 w 586"/>
                <a:gd name="T7" fmla="*/ 0 h 8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810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w="127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589" name="Group 179"/>
          <p:cNvGrpSpPr>
            <a:grpSpLocks/>
          </p:cNvGrpSpPr>
          <p:nvPr/>
        </p:nvGrpSpPr>
        <p:grpSpPr bwMode="auto">
          <a:xfrm>
            <a:off x="169863" y="5126038"/>
            <a:ext cx="800100" cy="828675"/>
            <a:chOff x="-44" y="1473"/>
            <a:chExt cx="981" cy="1105"/>
          </a:xfrm>
        </p:grpSpPr>
        <p:pic>
          <p:nvPicPr>
            <p:cNvPr id="22626" name="Picture 180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627" name="Freeform 18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590" name="Group 182"/>
          <p:cNvGrpSpPr>
            <a:grpSpLocks/>
          </p:cNvGrpSpPr>
          <p:nvPr/>
        </p:nvGrpSpPr>
        <p:grpSpPr bwMode="auto">
          <a:xfrm flipH="1">
            <a:off x="7151688" y="5040313"/>
            <a:ext cx="788987" cy="782637"/>
            <a:chOff x="-44" y="1473"/>
            <a:chExt cx="981" cy="1105"/>
          </a:xfrm>
        </p:grpSpPr>
        <p:pic>
          <p:nvPicPr>
            <p:cNvPr id="22624" name="Picture 183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625" name="Freeform 18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591" name="Group 185"/>
          <p:cNvGrpSpPr>
            <a:grpSpLocks/>
          </p:cNvGrpSpPr>
          <p:nvPr/>
        </p:nvGrpSpPr>
        <p:grpSpPr bwMode="auto">
          <a:xfrm>
            <a:off x="2741613" y="4625975"/>
            <a:ext cx="358775" cy="704850"/>
            <a:chOff x="4140" y="429"/>
            <a:chExt cx="1425" cy="2396"/>
          </a:xfrm>
        </p:grpSpPr>
        <p:sp>
          <p:nvSpPr>
            <p:cNvPr id="22592" name="Freeform 18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58" name="Rectangle 187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4" name="Freeform 18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95" name="Freeform 18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61" name="Rectangle 190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597" name="Group 19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287" name="AutoShape 192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8" name="AutoShape 193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63" name="Rectangle 194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599" name="Group 19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285" name="AutoShape 196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6" name="AutoShape 197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65" name="Rectangle 198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6" name="Rectangle 199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602" name="Group 20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283" name="AutoShape 201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4" name="AutoShape 202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603" name="Freeform 20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604" name="Group 20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281" name="AutoShape 205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2" name="AutoShape 206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70" name="Rectangle 207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6" name="Freeform 20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07" name="Freeform 20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73" name="Oval 210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9" name="Freeform 21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75" name="AutoShape 212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6" name="AutoShape 213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7" name="Oval 214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8" name="Oval 215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180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79" name="Oval 216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0" name="Rectangle 217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3-</a:t>
            </a:r>
            <a:fld id="{F86988B3-287E-400F-A34F-018BD3C6DF77}" type="slidenum">
              <a:rPr lang="en-US"/>
              <a:pPr/>
              <a:t>9</a:t>
            </a:fld>
            <a:endParaRPr lang="en-US"/>
          </a:p>
        </p:txBody>
      </p:sp>
      <p:pic>
        <p:nvPicPr>
          <p:cNvPr id="23555" name="Picture 82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613" y="1022350"/>
            <a:ext cx="5942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Rectangle 75"/>
          <p:cNvSpPr>
            <a:spLocks noChangeArrowheads="1"/>
          </p:cNvSpPr>
          <p:nvPr/>
        </p:nvSpPr>
        <p:spPr bwMode="auto">
          <a:xfrm>
            <a:off x="5343525" y="2000250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5"/>
          <p:cNvSpPr>
            <a:spLocks noChangeArrowheads="1"/>
          </p:cNvSpPr>
          <p:nvPr/>
        </p:nvSpPr>
        <p:spPr bwMode="auto">
          <a:xfrm>
            <a:off x="5267325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How demultiplexing works</a:t>
            </a:r>
            <a:endParaRPr lang="en-US" smtClean="0"/>
          </a:p>
        </p:txBody>
      </p:sp>
      <p:sp>
        <p:nvSpPr>
          <p:cNvPr id="9224" name="Rectangle 23"/>
          <p:cNvSpPr>
            <a:spLocks noGrp="1" noChangeArrowheads="1"/>
          </p:cNvSpPr>
          <p:nvPr>
            <p:ph type="body" sz="half" idx="1"/>
          </p:nvPr>
        </p:nvSpPr>
        <p:spPr>
          <a:xfrm>
            <a:off x="485775" y="1595438"/>
            <a:ext cx="4438650" cy="27908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host receives IP datagrams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each datagram has source IP address, destination IP address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each datagram carries one transport-layer segment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each segment has source, destination port number 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host uses </a:t>
            </a: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IP addresses &amp; port numbers</a:t>
            </a:r>
            <a:r>
              <a:rPr lang="en-US">
                <a:ea typeface="ＭＳ Ｐゴシック" charset="0"/>
                <a:cs typeface="+mn-cs"/>
              </a:rPr>
              <a:t> to direct segment to appropriate socket</a:t>
            </a:r>
          </a:p>
        </p:txBody>
      </p:sp>
      <p:sp>
        <p:nvSpPr>
          <p:cNvPr id="9225" name="Text Box 63"/>
          <p:cNvSpPr txBox="1">
            <a:spLocks noChangeArrowheads="1"/>
          </p:cNvSpPr>
          <p:nvPr/>
        </p:nvSpPr>
        <p:spPr bwMode="auto">
          <a:xfrm>
            <a:off x="5307013" y="2108200"/>
            <a:ext cx="1563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0000"/>
                </a:solidFill>
              </a:rPr>
              <a:t>source port #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9226" name="Text Box 64"/>
          <p:cNvSpPr txBox="1">
            <a:spLocks noChangeArrowheads="1"/>
          </p:cNvSpPr>
          <p:nvPr/>
        </p:nvSpPr>
        <p:spPr bwMode="auto">
          <a:xfrm>
            <a:off x="7092950" y="2108200"/>
            <a:ext cx="1328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0000"/>
                </a:solidFill>
              </a:rPr>
              <a:t>dest port #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9227" name="Line 66"/>
          <p:cNvSpPr>
            <a:spLocks noChangeShapeType="1"/>
          </p:cNvSpPr>
          <p:nvPr/>
        </p:nvSpPr>
        <p:spPr bwMode="auto">
          <a:xfrm flipV="1">
            <a:off x="525780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8" name="Line 68"/>
          <p:cNvSpPr>
            <a:spLocks noChangeShapeType="1"/>
          </p:cNvSpPr>
          <p:nvPr/>
        </p:nvSpPr>
        <p:spPr bwMode="auto">
          <a:xfrm flipV="1">
            <a:off x="5267325" y="348615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9" name="Line 69"/>
          <p:cNvSpPr>
            <a:spLocks noChangeShapeType="1"/>
          </p:cNvSpPr>
          <p:nvPr/>
        </p:nvSpPr>
        <p:spPr bwMode="auto">
          <a:xfrm flipV="1">
            <a:off x="690562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30" name="Text Box 70"/>
          <p:cNvSpPr txBox="1">
            <a:spLocks noChangeArrowheads="1"/>
          </p:cNvSpPr>
          <p:nvPr/>
        </p:nvSpPr>
        <p:spPr bwMode="auto">
          <a:xfrm>
            <a:off x="6450013" y="16557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32 bits</a:t>
            </a:r>
            <a:endParaRPr lang="en-US" sz="2400"/>
          </a:p>
        </p:txBody>
      </p:sp>
      <p:sp>
        <p:nvSpPr>
          <p:cNvPr id="9231" name="Line 71"/>
          <p:cNvSpPr>
            <a:spLocks noChangeShapeType="1"/>
          </p:cNvSpPr>
          <p:nvPr/>
        </p:nvSpPr>
        <p:spPr bwMode="auto">
          <a:xfrm>
            <a:off x="736282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32" name="Line 72"/>
          <p:cNvSpPr>
            <a:spLocks noChangeShapeType="1"/>
          </p:cNvSpPr>
          <p:nvPr/>
        </p:nvSpPr>
        <p:spPr bwMode="auto">
          <a:xfrm rot="10800000">
            <a:off x="525303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33" name="Text Box 73"/>
          <p:cNvSpPr txBox="1">
            <a:spLocks noChangeArrowheads="1"/>
          </p:cNvSpPr>
          <p:nvPr/>
        </p:nvSpPr>
        <p:spPr bwMode="auto">
          <a:xfrm>
            <a:off x="6161088" y="3816350"/>
            <a:ext cx="138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application</a:t>
            </a:r>
          </a:p>
          <a:p>
            <a:r>
              <a:rPr lang="en-US" sz="2000"/>
              <a:t>data </a:t>
            </a:r>
          </a:p>
          <a:p>
            <a:r>
              <a:rPr lang="en-US" sz="2000"/>
              <a:t>(payload)</a:t>
            </a:r>
            <a:endParaRPr lang="en-US" sz="2400"/>
          </a:p>
        </p:txBody>
      </p:sp>
      <p:sp>
        <p:nvSpPr>
          <p:cNvPr id="9234" name="Text Box 74"/>
          <p:cNvSpPr txBox="1">
            <a:spLocks noChangeArrowheads="1"/>
          </p:cNvSpPr>
          <p:nvPr/>
        </p:nvSpPr>
        <p:spPr bwMode="auto">
          <a:xfrm>
            <a:off x="5776913" y="2849563"/>
            <a:ext cx="2290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other header fields</a:t>
            </a:r>
            <a:endParaRPr lang="en-US" sz="2400"/>
          </a:p>
        </p:txBody>
      </p:sp>
      <p:sp>
        <p:nvSpPr>
          <p:cNvPr id="9235" name="Text Box 76"/>
          <p:cNvSpPr txBox="1">
            <a:spLocks noChangeArrowheads="1"/>
          </p:cNvSpPr>
          <p:nvPr/>
        </p:nvSpPr>
        <p:spPr bwMode="auto">
          <a:xfrm>
            <a:off x="5480050" y="5380038"/>
            <a:ext cx="306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TCP/UDP segment format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17596</TotalTime>
  <Words>1382</Words>
  <Application>Microsoft Office PowerPoint</Application>
  <PresentationFormat>On-screen Show (4:3)</PresentationFormat>
  <Paragraphs>390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Slide 1</vt:lpstr>
      <vt:lpstr>Chapter 3: Transport Layer</vt:lpstr>
      <vt:lpstr>Chapter 3 outline</vt:lpstr>
      <vt:lpstr>Transport services and protocols</vt:lpstr>
      <vt:lpstr>Transport vs. network layer</vt:lpstr>
      <vt:lpstr>Internet transport-layer protocols</vt:lpstr>
      <vt:lpstr>Chapter 3 outline</vt:lpstr>
      <vt:lpstr>Multiplexing/demultiplexing</vt:lpstr>
      <vt:lpstr>How demultiplexing works</vt:lpstr>
      <vt:lpstr>Connectionless demultiplexing</vt:lpstr>
      <vt:lpstr>Connectionless demux: example</vt:lpstr>
      <vt:lpstr>Connection-oriented demux</vt:lpstr>
      <vt:lpstr>Connection-oriented demux: example</vt:lpstr>
      <vt:lpstr>Connection-oriented demux: example</vt:lpstr>
      <vt:lpstr>Chapter 3 outline</vt:lpstr>
      <vt:lpstr>UDP: User Datagram Protocol [RFC 768]</vt:lpstr>
      <vt:lpstr>UDP: segment header</vt:lpstr>
      <vt:lpstr>UDP checksum</vt:lpstr>
      <vt:lpstr>Internet checksum: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3</dc:title>
  <dc:creator>Jim Kurose &amp; Keith Ross</dc:creator>
  <cp:lastModifiedBy>img</cp:lastModifiedBy>
  <cp:revision>271</cp:revision>
  <cp:lastPrinted>2000-04-27T09:23:27Z</cp:lastPrinted>
  <dcterms:created xsi:type="dcterms:W3CDTF">1999-10-08T19:08:27Z</dcterms:created>
  <dcterms:modified xsi:type="dcterms:W3CDTF">2014-02-10T16:33:11Z</dcterms:modified>
</cp:coreProperties>
</file>