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45"/>
    <p:restoredTop sz="94638"/>
  </p:normalViewPr>
  <p:slideViewPr>
    <p:cSldViewPr snapToGrid="0" snapToObjects="1">
      <p:cViewPr varScale="1">
        <p:scale>
          <a:sx n="113" d="100"/>
          <a:sy n="113" d="100"/>
        </p:scale>
        <p:origin x="2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231D8-1B98-4CC4-B8CC-E143572150E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36BDD1-E893-4435-9C18-489A08428AE7}">
      <dgm:prSet/>
      <dgm:spPr/>
      <dgm:t>
        <a:bodyPr/>
        <a:lstStyle/>
        <a:p>
          <a:r>
            <a:rPr lang="en-US" dirty="0"/>
            <a:t>But for stores that do track employee sales, it is often </a:t>
          </a:r>
          <a:r>
            <a:rPr lang="en-US" b="1" dirty="0"/>
            <a:t>overlooked,</a:t>
          </a:r>
          <a:r>
            <a:rPr lang="en-US" dirty="0"/>
            <a:t> </a:t>
          </a:r>
          <a:r>
            <a:rPr lang="en-US" b="1" dirty="0"/>
            <a:t>unused, </a:t>
          </a:r>
          <a:r>
            <a:rPr lang="en-US" b="0" dirty="0"/>
            <a:t>or </a:t>
          </a:r>
          <a:r>
            <a:rPr lang="en-US" b="1" dirty="0"/>
            <a:t>unreliable</a:t>
          </a:r>
        </a:p>
      </dgm:t>
    </dgm:pt>
    <dgm:pt modelId="{B6DC4832-D4D7-4B68-902A-A55E4E9F3565}" type="parTrans" cxnId="{7D831495-B976-4040-9D15-9BFF8E4EF7A2}">
      <dgm:prSet/>
      <dgm:spPr/>
      <dgm:t>
        <a:bodyPr/>
        <a:lstStyle/>
        <a:p>
          <a:endParaRPr lang="en-US"/>
        </a:p>
      </dgm:t>
    </dgm:pt>
    <dgm:pt modelId="{6AEE7362-A681-4AE3-BC0C-8B506EFAF860}" type="sibTrans" cxnId="{7D831495-B976-4040-9D15-9BFF8E4EF7A2}">
      <dgm:prSet/>
      <dgm:spPr/>
      <dgm:t>
        <a:bodyPr/>
        <a:lstStyle/>
        <a:p>
          <a:endParaRPr lang="en-US"/>
        </a:p>
      </dgm:t>
    </dgm:pt>
    <dgm:pt modelId="{4AE16F7E-0721-40ED-932D-371D7784A92A}">
      <dgm:prSet/>
      <dgm:spPr/>
      <dgm:t>
        <a:bodyPr/>
        <a:lstStyle/>
        <a:p>
          <a:r>
            <a:rPr lang="en-US" dirty="0"/>
            <a:t>There are retail companies that track employee sales within their </a:t>
          </a:r>
          <a:r>
            <a:rPr lang="en-US" b="1" dirty="0"/>
            <a:t>database systems</a:t>
          </a:r>
        </a:p>
      </dgm:t>
    </dgm:pt>
    <dgm:pt modelId="{CE24E5E2-CF5C-4AE2-BF9B-D176A49FC8A3}" type="parTrans" cxnId="{5A7470CE-F7B0-403B-8815-B4DB01BFF49F}">
      <dgm:prSet/>
      <dgm:spPr/>
      <dgm:t>
        <a:bodyPr/>
        <a:lstStyle/>
        <a:p>
          <a:endParaRPr lang="en-US"/>
        </a:p>
      </dgm:t>
    </dgm:pt>
    <dgm:pt modelId="{05BF18DE-639B-4346-9E14-3969D235A023}" type="sibTrans" cxnId="{5A7470CE-F7B0-403B-8815-B4DB01BFF49F}">
      <dgm:prSet/>
      <dgm:spPr/>
      <dgm:t>
        <a:bodyPr/>
        <a:lstStyle/>
        <a:p>
          <a:endParaRPr lang="en-US"/>
        </a:p>
      </dgm:t>
    </dgm:pt>
    <dgm:pt modelId="{B0B62093-D652-4751-A65E-E2232D771094}">
      <dgm:prSet/>
      <dgm:spPr/>
      <dgm:t>
        <a:bodyPr/>
        <a:lstStyle/>
        <a:p>
          <a:r>
            <a:rPr lang="en-US" dirty="0"/>
            <a:t>As a result, this application seeks to improve </a:t>
          </a:r>
          <a:r>
            <a:rPr lang="en-US" b="1" dirty="0"/>
            <a:t>sale tracking </a:t>
          </a:r>
          <a:r>
            <a:rPr lang="en-US" dirty="0"/>
            <a:t>and give managers better </a:t>
          </a:r>
          <a:r>
            <a:rPr lang="en-US" b="1" dirty="0"/>
            <a:t>insights </a:t>
          </a:r>
          <a:r>
            <a:rPr lang="en-US" b="0" dirty="0"/>
            <a:t>into their employees</a:t>
          </a:r>
        </a:p>
      </dgm:t>
    </dgm:pt>
    <dgm:pt modelId="{255D66BB-D6EF-40B4-A431-CE161D3B68C3}" type="parTrans" cxnId="{5302DF1D-0807-4F38-B207-E792205EF5D8}">
      <dgm:prSet/>
      <dgm:spPr/>
      <dgm:t>
        <a:bodyPr/>
        <a:lstStyle/>
        <a:p>
          <a:endParaRPr lang="en-US"/>
        </a:p>
      </dgm:t>
    </dgm:pt>
    <dgm:pt modelId="{79BA4747-F1EA-4094-A485-2731BFB70CFF}" type="sibTrans" cxnId="{5302DF1D-0807-4F38-B207-E792205EF5D8}">
      <dgm:prSet/>
      <dgm:spPr/>
      <dgm:t>
        <a:bodyPr/>
        <a:lstStyle/>
        <a:p>
          <a:endParaRPr lang="en-US"/>
        </a:p>
      </dgm:t>
    </dgm:pt>
    <dgm:pt modelId="{385001B5-15C5-AF4B-A940-3E43801DB3B0}" type="pres">
      <dgm:prSet presAssocID="{EEA231D8-1B98-4CC4-B8CC-E143572150EC}" presName="linear" presStyleCnt="0">
        <dgm:presLayoutVars>
          <dgm:animLvl val="lvl"/>
          <dgm:resizeHandles val="exact"/>
        </dgm:presLayoutVars>
      </dgm:prSet>
      <dgm:spPr/>
    </dgm:pt>
    <dgm:pt modelId="{C07D76A1-A50D-7A4E-B275-93D531710866}" type="pres">
      <dgm:prSet presAssocID="{4AE16F7E-0721-40ED-932D-371D7784A92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BF5B328-7FA8-B046-8BBA-90ACC1C885B1}" type="pres">
      <dgm:prSet presAssocID="{05BF18DE-639B-4346-9E14-3969D235A023}" presName="spacer" presStyleCnt="0"/>
      <dgm:spPr/>
    </dgm:pt>
    <dgm:pt modelId="{AEBCE6AA-75B7-0344-B47A-D24E2F3E8E35}" type="pres">
      <dgm:prSet presAssocID="{9336BDD1-E893-4435-9C18-489A08428AE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7ACBF66-AB8F-6340-A4CD-8129C7666D1B}" type="pres">
      <dgm:prSet presAssocID="{6AEE7362-A681-4AE3-BC0C-8B506EFAF860}" presName="spacer" presStyleCnt="0"/>
      <dgm:spPr/>
    </dgm:pt>
    <dgm:pt modelId="{B691BA2D-0934-3F49-A973-046A30CCBA66}" type="pres">
      <dgm:prSet presAssocID="{B0B62093-D652-4751-A65E-E2232D77109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302DF1D-0807-4F38-B207-E792205EF5D8}" srcId="{EEA231D8-1B98-4CC4-B8CC-E143572150EC}" destId="{B0B62093-D652-4751-A65E-E2232D771094}" srcOrd="2" destOrd="0" parTransId="{255D66BB-D6EF-40B4-A431-CE161D3B68C3}" sibTransId="{79BA4747-F1EA-4094-A485-2731BFB70CFF}"/>
    <dgm:cxn modelId="{73477257-B181-B544-83AA-8E39EB8215ED}" type="presOf" srcId="{B0B62093-D652-4751-A65E-E2232D771094}" destId="{B691BA2D-0934-3F49-A973-046A30CCBA66}" srcOrd="0" destOrd="0" presId="urn:microsoft.com/office/officeart/2005/8/layout/vList2"/>
    <dgm:cxn modelId="{7D831495-B976-4040-9D15-9BFF8E4EF7A2}" srcId="{EEA231D8-1B98-4CC4-B8CC-E143572150EC}" destId="{9336BDD1-E893-4435-9C18-489A08428AE7}" srcOrd="1" destOrd="0" parTransId="{B6DC4832-D4D7-4B68-902A-A55E4E9F3565}" sibTransId="{6AEE7362-A681-4AE3-BC0C-8B506EFAF860}"/>
    <dgm:cxn modelId="{B314B3A3-C51E-8D44-AA46-43C3452F9105}" type="presOf" srcId="{9336BDD1-E893-4435-9C18-489A08428AE7}" destId="{AEBCE6AA-75B7-0344-B47A-D24E2F3E8E35}" srcOrd="0" destOrd="0" presId="urn:microsoft.com/office/officeart/2005/8/layout/vList2"/>
    <dgm:cxn modelId="{A23F6DA9-802D-504E-B837-DA643A7095D3}" type="presOf" srcId="{4AE16F7E-0721-40ED-932D-371D7784A92A}" destId="{C07D76A1-A50D-7A4E-B275-93D531710866}" srcOrd="0" destOrd="0" presId="urn:microsoft.com/office/officeart/2005/8/layout/vList2"/>
    <dgm:cxn modelId="{53BCE6A9-08CC-B64A-AE1D-BE97EDD2BFA2}" type="presOf" srcId="{EEA231D8-1B98-4CC4-B8CC-E143572150EC}" destId="{385001B5-15C5-AF4B-A940-3E43801DB3B0}" srcOrd="0" destOrd="0" presId="urn:microsoft.com/office/officeart/2005/8/layout/vList2"/>
    <dgm:cxn modelId="{5A7470CE-F7B0-403B-8815-B4DB01BFF49F}" srcId="{EEA231D8-1B98-4CC4-B8CC-E143572150EC}" destId="{4AE16F7E-0721-40ED-932D-371D7784A92A}" srcOrd="0" destOrd="0" parTransId="{CE24E5E2-CF5C-4AE2-BF9B-D176A49FC8A3}" sibTransId="{05BF18DE-639B-4346-9E14-3969D235A023}"/>
    <dgm:cxn modelId="{69B785B2-E2F6-734F-9BB0-2216A16AC4B5}" type="presParOf" srcId="{385001B5-15C5-AF4B-A940-3E43801DB3B0}" destId="{C07D76A1-A50D-7A4E-B275-93D531710866}" srcOrd="0" destOrd="0" presId="urn:microsoft.com/office/officeart/2005/8/layout/vList2"/>
    <dgm:cxn modelId="{C178CD86-F295-8142-9F72-B9FE825864A7}" type="presParOf" srcId="{385001B5-15C5-AF4B-A940-3E43801DB3B0}" destId="{FBF5B328-7FA8-B046-8BBA-90ACC1C885B1}" srcOrd="1" destOrd="0" presId="urn:microsoft.com/office/officeart/2005/8/layout/vList2"/>
    <dgm:cxn modelId="{AD7BF8B6-6AEC-BB45-A5A1-9FBB75BD1960}" type="presParOf" srcId="{385001B5-15C5-AF4B-A940-3E43801DB3B0}" destId="{AEBCE6AA-75B7-0344-B47A-D24E2F3E8E35}" srcOrd="2" destOrd="0" presId="urn:microsoft.com/office/officeart/2005/8/layout/vList2"/>
    <dgm:cxn modelId="{8959523A-BEDD-5848-8710-B91F8978B104}" type="presParOf" srcId="{385001B5-15C5-AF4B-A940-3E43801DB3B0}" destId="{D7ACBF66-AB8F-6340-A4CD-8129C7666D1B}" srcOrd="3" destOrd="0" presId="urn:microsoft.com/office/officeart/2005/8/layout/vList2"/>
    <dgm:cxn modelId="{19101FA5-A8BB-B244-9EA6-5F2B42D2360B}" type="presParOf" srcId="{385001B5-15C5-AF4B-A940-3E43801DB3B0}" destId="{B691BA2D-0934-3F49-A973-046A30CCBA6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7D76A1-A50D-7A4E-B275-93D531710866}">
      <dsp:nvSpPr>
        <dsp:cNvPr id="0" name=""/>
        <dsp:cNvSpPr/>
      </dsp:nvSpPr>
      <dsp:spPr>
        <a:xfrm>
          <a:off x="0" y="386095"/>
          <a:ext cx="6177516" cy="1319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There are retail companies that track employee sales within their </a:t>
          </a:r>
          <a:r>
            <a:rPr lang="en-US" sz="2400" b="1" kern="1200" dirty="0"/>
            <a:t>database systems</a:t>
          </a:r>
        </a:p>
      </dsp:txBody>
      <dsp:txXfrm>
        <a:off x="64425" y="450520"/>
        <a:ext cx="6048666" cy="1190909"/>
      </dsp:txXfrm>
    </dsp:sp>
    <dsp:sp modelId="{AEBCE6AA-75B7-0344-B47A-D24E2F3E8E35}">
      <dsp:nvSpPr>
        <dsp:cNvPr id="0" name=""/>
        <dsp:cNvSpPr/>
      </dsp:nvSpPr>
      <dsp:spPr>
        <a:xfrm>
          <a:off x="0" y="1774975"/>
          <a:ext cx="6177516" cy="1319759"/>
        </a:xfrm>
        <a:prstGeom prst="roundRect">
          <a:avLst/>
        </a:prstGeom>
        <a:solidFill>
          <a:schemeClr val="accent2">
            <a:hueOff val="575652"/>
            <a:satOff val="-3962"/>
            <a:lumOff val="18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But for stores that do track employee sales, it is often </a:t>
          </a:r>
          <a:r>
            <a:rPr lang="en-US" sz="2400" b="1" kern="1200" dirty="0"/>
            <a:t>overlooked,</a:t>
          </a:r>
          <a:r>
            <a:rPr lang="en-US" sz="2400" kern="1200" dirty="0"/>
            <a:t> </a:t>
          </a:r>
          <a:r>
            <a:rPr lang="en-US" sz="2400" b="1" kern="1200" dirty="0"/>
            <a:t>unused, </a:t>
          </a:r>
          <a:r>
            <a:rPr lang="en-US" sz="2400" b="0" kern="1200" dirty="0"/>
            <a:t>or </a:t>
          </a:r>
          <a:r>
            <a:rPr lang="en-US" sz="2400" b="1" kern="1200" dirty="0"/>
            <a:t>unreliable</a:t>
          </a:r>
        </a:p>
      </dsp:txBody>
      <dsp:txXfrm>
        <a:off x="64425" y="1839400"/>
        <a:ext cx="6048666" cy="1190909"/>
      </dsp:txXfrm>
    </dsp:sp>
    <dsp:sp modelId="{B691BA2D-0934-3F49-A973-046A30CCBA66}">
      <dsp:nvSpPr>
        <dsp:cNvPr id="0" name=""/>
        <dsp:cNvSpPr/>
      </dsp:nvSpPr>
      <dsp:spPr>
        <a:xfrm>
          <a:off x="0" y="3163855"/>
          <a:ext cx="6177516" cy="1319759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As a result, this application seeks to improve </a:t>
          </a:r>
          <a:r>
            <a:rPr lang="en-US" sz="2400" b="1" kern="1200" dirty="0"/>
            <a:t>sale tracking </a:t>
          </a:r>
          <a:r>
            <a:rPr lang="en-US" sz="2400" kern="1200" dirty="0"/>
            <a:t>and give managers better </a:t>
          </a:r>
          <a:r>
            <a:rPr lang="en-US" sz="2400" b="1" kern="1200" dirty="0"/>
            <a:t>insights </a:t>
          </a:r>
          <a:r>
            <a:rPr lang="en-US" sz="2400" b="0" kern="1200" dirty="0"/>
            <a:t>into their employees</a:t>
          </a:r>
        </a:p>
      </dsp:txBody>
      <dsp:txXfrm>
        <a:off x="64425" y="3228280"/>
        <a:ext cx="6048666" cy="1190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May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0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May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6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May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7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May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3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May 17,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4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May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1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May 17,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4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May 17,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6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May 17,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91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May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1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May 17,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6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May 17,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6226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ext, logo&#10;&#10;Description automatically generated">
            <a:extLst>
              <a:ext uri="{FF2B5EF4-FFF2-40B4-BE49-F238E27FC236}">
                <a16:creationId xmlns:a16="http://schemas.microsoft.com/office/drawing/2014/main" id="{C0E0C129-4949-8241-84B1-724FC7671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888" b="132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E5CFD-E1B9-6742-8B4D-B9FA3AF07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1"/>
            <a:ext cx="9144000" cy="38502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Database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61BB0-2657-AD4F-9EF0-5DB625908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8793"/>
            <a:ext cx="9144000" cy="8360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 Matthew Pascual-Mead</a:t>
            </a:r>
          </a:p>
        </p:txBody>
      </p:sp>
      <p:sp>
        <p:nvSpPr>
          <p:cNvPr id="6" name="AutoShape 8" descr="Tillys Vector Logo - Download Free SVG Icon | Worldvectorlogo">
            <a:extLst>
              <a:ext uri="{FF2B5EF4-FFF2-40B4-BE49-F238E27FC236}">
                <a16:creationId xmlns:a16="http://schemas.microsoft.com/office/drawing/2014/main" id="{325F8A3A-FF23-2048-A6C0-3A49C3163B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15E517-85EE-EA48-9158-D58C59659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Issue with tilly’s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D986E-F9CE-244D-8A0E-5982EF6EF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441" y="804341"/>
            <a:ext cx="6273972" cy="3867411"/>
          </a:xfrm>
        </p:spPr>
        <p:txBody>
          <a:bodyPr>
            <a:normAutofit/>
          </a:bodyPr>
          <a:lstStyle/>
          <a:p>
            <a:r>
              <a:rPr lang="en-US" sz="2800" dirty="0"/>
              <a:t>Tracking of employee sales was </a:t>
            </a:r>
            <a:r>
              <a:rPr lang="en-US" sz="2800" b="1" dirty="0"/>
              <a:t>non- existent!</a:t>
            </a:r>
          </a:p>
          <a:p>
            <a:r>
              <a:rPr lang="en-US" sz="2800" dirty="0"/>
              <a:t>Managers gauged performance based solely on their </a:t>
            </a:r>
            <a:r>
              <a:rPr lang="en-US" sz="2800" b="1" dirty="0"/>
              <a:t>observations</a:t>
            </a:r>
          </a:p>
          <a:p>
            <a:r>
              <a:rPr lang="en-US" sz="2800" dirty="0"/>
              <a:t>Results in complaints from sales associates, resulting in an </a:t>
            </a:r>
            <a:r>
              <a:rPr lang="en-US" sz="2800" b="1" dirty="0"/>
              <a:t>unhealthy work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DA3E25-9D26-AE47-BED9-935881B5A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905" y="3949038"/>
            <a:ext cx="2919648" cy="29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776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928DF-F62E-F041-AA00-F1330545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Solution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90A868D-3E61-4C44-B8C0-37B122652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096" y="721213"/>
            <a:ext cx="6273972" cy="393391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Create an application to effectively track</a:t>
            </a:r>
            <a:r>
              <a:rPr lang="en-US" sz="2800" b="1" dirty="0"/>
              <a:t> employee sales </a:t>
            </a:r>
            <a:r>
              <a:rPr lang="en-US" sz="2800" dirty="0"/>
              <a:t>and</a:t>
            </a:r>
            <a:r>
              <a:rPr lang="en-US" sz="2800" b="1" dirty="0"/>
              <a:t> performance </a:t>
            </a:r>
            <a:r>
              <a:rPr lang="en-US" sz="2800" dirty="0"/>
              <a:t>in a </a:t>
            </a:r>
            <a:r>
              <a:rPr lang="en-US" sz="2800" b="1" dirty="0"/>
              <a:t>compact way</a:t>
            </a:r>
          </a:p>
          <a:p>
            <a:r>
              <a:rPr lang="en-US" sz="2800" dirty="0"/>
              <a:t>Furthermore, could provide other insightful reports to </a:t>
            </a:r>
            <a:r>
              <a:rPr lang="en-US" sz="2800" b="1" dirty="0"/>
              <a:t>support all levels of management </a:t>
            </a:r>
          </a:p>
          <a:p>
            <a:r>
              <a:rPr lang="en-US" sz="2800" dirty="0"/>
              <a:t>Ideally, this would improve </a:t>
            </a:r>
            <a:r>
              <a:rPr lang="en-US" sz="2800" b="1" dirty="0"/>
              <a:t>employee satisfaction </a:t>
            </a:r>
            <a:r>
              <a:rPr lang="en-US" sz="2800" dirty="0"/>
              <a:t>(rewards?) and Tilly’s</a:t>
            </a:r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4034A-E02A-7145-AA09-5EA7B8C2B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94" y="4404661"/>
            <a:ext cx="3415682" cy="22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3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E6C0C3-A448-4D8B-86C7-3C83B7E4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8AD02-FB68-844B-B6DA-AC9A455E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7" y="-426028"/>
            <a:ext cx="3252289" cy="225748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Related 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1326A3-CBDD-4503-8C40-806B4ABF4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10698D-E436-464E-9DE4-F9FB349F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2067E6A-1FC4-4793-BDDB-3AC3D5D15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561934"/>
              </p:ext>
            </p:extLst>
          </p:nvPr>
        </p:nvGraphicFramePr>
        <p:xfrm>
          <a:off x="5172741" y="882502"/>
          <a:ext cx="6177516" cy="486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8863FFE-279C-B340-A5BA-F05F3A8F2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144" y="459521"/>
            <a:ext cx="3823854" cy="3823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47044F-AC2F-3946-AC78-D6E89C50E8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0568" y="3024872"/>
            <a:ext cx="1663636" cy="10952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7E1FB9-09E2-7C49-933A-D8E417B568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4272" y="4139500"/>
            <a:ext cx="2056227" cy="205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8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928DF-F62E-F041-AA00-F13305455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>
                <a:solidFill>
                  <a:schemeClr val="bg1"/>
                </a:solidFill>
              </a:rPr>
              <a:t>Solution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3633322-5C04-024A-9DE0-DE12E602E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360" y="1477019"/>
            <a:ext cx="7696200" cy="431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37953BC-50C8-864C-9645-93F5EA61ABB9}"/>
              </a:ext>
            </a:extLst>
          </p:cNvPr>
          <p:cNvSpPr/>
          <p:nvPr/>
        </p:nvSpPr>
        <p:spPr>
          <a:xfrm>
            <a:off x="4242360" y="1477018"/>
            <a:ext cx="7696200" cy="4318000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4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AD99F-B815-ED4E-941A-5A075C90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bg1"/>
                </a:solidFill>
              </a:rPr>
              <a:t>Database Schema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F2F2E9-68E4-0040-9638-CA65D4F1763E}"/>
              </a:ext>
            </a:extLst>
          </p:cNvPr>
          <p:cNvSpPr/>
          <p:nvPr/>
        </p:nvSpPr>
        <p:spPr>
          <a:xfrm>
            <a:off x="4044953" y="0"/>
            <a:ext cx="2885165" cy="685800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AFB719-3F17-AD4E-B098-6CB85FC3CC7D}"/>
              </a:ext>
            </a:extLst>
          </p:cNvPr>
          <p:cNvSpPr/>
          <p:nvPr/>
        </p:nvSpPr>
        <p:spPr>
          <a:xfrm>
            <a:off x="10606939" y="427"/>
            <a:ext cx="1590918" cy="6857573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34134-FB1E-9E42-91BB-3948419B4160}"/>
              </a:ext>
            </a:extLst>
          </p:cNvPr>
          <p:cNvSpPr/>
          <p:nvPr/>
        </p:nvSpPr>
        <p:spPr>
          <a:xfrm>
            <a:off x="5165784" y="5893029"/>
            <a:ext cx="1504277" cy="96454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665A4CD-2AA6-7549-8DA0-D42C199CE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983" y="-429"/>
            <a:ext cx="4290955" cy="68575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B1337A-88F3-BC49-844B-2B5DBCB3D312}"/>
              </a:ext>
            </a:extLst>
          </p:cNvPr>
          <p:cNvSpPr/>
          <p:nvPr/>
        </p:nvSpPr>
        <p:spPr>
          <a:xfrm>
            <a:off x="4044953" y="0"/>
            <a:ext cx="8152903" cy="6857571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9735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5686</TotalTime>
  <Words>131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Avenir Next LT Pro</vt:lpstr>
      <vt:lpstr>GradientRiseVTI</vt:lpstr>
      <vt:lpstr>Database Application</vt:lpstr>
      <vt:lpstr>Issue with tilly’s</vt:lpstr>
      <vt:lpstr>Solution</vt:lpstr>
      <vt:lpstr>Related Work</vt:lpstr>
      <vt:lpstr>Solution</vt:lpstr>
      <vt:lpstr>Database Schema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Application</dc:title>
  <dc:creator>Pascual-Mead, Matthew (Student)</dc:creator>
  <cp:lastModifiedBy>Pascual-Mead, Matthew (Student)</cp:lastModifiedBy>
  <cp:revision>21</cp:revision>
  <dcterms:created xsi:type="dcterms:W3CDTF">2021-05-11T07:53:59Z</dcterms:created>
  <dcterms:modified xsi:type="dcterms:W3CDTF">2021-05-18T06:43:43Z</dcterms:modified>
</cp:coreProperties>
</file>