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6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4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2 24575,'-5'11'0,"4"6"0,-9-15 0,9 16 0,-8-7 0,3 8 0,-5 1 0,1-9 0,-6 15 0,5-13 0,-19 33 0,16-22 0,-25 30 0,29-30 0,-27 31 0,27-31 0,-24 39 0,21-37 0,-7 29 0,9-33 0,1 23 0,-1-21 0,0 31 0,6-31 0,-5 30 0,4-30 0,-4 31 0,4-31 0,-4 30 0,4-30 0,0 31 0,-3-31 0,3 48 0,0-44 0,-3 53 0,8-55 0,-9 46 0,9-46 0,-9 38 0,9-40 0,-8 30 0,8-30 0,-4 22 0,5-24 0,-5 24 0,4-22 0,-4 30 0,5-30 0,-4 39 0,2-37 0,-2 38 0,4-40 0,-5 39 0,4-37 0,-4 46 0,5-46 0,5 38 0,-4-40 0,4 30 0,-5-30 0,0 13 0,0 9 0,0 6 0,5 1 0,-4 19 0,4-46 0,-1 55 0,-2-53 0,2 53 0,-4-47 0,5 58 0,-4-53 0,9 59 0,-9-69 0,4 69 0,-5-67 0,5 32 0,1-17 0,0-20 0,3 46 0,-3-46 0,5 37 0,-5-39 0,4 31 0,-9-23 0,4 25 0,-5-24 0,9 30 0,3-2 0,0-6 0,8 25 0,-18-53 0,13 36 0,-14-39 0,4 13 0,-1 0 0,2-4 0,15 41 0,-13-37 0,21 52 0,-11-17 0,5 3 0,12 25 0,-26-63 0,20 52 0,-22-52 0,18 55 0,-16-55 0,20 44 0,-26-55 0,26 46 0,-21-46 0,22 29 0,-16-34 0,6-1 0,-4 6 0,0-4 0,1 0 0,4 4 0,-9-24 0,8 16 0,-8-16 0,4 7 0,-6-9 0,1 0 0,0 0 0,0 0 0,0 0 0,-1 0 0,1 0 0,0 0 0,-5-9 0,8 7 0,-6-7 0,12 0 0,-8 7 0,8-16 0,-8 16 0,9-7 0,-9 9 0,8 0 0,-8-9 0,4 7 0,-5-7 0,0 0 0,-1 7 0,-4-16 0,4 16 0,-4-16 0,5 16 0,9-25 0,-7 23 0,17-32 0,-16 32 0,11-32 0,-13 32 0,8-32 0,-8 23 0,9-16 0,-14 9 0,7 0 0,-8 0 0,5-8 0,0 5 0,0-23 0,-5 21 0,8-30 0,-12 31 0,13-41 0,-9 39 0,5-47 0,-5 46 0,8-55 0,-7 62 0,9-69 0,-10 69 0,8-53 0,-11 49 0,11-49 0,-13 44 0,9-62 0,-9 62 0,13-62 0,-11 62 0,6-26 0,-9 8 0,0 12 0,0-50 0,0 48 0,0-54 0,0 53 0,0-46 0,0 49 0,0-47 0,0 53 0,0-53 0,0 46 0,-4-39 0,3 39 0,-9-54 0,9 32 0,-4-13 0,0-2 0,4 46 0,-3-46 0,4 47 0,0-39 0,0 41 0,-5-49 0,4 44 0,-9-62 0,9 62 0,-8-62 0,3 54 0,0-47 0,1 48 0,0-37 0,4 46 0,-8-46 0,8 47 0,-9-39 0,9 41 0,-9-32 0,5 32 0,-6-40 0,5 37 0,-3-11 0,3 3 0,-5 19 0,0-39 0,6 31 0,-5-32 0,4 23 0,0-7 0,-8-7 0,12 23 0,-12-14 0,12 18 0,-12-8 0,12 5 0,-12-14 0,8 23 0,-5-30 0,1 28 0,-1-30 0,0 24 0,-4-16 0,8 16 0,-12-25 0,17 23 0,-17-32 0,12 32 0,-9-23 0,6 25 0,-1-15 0,5 14 0,-8-14 0,12 15 0,-17-7 0,16 9 0,-11 0 0,8 9 0,-4-16 0,4 14 0,1-16 0,0 18 0,4-7 0,-4 7 0,-4-9 0,7 0 0,-17 0 0,12 9 0,-9-15 0,6 21 0,-6-22 0,4 16 0,-3-9 0,5 9 0,-1-6 0,0 14 0,1-5 0,4-1 0,-4 6 0,4-5 0,0-1 0,-3 6 0,3-5 0,-4 8 0,-6-9 0,4 6 0,-8-14 0,8 15 0,-3-16 0,5 16 0,-1-7 0,0 9 0,1 0 0,-1 0 0,0 0 0,5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5:0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2 24575,'-5'11'0,"4"6"0,-9-15 0,9 16 0,-8-7 0,3 8 0,-5 1 0,1-9 0,-6 15 0,5-13 0,-19 33 0,16-22 0,-25 30 0,29-30 0,-27 31 0,27-31 0,-24 39 0,21-37 0,-7 29 0,9-33 0,1 23 0,-1-21 0,0 31 0,6-31 0,-5 30 0,4-30 0,-4 31 0,4-31 0,-4 30 0,4-30 0,0 31 0,-3-31 0,3 48 0,0-44 0,-3 53 0,8-55 0,-9 46 0,9-46 0,-9 38 0,9-40 0,-8 30 0,8-30 0,-4 22 0,5-24 0,-5 24 0,4-22 0,-4 30 0,5-30 0,-4 39 0,2-37 0,-2 38 0,4-40 0,-5 39 0,4-37 0,-4 46 0,5-46 0,5 38 0,-4-40 0,4 30 0,-5-30 0,0 13 0,0 9 0,0 6 0,5 1 0,-4 19 0,4-46 0,-1 55 0,-2-53 0,2 53 0,-4-47 0,5 58 0,-4-53 0,9 59 0,-9-69 0,4 69 0,-5-67 0,5 32 0,1-17 0,0-20 0,3 46 0,-3-46 0,5 37 0,-5-39 0,4 31 0,-9-23 0,4 25 0,-5-24 0,9 30 0,3-2 0,0-6 0,8 25 0,-18-53 0,13 36 0,-14-39 0,4 13 0,-1 0 0,2-4 0,15 41 0,-13-37 0,21 52 0,-11-17 0,5 3 0,12 25 0,-26-63 0,20 52 0,-22-52 0,18 55 0,-16-55 0,20 44 0,-26-55 0,26 46 0,-21-46 0,22 29 0,-16-34 0,6-1 0,-4 6 0,0-4 0,1 0 0,4 4 0,-9-24 0,8 16 0,-8-16 0,4 7 0,-6-9 0,1 0 0,0 0 0,0 0 0,0 0 0,-1 0 0,1 0 0,0 0 0,-5-9 0,8 7 0,-6-7 0,12 0 0,-8 7 0,8-16 0,-8 16 0,9-7 0,-9 9 0,8 0 0,-8-9 0,4 7 0,-5-7 0,0 0 0,-1 7 0,-4-16 0,4 16 0,-4-16 0,5 16 0,9-25 0,-7 23 0,17-32 0,-16 32 0,11-32 0,-13 32 0,8-32 0,-8 23 0,9-16 0,-14 9 0,7 0 0,-8 0 0,5-8 0,0 5 0,0-23 0,-5 21 0,8-30 0,-12 31 0,13-41 0,-9 39 0,5-47 0,-5 46 0,8-55 0,-7 62 0,9-69 0,-10 69 0,8-53 0,-11 49 0,11-49 0,-13 44 0,9-62 0,-9 62 0,13-62 0,-11 62 0,6-26 0,-9 8 0,0 12 0,0-50 0,0 48 0,0-54 0,0 53 0,0-46 0,0 49 0,0-47 0,0 53 0,0-53 0,0 46 0,-4-39 0,3 39 0,-9-54 0,9 32 0,-4-13 0,0-2 0,4 46 0,-3-46 0,4 47 0,0-39 0,0 41 0,-5-49 0,4 44 0,-9-62 0,9 62 0,-8-62 0,3 54 0,0-47 0,1 48 0,0-37 0,4 46 0,-8-46 0,8 47 0,-9-39 0,9 41 0,-9-32 0,5 32 0,-6-40 0,5 37 0,-3-11 0,3 3 0,-5 19 0,0-39 0,6 31 0,-5-32 0,4 23 0,0-7 0,-8-7 0,12 23 0,-12-14 0,12 18 0,-12-8 0,12 5 0,-12-14 0,8 23 0,-5-30 0,1 28 0,-1-30 0,0 24 0,-4-16 0,8 16 0,-12-25 0,17 23 0,-17-32 0,12 32 0,-9-23 0,6 25 0,-1-15 0,5 14 0,-8-14 0,12 15 0,-17-7 0,16 9 0,-11 0 0,8 9 0,-4-16 0,4 14 0,1-16 0,0 18 0,4-7 0,-4 7 0,-4-9 0,7 0 0,-17 0 0,12 9 0,-9-15 0,6 21 0,-6-22 0,4 16 0,-3-9 0,5 9 0,-1-6 0,0 14 0,1-5 0,4-1 0,-4 6 0,4-5 0,0-1 0,-3 6 0,3-5 0,-4 8 0,-6-9 0,4 6 0,-8-14 0,8 15 0,-3-16 0,5 16 0,-1-7 0,0 9 0,1 0 0,-1 0 0,0 0 0,5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5:0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2 24575,'-5'11'0,"4"6"0,-9-15 0,9 16 0,-8-7 0,3 8 0,-5 1 0,1-9 0,-6 15 0,5-13 0,-19 33 0,16-22 0,-25 30 0,29-30 0,-27 31 0,27-31 0,-24 39 0,21-37 0,-7 29 0,9-33 0,1 23 0,-1-21 0,0 31 0,6-31 0,-5 30 0,4-30 0,-4 31 0,4-31 0,-4 30 0,4-30 0,0 31 0,-3-31 0,3 48 0,0-44 0,-3 53 0,8-55 0,-9 46 0,9-46 0,-9 38 0,9-40 0,-8 30 0,8-30 0,-4 22 0,5-24 0,-5 24 0,4-22 0,-4 30 0,5-30 0,-4 39 0,2-37 0,-2 38 0,4-40 0,-5 39 0,4-37 0,-4 46 0,5-46 0,5 38 0,-4-40 0,4 30 0,-5-30 0,0 13 0,0 9 0,0 6 0,5 1 0,-4 19 0,4-46 0,-1 55 0,-2-53 0,2 53 0,-4-47 0,5 58 0,-4-53 0,9 59 0,-9-69 0,4 69 0,-5-67 0,5 32 0,1-17 0,0-20 0,3 46 0,-3-46 0,5 37 0,-5-39 0,4 31 0,-9-23 0,4 25 0,-5-24 0,9 30 0,3-2 0,0-6 0,8 25 0,-18-53 0,13 36 0,-14-39 0,4 13 0,-1 0 0,2-4 0,15 41 0,-13-37 0,21 52 0,-11-17 0,5 3 0,12 25 0,-26-63 0,20 52 0,-22-52 0,18 55 0,-16-55 0,20 44 0,-26-55 0,26 46 0,-21-46 0,22 29 0,-16-34 0,6-1 0,-4 6 0,0-4 0,1 0 0,4 4 0,-9-24 0,8 16 0,-8-16 0,4 7 0,-6-9 0,1 0 0,0 0 0,0 0 0,0 0 0,-1 0 0,1 0 0,0 0 0,-5-9 0,8 7 0,-6-7 0,12 0 0,-8 7 0,8-16 0,-8 16 0,9-7 0,-9 9 0,8 0 0,-8-9 0,4 7 0,-5-7 0,0 0 0,-1 7 0,-4-16 0,4 16 0,-4-16 0,5 16 0,9-25 0,-7 23 0,17-32 0,-16 32 0,11-32 0,-13 32 0,8-32 0,-8 23 0,9-16 0,-14 9 0,7 0 0,-8 0 0,5-8 0,0 5 0,0-23 0,-5 21 0,8-30 0,-12 31 0,13-41 0,-9 39 0,5-47 0,-5 46 0,8-55 0,-7 62 0,9-69 0,-10 69 0,8-53 0,-11 49 0,11-49 0,-13 44 0,9-62 0,-9 62 0,13-62 0,-11 62 0,6-26 0,-9 8 0,0 12 0,0-50 0,0 48 0,0-54 0,0 53 0,0-46 0,0 49 0,0-47 0,0 53 0,0-53 0,0 46 0,-4-39 0,3 39 0,-9-54 0,9 32 0,-4-13 0,0-2 0,4 46 0,-3-46 0,4 47 0,0-39 0,0 41 0,-5-49 0,4 44 0,-9-62 0,9 62 0,-8-62 0,3 54 0,0-47 0,1 48 0,0-37 0,4 46 0,-8-46 0,8 47 0,-9-39 0,9 41 0,-9-32 0,5 32 0,-6-40 0,5 37 0,-3-11 0,3 3 0,-5 19 0,0-39 0,6 31 0,-5-32 0,4 23 0,0-7 0,-8-7 0,12 23 0,-12-14 0,12 18 0,-12-8 0,12 5 0,-12-14 0,8 23 0,-5-30 0,1 28 0,-1-30 0,0 24 0,-4-16 0,8 16 0,-12-25 0,17 23 0,-17-32 0,12 32 0,-9-23 0,6 25 0,-1-15 0,5 14 0,-8-14 0,12 15 0,-17-7 0,16 9 0,-11 0 0,8 9 0,-4-16 0,4 14 0,1-16 0,0 18 0,4-7 0,-4 7 0,-4-9 0,7 0 0,-17 0 0,12 9 0,-9-15 0,6 21 0,-6-22 0,4 16 0,-3-9 0,5 9 0,-1-6 0,0 14 0,1-5 0,4-1 0,-4 6 0,4-5 0,0-1 0,-3 6 0,3-5 0,-4 8 0,-6-9 0,4 6 0,-8-14 0,8 15 0,-3-16 0,5 16 0,-1-7 0,0 9 0,1 0 0,-1 0 0,0 0 0,5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8:5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24575,'8'0'0,"0"0"0,0 0 0,0 0 0,0 0 0,1 0 0,-1 0 0,0 0 0,0 0 0,0 0 0,1 0 0,-1 0 0,0 0 0,0 0 0,0 0 0,0 0 0,1 0 0,-1 0 0,0 0 0,0 0 0,0 0 0,1 0 0,-1 0 0,0 0 0,4 4 0,-3-3 0,6 3 0,-6-4 0,7 0 0,-7 0 0,10 0 0,-9 0 0,13 0 0,-13 0 0,5 0 0,-7 0 0,11 0 0,-8 0 0,12 0 0,-14 0 0,7 3 0,-7-2 0,2 3 0,-2-4 0,-1 0 0,0 0 0,0 0 0,0 0 0,0 0 0,1 0 0,2 0 0,-1 0 0,5 0 0,-6 0 0,7 0 0,-7 0 0,6 0 0,-6 0 0,3 0 0,-4 0 0,0 0 0,1 0 0,-1 0 0,0 0 0,4 0 0,-3 0 0,6 0 0,-6 0 0,3 0 0,-4 0 0,0 0 0,1 0 0,-1 0 0,0 0 0,4 0 0,-3 0 0,3 0 0,-4 0 0,4 0 0,-3 0 0,3 0 0,-4 0 0,4 0 0,-3 0 0,10 3 0,-9-2 0,5 3 0,-7-4 0,4 0 0,-3 0 0,7 0 0,-7 0 0,6 0 0,-6 0 0,7 0 0,-7 0 0,10 0 0,-9 0 0,9 3 0,-10-2 0,3 3 0,-4-4 0,4 0 0,-3 0 0,3 0 0,-4 0 0,8 0 0,-6 0 0,9 0 0,-10 0 0,6 3 0,-6-2 0,3 3 0,-4-4 0,0 0 0,1 0 0,-1 0 0,0 0 0,0 0 0,0 0 0,0 0 0,1 0 0,-1 0 0,0 0 0,4 0 0,-7-4 0,6 3 0,-6-2 0,3 3 0,0 0 0,0 0 0,0 0 0,1 0 0,-1 0 0,0 0 0,0 0 0,0 0 0,1 0 0,-1 0 0,-4-4 0,4 3 0,-4-3 0,4 4 0,0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9:2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24575,'8'0'0,"0"0"0,0 0 0,0 0 0,0 0 0,1 0 0,-1 0 0,0 0 0,0 0 0,0 0 0,1 0 0,-1 0 0,0 0 0,0 0 0,0 0 0,0 0 0,1 0 0,-1 0 0,0 0 0,0 0 0,0 0 0,1 0 0,-1 0 0,0 0 0,4 4 0,-3-4 0,6 4 0,-6-4 0,7 0 0,-7 0 0,10 0 0,-9 0 0,13 0 0,-13 0 0,5 0 0,-7 0 0,11 0 0,-8 0 0,12 0 0,-14 0 0,7 4 0,-7-3 0,2 2 0,-2-3 0,-1 0 0,0 0 0,0 0 0,0 0 0,0 0 0,1 0 0,2 0 0,-1 0 0,5 0 0,-6 0 0,7 0 0,-7 0 0,6 0 0,-6 0 0,3 0 0,-4 0 0,0 0 0,1 0 0,-1 0 0,0 0 0,4 0 0,-3 0 0,6 0 0,-6 0 0,3 0 0,-4 0 0,0 0 0,1 0 0,-1 0 0,0 0 0,4 0 0,-3 0 0,3 0 0,-4 0 0,4 0 0,-3 0 0,3 0 0,-4 0 0,4 0 0,-3 0 0,10 4 0,-9-3 0,5 2 0,-7-3 0,4 0 0,-3 0 0,7 0 0,-7 0 0,6 0 0,-6 0 0,7 0 0,-7 0 0,10 0 0,-9 0 0,9 4 0,-10-3 0,3 2 0,-4-3 0,4 0 0,-3 0 0,3 0 0,-4 0 0,8 0 0,-6 0 0,9 0 0,-10 0 0,6 4 0,-6-3 0,3 2 0,-4-3 0,0 0 0,1 0 0,-1 0 0,0 0 0,0 0 0,0 0 0,0 0 0,1 0 0,-1 0 0,0 0 0,4 0 0,-7-3 0,6 2 0,-6-3 0,3 4 0,0 0 0,0 0 0,0 0 0,1 0 0,-1 0 0,0 0 0,0 0 0,0 0 0,1 0 0,-1 0 0,-4-4 0,4 4 0,-4-4 0,4 4 0,0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7T08:09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24575,'8'0'0,"0"0"0,0 0 0,0 0 0,0 0 0,1 0 0,-1 0 0,0 0 0,0 0 0,0 0 0,1 0 0,-1 0 0,0 0 0,0 0 0,0 0 0,0 0 0,1 0 0,-1 0 0,0 0 0,0 0 0,0 0 0,1 0 0,-1 0 0,0 0 0,4 4 0,-3-3 0,6 3 0,-6-4 0,7 0 0,-7 0 0,10 0 0,-9 0 0,13 0 0,-13 0 0,5 0 0,-7 0 0,11 0 0,-8 0 0,12 0 0,-14 0 0,7 3 0,-7-2 0,2 3 0,-2-4 0,-1 0 0,0 0 0,0 0 0,0 0 0,0 0 0,1 0 0,2 0 0,-1 0 0,5 0 0,-6 0 0,7 0 0,-7 0 0,6 0 0,-6 0 0,3 0 0,-4 0 0,0 0 0,1 0 0,-1 0 0,0 0 0,4 0 0,-3 0 0,6 0 0,-6 0 0,3 0 0,-4 0 0,0 0 0,1 0 0,-1 0 0,0 0 0,4 0 0,-3 0 0,3 0 0,-4 0 0,4 0 0,-3 0 0,3 0 0,-4 0 0,4 0 0,-3 0 0,10 3 0,-9-2 0,5 3 0,-7-4 0,4 0 0,-3 0 0,7 0 0,-7 0 0,6 0 0,-6 0 0,7 0 0,-7 0 0,10 0 0,-9 0 0,9 3 0,-10-2 0,3 3 0,-4-4 0,4 0 0,-3 0 0,3 0 0,-4 0 0,8 0 0,-6 0 0,9 0 0,-10 0 0,6 3 0,-6-2 0,3 3 0,-4-4 0,0 0 0,1 0 0,-1 0 0,0 0 0,0 0 0,0 0 0,0 0 0,1 0 0,-1 0 0,0 0 0,4 0 0,-7-4 0,6 3 0,-6-2 0,3 3 0,0 0 0,0 0 0,0 0 0,1 0 0,-1 0 0,0 0 0,0 0 0,0 0 0,1 0 0,-1 0 0,-4-4 0,4 3 0,-4-3 0,4 4 0,0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8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5" r:id="rId6"/>
    <p:sldLayoutId id="2147484130" r:id="rId7"/>
    <p:sldLayoutId id="2147484131" r:id="rId8"/>
    <p:sldLayoutId id="2147484132" r:id="rId9"/>
    <p:sldLayoutId id="2147484134" r:id="rId10"/>
    <p:sldLayoutId id="21474841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A9C3C-CE07-CF4C-B0A4-8DC46D8C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Airline Twitter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F8B7A-53E3-C546-872D-9ECE7439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 Matthew Pascual-Mead</a:t>
            </a:r>
          </a:p>
        </p:txBody>
      </p:sp>
      <p:cxnSp>
        <p:nvCxnSpPr>
          <p:cNvPr id="45" name="Straight Connector 39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40A1F91-8BF7-4C4D-91D5-FAA47AED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43" y="135925"/>
            <a:ext cx="4448431" cy="39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7294FA-FF3E-A547-AD8C-222F4400F39A}"/>
              </a:ext>
            </a:extLst>
          </p:cNvPr>
          <p:cNvSpPr/>
          <p:nvPr/>
        </p:nvSpPr>
        <p:spPr>
          <a:xfrm>
            <a:off x="7249102" y="1101685"/>
            <a:ext cx="3426246" cy="240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3E625-4285-D643-B120-B02A5E402C64}"/>
              </a:ext>
            </a:extLst>
          </p:cNvPr>
          <p:cNvSpPr/>
          <p:nvPr/>
        </p:nvSpPr>
        <p:spPr>
          <a:xfrm>
            <a:off x="7260119" y="3635568"/>
            <a:ext cx="3426246" cy="268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324" y="-83693"/>
            <a:ext cx="10058400" cy="1449387"/>
          </a:xfrm>
        </p:spPr>
        <p:txBody>
          <a:bodyPr anchor="ctr"/>
          <a:lstStyle/>
          <a:p>
            <a:r>
              <a:rPr lang="en-US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AFE76-AC30-5E4F-9706-B53E1188AE3A}"/>
              </a:ext>
            </a:extLst>
          </p:cNvPr>
          <p:cNvSpPr txBox="1">
            <a:spLocks/>
          </p:cNvSpPr>
          <p:nvPr/>
        </p:nvSpPr>
        <p:spPr>
          <a:xfrm>
            <a:off x="571836" y="1600936"/>
            <a:ext cx="5955957" cy="37607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This dataset contains a total of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14,639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 observations and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15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columns. The dataset information to the right shows that only 4 of the parameters are quantitative, with the remaining 11 being qualitative.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Knowing that this dataset was messy, I wanted to clean up some of the columns with missing values. Since the variables,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“airline_sentiment_gold”, “negative reason_gold”,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and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“tweet_coord”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were missing a very large amount of their values, I decided to remove them.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A736A-241E-1141-AB59-D6ED721E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08" y="1164945"/>
            <a:ext cx="3253867" cy="228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2D61BD-BF60-2D48-9DD5-CC24DF59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307" y="3722041"/>
            <a:ext cx="3253867" cy="25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579" y="213766"/>
            <a:ext cx="10058400" cy="1449387"/>
          </a:xfrm>
        </p:spPr>
        <p:txBody>
          <a:bodyPr anchor="ctr"/>
          <a:lstStyle/>
          <a:p>
            <a:r>
              <a:rPr lang="en-US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Airline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39D2-D9F4-0C49-BDD5-80704EEAF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4377" y="1643868"/>
            <a:ext cx="5955957" cy="37607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This dataset covers tweets for a total of six airlines: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United     US Airways     American    Southwest   Delta     Virgin America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Bar Plot: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The bar plot shows the total number of tweets for each airline in this dataset. As we can see, the tweets for each airline are not distributed equally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Pie Chart: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this pie chart exemplifies the proportion of tweets for each airline.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United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 has the highest proportion of tweets at 26.11%. It is important to keep this imbalance in mind moving forward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E4318-FE6E-2B4F-BAB5-157AA440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75" y="1022063"/>
            <a:ext cx="3749331" cy="2612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DD160-643C-CA4E-8A1F-D0D8F4FC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96" y="3737473"/>
            <a:ext cx="3166687" cy="26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579" y="213766"/>
            <a:ext cx="10058400" cy="144938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Frequency of Sentiments in Data</a:t>
            </a:r>
            <a:endParaRPr lang="en-US" sz="4800" b="1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39D2-D9F4-0C49-BDD5-80704EEAF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8952" y="1357426"/>
            <a:ext cx="5955957" cy="37607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 The sentiments of a tweet had 3 classifications:      1.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Negative            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2. 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Neutral               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3.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Positive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Since the primary objective of this dataset was to analyze the sentiment of tweets about airlines, I </a:t>
            </a:r>
            <a:b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wanted to see what the frequency of sentiments was for all tweets about the airlines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The bar chart shows that the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majority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 of tweets about airlines have a </a:t>
            </a:r>
            <a:r>
              <a:rPr lang="en-US" sz="2000" b="1" dirty="0">
                <a:solidFill>
                  <a:schemeClr val="tx1"/>
                </a:solidFill>
                <a:cs typeface="Aharoni" panose="02010803020104030203" pitchFamily="2" charset="-79"/>
              </a:rPr>
              <a:t>negative sentiment. </a:t>
            </a:r>
            <a:r>
              <a:rPr lang="en-US" sz="2000" dirty="0">
                <a:solidFill>
                  <a:schemeClr val="tx1"/>
                </a:solidFill>
                <a:cs typeface="Aharoni" panose="02010803020104030203" pitchFamily="2" charset="-79"/>
              </a:rPr>
              <a:t>This may indicate that people are influenced to tweet about airlines when they have a negative experience. With this in mind, more tweets for an airline might not be a great sign</a:t>
            </a:r>
            <a:endParaRPr lang="en-US" sz="20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FB583-FE92-434D-BF36-169B4684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94" y="2181340"/>
            <a:ext cx="5280718" cy="33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E089D39-A2EC-2548-BFAF-960CBCA3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87" y="2895901"/>
            <a:ext cx="3691607" cy="3045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2B250-E262-E24F-ACCF-4EBCA773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13" y="3474045"/>
            <a:ext cx="3353701" cy="2081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1DC4F-6A60-6A4D-916B-EE6704148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172" y="1008114"/>
            <a:ext cx="3302378" cy="2038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B45A1-60EA-064F-B860-603D114B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09" y="1008114"/>
            <a:ext cx="3108583" cy="2038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94" y="-119212"/>
            <a:ext cx="10680783" cy="144938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Frequency of Sentiments for each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39D2-D9F4-0C49-BDD5-80704EEAF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4206" y="1225226"/>
            <a:ext cx="4203635" cy="449848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 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These bar plots show the frequency of tweet sentiments for each airline, giving a better idea of their sentiments distribution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As shown, the airlines with the 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highest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frequency of negative tweets were 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American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, 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United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, and 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US Airways.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However, as shown before, these airlines also had the highest overall tweet frequency. As a result, it is crucial to look at the 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proportion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of the sentiments for each airline to better see how people feel about them on twitter.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730310-EE20-214E-8058-0CAC215B60E9}"/>
                  </a:ext>
                </a:extLst>
              </p14:cNvPr>
              <p14:cNvContentPartPr/>
              <p14:nvPr/>
            </p14:nvContentPartPr>
            <p14:xfrm rot="288593">
              <a:off x="5404926" y="3741676"/>
              <a:ext cx="505939" cy="189484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730310-EE20-214E-8058-0CAC215B60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88593">
                <a:off x="5395924" y="3732674"/>
                <a:ext cx="523584" cy="191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7DDE1E-236A-1149-A4F9-7CDFC849D46F}"/>
                  </a:ext>
                </a:extLst>
              </p14:cNvPr>
              <p14:cNvContentPartPr/>
              <p14:nvPr/>
            </p14:nvContentPartPr>
            <p14:xfrm rot="288593">
              <a:off x="8675710" y="1209739"/>
              <a:ext cx="505939" cy="189484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7DDE1E-236A-1149-A4F9-7CDFC849D4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88593">
                <a:off x="8666708" y="1200737"/>
                <a:ext cx="523584" cy="191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13574A-9279-9F4D-B83D-01D568C038D1}"/>
                  </a:ext>
                </a:extLst>
              </p14:cNvPr>
              <p14:cNvContentPartPr/>
              <p14:nvPr/>
            </p14:nvContentPartPr>
            <p14:xfrm rot="288593">
              <a:off x="5420901" y="1267063"/>
              <a:ext cx="505939" cy="189484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13574A-9279-9F4D-B83D-01D568C038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88593">
                <a:off x="5411899" y="1258061"/>
                <a:ext cx="523584" cy="191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B03AD5-C3EE-8C4B-89D7-C23F4ED66BF0}"/>
                  </a:ext>
                </a:extLst>
              </p14:cNvPr>
              <p14:cNvContentPartPr/>
              <p14:nvPr/>
            </p14:nvContentPartPr>
            <p14:xfrm>
              <a:off x="8527977" y="3634280"/>
              <a:ext cx="527400" cy="1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B03AD5-C3EE-8C4B-89D7-C23F4ED66B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8977" y="3625494"/>
                <a:ext cx="545040" cy="3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165B33-432A-B941-99FC-D647740DEE99}"/>
                  </a:ext>
                </a:extLst>
              </p14:cNvPr>
              <p14:cNvContentPartPr/>
              <p14:nvPr/>
            </p14:nvContentPartPr>
            <p14:xfrm>
              <a:off x="8217530" y="5037990"/>
              <a:ext cx="527400" cy="14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165B33-432A-B941-99FC-D647740DEE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8530" y="5028990"/>
                <a:ext cx="545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C6834B-B837-E64E-836B-4CD36D1BE0A8}"/>
                  </a:ext>
                </a:extLst>
              </p14:cNvPr>
              <p14:cNvContentPartPr/>
              <p14:nvPr/>
            </p14:nvContentPartPr>
            <p14:xfrm>
              <a:off x="10674433" y="3664450"/>
              <a:ext cx="527400" cy="14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C6834B-B837-E64E-836B-4CD36D1BE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5433" y="3655664"/>
                <a:ext cx="545040" cy="319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05BD9A-2646-E747-A859-63828CD6D7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003" y="3085235"/>
            <a:ext cx="1805083" cy="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579" y="213766"/>
            <a:ext cx="10058400" cy="1449387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Proportion of Sentiments for each Airline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39D2-D9F4-0C49-BDD5-80704EEAF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4436" y="815206"/>
            <a:ext cx="5222361" cy="13198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 From the pie charts, it clearly shows that the percentage of tweets with a negative sentiment are still the </a:t>
            </a:r>
            <a:r>
              <a:rPr lang="en-US" sz="1600" b="1" u="sng" dirty="0">
                <a:solidFill>
                  <a:schemeClr val="tx1"/>
                </a:solidFill>
                <a:cs typeface="Aharoni" panose="02010803020104030203" pitchFamily="2" charset="-79"/>
              </a:rPr>
              <a:t>highest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 among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United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,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US Airway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, and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American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!</a:t>
            </a:r>
            <a:endParaRPr lang="en-US" sz="16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6561CA-13F7-5B42-B733-AFC04C84AA45}"/>
              </a:ext>
            </a:extLst>
          </p:cNvPr>
          <p:cNvSpPr txBox="1">
            <a:spLocks/>
          </p:cNvSpPr>
          <p:nvPr/>
        </p:nvSpPr>
        <p:spPr>
          <a:xfrm>
            <a:off x="6692009" y="796659"/>
            <a:ext cx="4910178" cy="13198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 On the contrary, the pie charts show that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Delta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,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Virgin American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, and 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Southwest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 have the </a:t>
            </a:r>
            <a:r>
              <a:rPr lang="en-US" sz="1600" b="1" u="sng" dirty="0">
                <a:solidFill>
                  <a:schemeClr val="tx1"/>
                </a:solidFill>
                <a:cs typeface="Aharoni" panose="02010803020104030203" pitchFamily="2" charset="-79"/>
              </a:rPr>
              <a:t>lowest</a:t>
            </a:r>
            <a:r>
              <a:rPr lang="en-US" sz="1600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Aharoni" panose="02010803020104030203" pitchFamily="2" charset="-79"/>
              </a:rPr>
              <a:t>percentage of tweets with a negative sentiment</a:t>
            </a:r>
            <a:endParaRPr lang="en-US" sz="1600" b="1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A0DF85-774F-6F4A-B7E1-660B4AB96D49}"/>
              </a:ext>
            </a:extLst>
          </p:cNvPr>
          <p:cNvCxnSpPr>
            <a:cxnSpLocks/>
          </p:cNvCxnSpPr>
          <p:nvPr/>
        </p:nvCxnSpPr>
        <p:spPr>
          <a:xfrm>
            <a:off x="5997145" y="1049989"/>
            <a:ext cx="0" cy="512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7466BE-FCF5-5D45-93D1-B5F2C7D2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20" y="1757432"/>
            <a:ext cx="2441350" cy="2168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A3F50-C464-8B4A-AC65-888C1627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04" y="1765392"/>
            <a:ext cx="2695750" cy="2168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95F72E-A8CD-4249-AC95-E258FD2CA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297" y="3954586"/>
            <a:ext cx="2544329" cy="2168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3BCCC9-46F0-384B-90D3-94A687F12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62" y="1690485"/>
            <a:ext cx="2571688" cy="22963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57F0F7-A54A-3048-8949-C1B0F0E64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886" y="1701502"/>
            <a:ext cx="2524723" cy="22963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A76090-D404-3B4F-B617-B4498832E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065" y="3954835"/>
            <a:ext cx="2631279" cy="22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792E5E-5541-4644-BA57-AC8259FC9E84}"/>
              </a:ext>
            </a:extLst>
          </p:cNvPr>
          <p:cNvSpPr/>
          <p:nvPr/>
        </p:nvSpPr>
        <p:spPr>
          <a:xfrm>
            <a:off x="492361" y="4424546"/>
            <a:ext cx="2401677" cy="156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4206" y="-224161"/>
            <a:ext cx="10680783" cy="144938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Negative Reasons of the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F6F9E-7130-724C-A993-F3B3C8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44" y="3575789"/>
            <a:ext cx="8272001" cy="2799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58E4E-740B-AD4A-8A81-E7671243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9" y="4534689"/>
            <a:ext cx="2225262" cy="1366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48E34-8F07-6942-8214-E9A5FD6E6928}"/>
              </a:ext>
            </a:extLst>
          </p:cNvPr>
          <p:cNvSpPr txBox="1"/>
          <p:nvPr/>
        </p:nvSpPr>
        <p:spPr>
          <a:xfrm>
            <a:off x="492361" y="4191606"/>
            <a:ext cx="2484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Total Count of Negative Reason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7A7835-8F79-F543-8602-1BC58DC40014}"/>
              </a:ext>
            </a:extLst>
          </p:cNvPr>
          <p:cNvSpPr txBox="1">
            <a:spLocks/>
          </p:cNvSpPr>
          <p:nvPr/>
        </p:nvSpPr>
        <p:spPr>
          <a:xfrm>
            <a:off x="284206" y="1037937"/>
            <a:ext cx="10798763" cy="19870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cs typeface="Aharoni" panose="02010803020104030203" pitchFamily="2" charset="-79"/>
              </a:rPr>
              <a:t>  </a:t>
            </a:r>
            <a:r>
              <a:rPr lang="en-US" sz="2400" dirty="0">
                <a:solidFill>
                  <a:schemeClr val="tx1"/>
                </a:solidFill>
                <a:cs typeface="Aharoni" panose="02010803020104030203" pitchFamily="2" charset="-79"/>
              </a:rPr>
              <a:t>Diving deeper into the tweets with negative sentiments, we can see that the </a:t>
            </a:r>
            <a:r>
              <a:rPr lang="en-US" sz="2400" b="1" dirty="0">
                <a:solidFill>
                  <a:schemeClr val="tx1"/>
                </a:solidFill>
                <a:cs typeface="Aharoni" panose="02010803020104030203" pitchFamily="2" charset="-79"/>
              </a:rPr>
              <a:t>most common</a:t>
            </a:r>
            <a:r>
              <a:rPr lang="en-US" sz="2400" dirty="0">
                <a:solidFill>
                  <a:schemeClr val="tx1"/>
                </a:solidFill>
                <a:cs typeface="Aharoni" panose="02010803020104030203" pitchFamily="2" charset="-79"/>
              </a:rPr>
              <a:t> complaint in tweets about airlines is related to </a:t>
            </a:r>
            <a:r>
              <a:rPr lang="en-US" sz="2400" b="1" u="sng" dirty="0">
                <a:solidFill>
                  <a:schemeClr val="tx1"/>
                </a:solidFill>
                <a:cs typeface="Aharoni" panose="02010803020104030203" pitchFamily="2" charset="-79"/>
              </a:rPr>
              <a:t>customer service issues.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cs typeface="Aharoni" panose="02010803020104030203" pitchFamily="2" charset="-79"/>
              </a:rPr>
              <a:t> As the heatmap shows, customer service is the number one area that needs improvement for all airlines, excluding Delta, according to tweets</a:t>
            </a:r>
          </a:p>
        </p:txBody>
      </p:sp>
    </p:spTree>
    <p:extLst>
      <p:ext uri="{BB962C8B-B14F-4D97-AF65-F5344CB8AC3E}">
        <p14:creationId xmlns:p14="http://schemas.microsoft.com/office/powerpoint/2010/main" val="191435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011FAA-40AB-A54F-80F1-402875E1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50" y="3711969"/>
            <a:ext cx="2884950" cy="1803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953" y="306632"/>
            <a:ext cx="10058400" cy="1449387"/>
          </a:xfrm>
        </p:spPr>
        <p:txBody>
          <a:bodyPr anchor="ctr"/>
          <a:lstStyle/>
          <a:p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 Learned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2AF6C-06BB-334E-B5EB-65DC9A89CD35}"/>
              </a:ext>
            </a:extLst>
          </p:cNvPr>
          <p:cNvSpPr txBox="1">
            <a:spLocks/>
          </p:cNvSpPr>
          <p:nvPr/>
        </p:nvSpPr>
        <p:spPr>
          <a:xfrm>
            <a:off x="327967" y="1502631"/>
            <a:ext cx="6458421" cy="4435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Through the analysis of this dataset, the airlines that are being tweeted about the most are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not necessarily benefitting from it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 The three most tweeted about airlines in this dataset (United, US Airways, and American), not only had the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highest frequency of tweets with a negative sentimen</a:t>
            </a:r>
            <a:r>
              <a:rPr lang="en-US" sz="1700" b="1" dirty="0">
                <a:solidFill>
                  <a:schemeClr val="tx1"/>
                </a:solidFill>
                <a:cs typeface="Aharoni" panose="02010803020104030203" pitchFamily="2" charset="-79"/>
              </a:rPr>
              <a:t>t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, but also had the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highest proportion of tweets with a negative sentiment</a:t>
            </a:r>
            <a:r>
              <a:rPr lang="en-US" sz="1700" b="1" dirty="0">
                <a:solidFill>
                  <a:schemeClr val="tx1"/>
                </a:solidFill>
                <a:cs typeface="Aharoni" panose="02010803020104030203" pitchFamily="2" charset="-79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 The other airlines (Southwest, Virgin American, and Delta) not only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had fewer tweets about them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, but they also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had a better proportion of tweets with positive sentiment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. Note: Virgin American had the lowest number of tweets, but the highest proportion of positive sentiment at 30.16%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 Lastly, the </a:t>
            </a:r>
            <a:r>
              <a:rPr lang="en-US" sz="1700" b="1" u="sng" dirty="0">
                <a:solidFill>
                  <a:schemeClr val="tx1"/>
                </a:solidFill>
                <a:cs typeface="Aharoni" panose="02010803020104030203" pitchFamily="2" charset="-79"/>
              </a:rPr>
              <a:t>leading reason for negative tweets</a:t>
            </a:r>
            <a:r>
              <a:rPr lang="en-US" sz="1700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about airlines, with the exception of Delta, is </a:t>
            </a:r>
            <a:r>
              <a:rPr lang="en-US" sz="1700" b="1" dirty="0">
                <a:solidFill>
                  <a:schemeClr val="tx1"/>
                </a:solidFill>
                <a:cs typeface="Aharoni" panose="02010803020104030203" pitchFamily="2" charset="-79"/>
              </a:rPr>
              <a:t>Customer Service Issues</a:t>
            </a:r>
            <a:r>
              <a:rPr lang="en-US" sz="1700" dirty="0">
                <a:solidFill>
                  <a:schemeClr val="tx1"/>
                </a:solidFill>
                <a:cs typeface="Aharoni" panose="02010803020104030203" pitchFamily="2" charset="-79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8AD53-CB58-6B44-9384-93C7D447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78" y="3526147"/>
            <a:ext cx="2063333" cy="206333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84DE86-AAB6-DA48-A24F-EB29D104FC52}"/>
              </a:ext>
            </a:extLst>
          </p:cNvPr>
          <p:cNvCxnSpPr/>
          <p:nvPr/>
        </p:nvCxnSpPr>
        <p:spPr>
          <a:xfrm>
            <a:off x="6863508" y="3547431"/>
            <a:ext cx="51669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D48BFE0-3E73-C749-B283-1CAF338B0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314" y="4613516"/>
            <a:ext cx="2709297" cy="186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E1F997-B54F-034E-80C9-431397C34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012" y="2234389"/>
            <a:ext cx="2503598" cy="925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76EAE3-1FC5-4A4D-A1F1-D4DD0A827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611" y="1190565"/>
            <a:ext cx="2888763" cy="1035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FF8E35-02D5-3144-B9A8-5AEEBF556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353" y="642358"/>
            <a:ext cx="3198515" cy="21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F76-ADBB-F942-8220-E9C2382F05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953" y="306632"/>
            <a:ext cx="10058400" cy="1449387"/>
          </a:xfrm>
        </p:spPr>
        <p:txBody>
          <a:bodyPr anchor="ctr"/>
          <a:lstStyle/>
          <a:p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Moving Forward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2AF6C-06BB-334E-B5EB-65DC9A89CD35}"/>
              </a:ext>
            </a:extLst>
          </p:cNvPr>
          <p:cNvSpPr txBox="1">
            <a:spLocks/>
          </p:cNvSpPr>
          <p:nvPr/>
        </p:nvSpPr>
        <p:spPr>
          <a:xfrm>
            <a:off x="283900" y="2229744"/>
            <a:ext cx="4783860" cy="4435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United, US Airways, and American have a lot to work on within their organizations. I believe it would be beneficial if they were to dedicate more time to improving their customer service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Though, there are other negative reasons people are tweeting about them, reducing the amount of issues with customer service would be a great starting point for reducing the frequency and proportion of negative tweets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1EEC7-F089-9A4F-A91A-953157FED76A}"/>
              </a:ext>
            </a:extLst>
          </p:cNvPr>
          <p:cNvSpPr txBox="1"/>
          <p:nvPr/>
        </p:nvSpPr>
        <p:spPr>
          <a:xfrm>
            <a:off x="283899" y="1860412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Recommendations for Airlines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B22C-D31B-5542-8E1A-3314B9FCDC8F}"/>
              </a:ext>
            </a:extLst>
          </p:cNvPr>
          <p:cNvSpPr txBox="1"/>
          <p:nvPr/>
        </p:nvSpPr>
        <p:spPr>
          <a:xfrm>
            <a:off x="6096000" y="1808215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Project Objectives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E7A9E1-94C0-264D-9D77-A3BD2C110B98}"/>
              </a:ext>
            </a:extLst>
          </p:cNvPr>
          <p:cNvSpPr txBox="1">
            <a:spLocks/>
          </p:cNvSpPr>
          <p:nvPr/>
        </p:nvSpPr>
        <p:spPr>
          <a:xfrm>
            <a:off x="5933717" y="2229744"/>
            <a:ext cx="4783860" cy="44354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From this project, I was able to uncover some great insights that opened up potential for further analysis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In the future, I would love to explore the retweets variable to see if there was some sort of relationship with the number of retweets and sentiment.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 I would also like to try and implement a predictive model to develop and test my machine learning skills further down the line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3943FA-2517-F048-BDCB-53DFF2348BB6}"/>
              </a:ext>
            </a:extLst>
          </p:cNvPr>
          <p:cNvCxnSpPr/>
          <p:nvPr/>
        </p:nvCxnSpPr>
        <p:spPr>
          <a:xfrm>
            <a:off x="5420299" y="1860412"/>
            <a:ext cx="0" cy="398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05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836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 Nova</vt:lpstr>
      <vt:lpstr>Arial Nova Light</vt:lpstr>
      <vt:lpstr>Calibri</vt:lpstr>
      <vt:lpstr>Wingdings</vt:lpstr>
      <vt:lpstr>RetrospectVTI</vt:lpstr>
      <vt:lpstr>Airline Twitter Analysis</vt:lpstr>
      <vt:lpstr> Data Cleaning</vt:lpstr>
      <vt:lpstr> Total Airline Tweets</vt:lpstr>
      <vt:lpstr>Frequency of Sentiments in Data</vt:lpstr>
      <vt:lpstr>Frequency of Sentiments for each Airlines</vt:lpstr>
      <vt:lpstr>Proportion of Sentiments for each Airline</vt:lpstr>
      <vt:lpstr>Negative Reasons of the Tweets</vt:lpstr>
      <vt:lpstr>What I Learned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Twitter Analysis</dc:title>
  <dc:creator>Pascual-Mead, Matthew (Student)</dc:creator>
  <cp:lastModifiedBy>Pascual-Mead, Matthew (Student)</cp:lastModifiedBy>
  <cp:revision>43</cp:revision>
  <dcterms:created xsi:type="dcterms:W3CDTF">2020-10-07T06:56:51Z</dcterms:created>
  <dcterms:modified xsi:type="dcterms:W3CDTF">2020-10-09T03:49:16Z</dcterms:modified>
</cp:coreProperties>
</file>