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71a8495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71a8495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71a84955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71a84955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71a84955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71a84955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71a84955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71a84955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77aa766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77aa76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71a84955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71a84955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Scrum-Agile Methodology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Matthew Muller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Members of the Scrum Team</a:t>
            </a:r>
            <a:endParaRPr sz="2800"/>
          </a:p>
        </p:txBody>
      </p:sp>
      <p:sp>
        <p:nvSpPr>
          <p:cNvPr id="141" name="Google Shape;141;p14"/>
          <p:cNvSpPr txBox="1"/>
          <p:nvPr>
            <p:ph idx="1" type="body"/>
          </p:nvPr>
        </p:nvSpPr>
        <p:spPr>
          <a:xfrm>
            <a:off x="1297500" y="1364450"/>
            <a:ext cx="7038900" cy="35667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Product Owner</a:t>
            </a:r>
            <a:endParaRPr/>
          </a:p>
          <a:p>
            <a:pPr indent="-298450" lvl="1" marL="914400" rtl="0" algn="l">
              <a:lnSpc>
                <a:spcPct val="200000"/>
              </a:lnSpc>
              <a:spcBef>
                <a:spcPts val="0"/>
              </a:spcBef>
              <a:spcAft>
                <a:spcPts val="0"/>
              </a:spcAft>
              <a:buSzPts val="1100"/>
              <a:buChar char="◆"/>
            </a:pPr>
            <a:r>
              <a:rPr lang="en"/>
              <a:t>Acts as bridge between the stakeholders and the </a:t>
            </a:r>
            <a:r>
              <a:rPr lang="en"/>
              <a:t>development</a:t>
            </a:r>
            <a:r>
              <a:rPr lang="en"/>
              <a:t> team</a:t>
            </a:r>
            <a:endParaRPr/>
          </a:p>
          <a:p>
            <a:pPr indent="-298450" lvl="1" marL="914400" rtl="0" algn="l">
              <a:lnSpc>
                <a:spcPct val="200000"/>
              </a:lnSpc>
              <a:spcBef>
                <a:spcPts val="0"/>
              </a:spcBef>
              <a:spcAft>
                <a:spcPts val="0"/>
              </a:spcAft>
              <a:buSzPts val="1100"/>
              <a:buChar char="◆"/>
            </a:pPr>
            <a:r>
              <a:rPr lang="en"/>
              <a:t>Must communicate with stakeholders to understand the product vision and work to communicate this vision to the rest of the team</a:t>
            </a:r>
            <a:endParaRPr/>
          </a:p>
          <a:p>
            <a:pPr indent="-298450" lvl="1" marL="914400" rtl="0" algn="l">
              <a:lnSpc>
                <a:spcPct val="200000"/>
              </a:lnSpc>
              <a:spcBef>
                <a:spcPts val="0"/>
              </a:spcBef>
              <a:spcAft>
                <a:spcPts val="0"/>
              </a:spcAft>
              <a:buSzPts val="1100"/>
              <a:buChar char="◆"/>
            </a:pPr>
            <a:r>
              <a:rPr lang="en"/>
              <a:t>Responsible for creating and prioritizing the Product Backlog</a:t>
            </a:r>
            <a:endParaRPr/>
          </a:p>
          <a:p>
            <a:pPr indent="-311150" lvl="0" marL="457200" rtl="0" algn="l">
              <a:lnSpc>
                <a:spcPct val="200000"/>
              </a:lnSpc>
              <a:spcBef>
                <a:spcPts val="0"/>
              </a:spcBef>
              <a:spcAft>
                <a:spcPts val="0"/>
              </a:spcAft>
              <a:buSzPts val="1300"/>
              <a:buChar char="➔"/>
            </a:pPr>
            <a:r>
              <a:rPr lang="en"/>
              <a:t>Scrum Master</a:t>
            </a:r>
            <a:endParaRPr/>
          </a:p>
          <a:p>
            <a:pPr indent="-298450" lvl="1" marL="914400" rtl="0" algn="l">
              <a:lnSpc>
                <a:spcPct val="200000"/>
              </a:lnSpc>
              <a:spcBef>
                <a:spcPts val="0"/>
              </a:spcBef>
              <a:spcAft>
                <a:spcPts val="0"/>
              </a:spcAft>
              <a:buSzPts val="1100"/>
              <a:buChar char="◆"/>
            </a:pPr>
            <a:r>
              <a:rPr lang="en"/>
              <a:t>Acts as a </a:t>
            </a:r>
            <a:r>
              <a:rPr lang="en"/>
              <a:t>coach/facilitator for the Scrum team</a:t>
            </a:r>
            <a:endParaRPr/>
          </a:p>
          <a:p>
            <a:pPr indent="-298450" lvl="1" marL="914400" rtl="0" algn="l">
              <a:lnSpc>
                <a:spcPct val="200000"/>
              </a:lnSpc>
              <a:spcBef>
                <a:spcPts val="0"/>
              </a:spcBef>
              <a:spcAft>
                <a:spcPts val="0"/>
              </a:spcAft>
              <a:buSzPts val="1100"/>
              <a:buChar char="◆"/>
            </a:pPr>
            <a:r>
              <a:rPr lang="en"/>
              <a:t>Responsible for putting Scrum practices in place and making sure that they are followed</a:t>
            </a:r>
            <a:endParaRPr/>
          </a:p>
          <a:p>
            <a:pPr indent="-298450" lvl="1" marL="914400" rtl="0" algn="l">
              <a:lnSpc>
                <a:spcPct val="200000"/>
              </a:lnSpc>
              <a:spcBef>
                <a:spcPts val="0"/>
              </a:spcBef>
              <a:spcAft>
                <a:spcPts val="0"/>
              </a:spcAft>
              <a:buSzPts val="1100"/>
              <a:buChar char="◆"/>
            </a:pPr>
            <a:r>
              <a:rPr lang="en"/>
              <a:t>Works to remove any possible roadblocks to the progress of the development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Members of the Scrum Team</a:t>
            </a:r>
            <a:endParaRPr sz="2800"/>
          </a:p>
          <a:p>
            <a:pPr indent="0" lvl="0" marL="0" rtl="0" algn="l">
              <a:spcBef>
                <a:spcPts val="0"/>
              </a:spcBef>
              <a:spcAft>
                <a:spcPts val="0"/>
              </a:spcAft>
              <a:buNone/>
            </a:pPr>
            <a:r>
              <a:t/>
            </a:r>
            <a:endParaRPr/>
          </a:p>
        </p:txBody>
      </p:sp>
      <p:sp>
        <p:nvSpPr>
          <p:cNvPr id="147" name="Google Shape;147;p15"/>
          <p:cNvSpPr txBox="1"/>
          <p:nvPr>
            <p:ph idx="1" type="body"/>
          </p:nvPr>
        </p:nvSpPr>
        <p:spPr>
          <a:xfrm>
            <a:off x="1297500" y="1336200"/>
            <a:ext cx="7149900" cy="38073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Tester</a:t>
            </a:r>
            <a:endParaRPr/>
          </a:p>
          <a:p>
            <a:pPr indent="-298450" lvl="1" marL="914400" rtl="0" algn="l">
              <a:lnSpc>
                <a:spcPct val="200000"/>
              </a:lnSpc>
              <a:spcBef>
                <a:spcPts val="0"/>
              </a:spcBef>
              <a:spcAft>
                <a:spcPts val="0"/>
              </a:spcAft>
              <a:buSzPts val="1100"/>
              <a:buChar char="◆"/>
            </a:pPr>
            <a:r>
              <a:rPr lang="en"/>
              <a:t>Responsible for uncovering bugs and defects in the product</a:t>
            </a:r>
            <a:endParaRPr/>
          </a:p>
          <a:p>
            <a:pPr indent="-298450" lvl="1" marL="914400" rtl="0" algn="l">
              <a:lnSpc>
                <a:spcPct val="200000"/>
              </a:lnSpc>
              <a:spcBef>
                <a:spcPts val="0"/>
              </a:spcBef>
              <a:spcAft>
                <a:spcPts val="0"/>
              </a:spcAft>
              <a:buSzPts val="1100"/>
              <a:buChar char="◆"/>
            </a:pPr>
            <a:r>
              <a:rPr lang="en"/>
              <a:t>Works closely with the Product Owner to create test cases by developing a deep </a:t>
            </a:r>
            <a:r>
              <a:rPr lang="en"/>
              <a:t>understanding</a:t>
            </a:r>
            <a:r>
              <a:rPr lang="en"/>
              <a:t> of the user stories and identifying any ambiguity</a:t>
            </a:r>
            <a:endParaRPr/>
          </a:p>
          <a:p>
            <a:pPr indent="-298450" lvl="1" marL="914400" rtl="0" algn="l">
              <a:lnSpc>
                <a:spcPct val="200000"/>
              </a:lnSpc>
              <a:spcBef>
                <a:spcPts val="0"/>
              </a:spcBef>
              <a:spcAft>
                <a:spcPts val="0"/>
              </a:spcAft>
              <a:buSzPts val="1100"/>
              <a:buChar char="◆"/>
            </a:pPr>
            <a:r>
              <a:rPr lang="en"/>
              <a:t>Lays out clear pass/fail </a:t>
            </a:r>
            <a:r>
              <a:rPr lang="en"/>
              <a:t>measures</a:t>
            </a:r>
            <a:r>
              <a:rPr lang="en"/>
              <a:t> to show how well the product is meeting the exact needs of the client</a:t>
            </a:r>
            <a:endParaRPr/>
          </a:p>
          <a:p>
            <a:pPr indent="-311150" lvl="0" marL="457200" rtl="0" algn="l">
              <a:lnSpc>
                <a:spcPct val="200000"/>
              </a:lnSpc>
              <a:spcBef>
                <a:spcPts val="0"/>
              </a:spcBef>
              <a:spcAft>
                <a:spcPts val="0"/>
              </a:spcAft>
              <a:buSzPts val="1300"/>
              <a:buChar char="➔"/>
            </a:pPr>
            <a:r>
              <a:rPr lang="en"/>
              <a:t>Developer</a:t>
            </a:r>
            <a:endParaRPr/>
          </a:p>
          <a:p>
            <a:pPr indent="-298450" lvl="1" marL="914400" rtl="0" algn="l">
              <a:lnSpc>
                <a:spcPct val="200000"/>
              </a:lnSpc>
              <a:spcBef>
                <a:spcPts val="0"/>
              </a:spcBef>
              <a:spcAft>
                <a:spcPts val="0"/>
              </a:spcAft>
              <a:buSzPts val="1100"/>
              <a:buChar char="◆"/>
            </a:pPr>
            <a:r>
              <a:rPr lang="en"/>
              <a:t>Responsible for carrying out the designing and production of the actual product</a:t>
            </a:r>
            <a:endParaRPr/>
          </a:p>
          <a:p>
            <a:pPr indent="-298450" lvl="1" marL="914400" rtl="0" algn="l">
              <a:lnSpc>
                <a:spcPct val="200000"/>
              </a:lnSpc>
              <a:spcBef>
                <a:spcPts val="0"/>
              </a:spcBef>
              <a:spcAft>
                <a:spcPts val="0"/>
              </a:spcAft>
              <a:buSzPts val="1100"/>
              <a:buChar char="◆"/>
            </a:pPr>
            <a:r>
              <a:rPr lang="en"/>
              <a:t>Works alongside the Product Owner and Scrum Master in planning the sprint by determining how much work can </a:t>
            </a:r>
            <a:r>
              <a:rPr lang="en"/>
              <a:t>realistically</a:t>
            </a:r>
            <a:r>
              <a:rPr lang="en"/>
              <a:t> be done </a:t>
            </a:r>
            <a:r>
              <a:rPr lang="en"/>
              <a:t>during</a:t>
            </a:r>
            <a:r>
              <a:rPr lang="en"/>
              <a:t> the sprint</a:t>
            </a:r>
            <a:endParaRPr/>
          </a:p>
          <a:p>
            <a:pPr indent="-298450" lvl="1" marL="914400" rtl="0" algn="l">
              <a:lnSpc>
                <a:spcPct val="200000"/>
              </a:lnSpc>
              <a:spcBef>
                <a:spcPts val="0"/>
              </a:spcBef>
              <a:spcAft>
                <a:spcPts val="0"/>
              </a:spcAft>
              <a:buSzPts val="1100"/>
              <a:buChar char="◆"/>
            </a:pPr>
            <a:r>
              <a:rPr lang="en"/>
              <a:t>Inspect and adapt each day and at the end of the sprint to learn how to better execute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Stages of the Agile SDLC</a:t>
            </a:r>
            <a:endParaRPr/>
          </a:p>
        </p:txBody>
      </p:sp>
      <p:sp>
        <p:nvSpPr>
          <p:cNvPr id="153" name="Google Shape;153;p16"/>
          <p:cNvSpPr txBox="1"/>
          <p:nvPr>
            <p:ph idx="1" type="body"/>
          </p:nvPr>
        </p:nvSpPr>
        <p:spPr>
          <a:xfrm>
            <a:off x="1297500" y="1307850"/>
            <a:ext cx="7038900" cy="37509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
              <a:t>Ideation - </a:t>
            </a:r>
            <a:r>
              <a:rPr lang="en" sz="1100"/>
              <a:t>The Product Owner works closely with stakeholders, the business team, developers, and future users of the app to develop a vision for the product and its development</a:t>
            </a:r>
            <a:endParaRPr sz="1100"/>
          </a:p>
          <a:p>
            <a:pPr indent="-311150" lvl="0" marL="457200" rtl="0" algn="l">
              <a:lnSpc>
                <a:spcPct val="200000"/>
              </a:lnSpc>
              <a:spcBef>
                <a:spcPts val="0"/>
              </a:spcBef>
              <a:spcAft>
                <a:spcPts val="0"/>
              </a:spcAft>
              <a:buSzPts val="1300"/>
              <a:buAutoNum type="arabicPeriod"/>
            </a:pPr>
            <a:r>
              <a:rPr lang="en"/>
              <a:t>Development - </a:t>
            </a:r>
            <a:r>
              <a:rPr lang="en" sz="1100"/>
              <a:t>Teams begin building the software, including all related production tasks, such as UX/UI design, architecting, and coding</a:t>
            </a:r>
            <a:endParaRPr sz="1100"/>
          </a:p>
          <a:p>
            <a:pPr indent="-311150" lvl="0" marL="457200" rtl="0" algn="l">
              <a:lnSpc>
                <a:spcPct val="200000"/>
              </a:lnSpc>
              <a:spcBef>
                <a:spcPts val="0"/>
              </a:spcBef>
              <a:spcAft>
                <a:spcPts val="0"/>
              </a:spcAft>
              <a:buSzPts val="1300"/>
              <a:buAutoNum type="arabicPeriod"/>
            </a:pPr>
            <a:r>
              <a:rPr lang="en"/>
              <a:t>Testing - </a:t>
            </a:r>
            <a:r>
              <a:rPr lang="en" sz="1100"/>
              <a:t>The team ensures that the code is clean, addressing any bugs or errors, and runs test cases to see if the product is working as desired</a:t>
            </a:r>
            <a:endParaRPr sz="1100"/>
          </a:p>
          <a:p>
            <a:pPr indent="-311150" lvl="0" marL="457200" rtl="0" algn="l">
              <a:lnSpc>
                <a:spcPct val="200000"/>
              </a:lnSpc>
              <a:spcBef>
                <a:spcPts val="0"/>
              </a:spcBef>
              <a:spcAft>
                <a:spcPts val="0"/>
              </a:spcAft>
              <a:buSzPts val="1300"/>
              <a:buAutoNum type="arabicPeriod"/>
            </a:pPr>
            <a:r>
              <a:rPr lang="en"/>
              <a:t>Deployment - </a:t>
            </a:r>
            <a:r>
              <a:rPr lang="en" sz="1100"/>
              <a:t>Once the app is ready for release, the Agile team deploys it to their on-premise server or to a third party server, either physical or in the cloud</a:t>
            </a:r>
            <a:endParaRPr sz="1100"/>
          </a:p>
          <a:p>
            <a:pPr indent="-311150" lvl="0" marL="457200" rtl="0" algn="l">
              <a:lnSpc>
                <a:spcPct val="200000"/>
              </a:lnSpc>
              <a:spcBef>
                <a:spcPts val="0"/>
              </a:spcBef>
              <a:spcAft>
                <a:spcPts val="0"/>
              </a:spcAft>
              <a:buSzPts val="1300"/>
              <a:buAutoNum type="arabicPeriod"/>
            </a:pPr>
            <a:r>
              <a:rPr lang="en"/>
              <a:t>Operations - </a:t>
            </a:r>
            <a:r>
              <a:rPr lang="en" sz="1100"/>
              <a:t>After the app is released, ongoing maintenance helps squash bugs and maintain functionality by collecting user data to make improvements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SNHU Travel Project with Waterfall Approach</a:t>
            </a:r>
            <a:endParaRPr/>
          </a:p>
        </p:txBody>
      </p:sp>
      <p:sp>
        <p:nvSpPr>
          <p:cNvPr id="159" name="Google Shape;159;p1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Development of the SNHU  Travel project would have been much harder had the team been using the Waterfall </a:t>
            </a:r>
            <a:r>
              <a:rPr lang="en"/>
              <a:t>approach</a:t>
            </a:r>
            <a:r>
              <a:rPr lang="en"/>
              <a:t> to the SDLC. Under the Waterfall methodology, stakeholder and customer requirements are gathered at the beginning of the project, and then a sequential project plan is created to accommodate those requirements. The development process is very rigid and you only go onto a step after the one before it has been completed. This would have caused problems when the client changed the vision of the product to focus on detox/wellness vacations. Since the team was using the </a:t>
            </a:r>
            <a:r>
              <a:rPr lang="en"/>
              <a:t>agile</a:t>
            </a:r>
            <a:r>
              <a:rPr lang="en"/>
              <a:t> approach, they were able to re-</a:t>
            </a:r>
            <a:r>
              <a:rPr lang="en"/>
              <a:t>prioritize</a:t>
            </a:r>
            <a:r>
              <a:rPr lang="en"/>
              <a:t> the backlog and deliver the updated product on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Approach vs Waterfall Approach</a:t>
            </a:r>
            <a:endParaRPr/>
          </a:p>
        </p:txBody>
      </p:sp>
      <p:sp>
        <p:nvSpPr>
          <p:cNvPr id="165" name="Google Shape;165;p1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deciding whether you want your team to take a waterfall approach or an agile approach to development, some things to consider are the client’s certainty about the vision of the product, how soon they want it delivered, and how complex the dependencies are. An Agile methodology is a superior choice when the client is uncertain about requirements or wants to be closely involved in the development process, and if timelines are short and they want rapid delivery.  Waterfall is superior if there are complex dependencies, but Agile is preferable when dependencies are minimal. In this course, the SNHU Travel project definitely called for an agile approach due to the uncertain vision for the product and the rapid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71" name="Google Shape;171;p19"/>
          <p:cNvSpPr txBox="1"/>
          <p:nvPr>
            <p:ph idx="1" type="body"/>
          </p:nvPr>
        </p:nvSpPr>
        <p:spPr>
          <a:xfrm>
            <a:off x="1297500" y="1307850"/>
            <a:ext cx="7038900" cy="3510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Hoek, Jasper van der. “Agile Explained: The 5 Stages of the Agile Development Lifecycle.” </a:t>
            </a:r>
            <a:endParaRPr/>
          </a:p>
          <a:p>
            <a:pPr indent="0" lvl="0" marL="457200" rtl="0" algn="l">
              <a:lnSpc>
                <a:spcPct val="100000"/>
              </a:lnSpc>
              <a:spcBef>
                <a:spcPts val="1200"/>
              </a:spcBef>
              <a:spcAft>
                <a:spcPts val="0"/>
              </a:spcAft>
              <a:buNone/>
            </a:pPr>
            <a:r>
              <a:rPr lang="en"/>
              <a:t>Mendix, 1 Feb. 2022, https://www.mendix.com/blog/agile-software-development-lifecycle-stages/. </a:t>
            </a:r>
            <a:endParaRPr/>
          </a:p>
          <a:p>
            <a:pPr indent="0" lvl="0" marL="0" rtl="0" algn="l">
              <a:lnSpc>
                <a:spcPct val="100000"/>
              </a:lnSpc>
              <a:spcBef>
                <a:spcPts val="1200"/>
              </a:spcBef>
              <a:spcAft>
                <a:spcPts val="0"/>
              </a:spcAft>
              <a:buNone/>
            </a:pPr>
            <a:r>
              <a:rPr lang="en"/>
              <a:t>Jayaraman, Vivek. “The Role of the Tester in Scrum Team.” Leanpitch, </a:t>
            </a:r>
            <a:endParaRPr/>
          </a:p>
          <a:p>
            <a:pPr indent="0" lvl="0" marL="457200" rtl="0" algn="l">
              <a:lnSpc>
                <a:spcPct val="100000"/>
              </a:lnSpc>
              <a:spcBef>
                <a:spcPts val="1200"/>
              </a:spcBef>
              <a:spcAft>
                <a:spcPts val="0"/>
              </a:spcAft>
              <a:buNone/>
            </a:pPr>
            <a:r>
              <a:rPr lang="en"/>
              <a:t>https://leanpitch.com/blogs/role-of-tester-in-scrum-team#:~:text=They%20are%20responsible%20for%20finding,in%20the%20context%20they%20use. </a:t>
            </a:r>
            <a:endParaRPr/>
          </a:p>
          <a:p>
            <a:pPr indent="0" lvl="0" marL="0" rtl="0" algn="l">
              <a:lnSpc>
                <a:spcPct val="100000"/>
              </a:lnSpc>
              <a:spcBef>
                <a:spcPts val="1200"/>
              </a:spcBef>
              <a:spcAft>
                <a:spcPts val="0"/>
              </a:spcAft>
              <a:buNone/>
            </a:pPr>
            <a:r>
              <a:rPr lang="en"/>
              <a:t>“Scrum Team Roles and Responsibilities: Scrum Master and Product Owner.” Software Testing </a:t>
            </a:r>
            <a:endParaRPr/>
          </a:p>
          <a:p>
            <a:pPr indent="457200" lvl="0" marL="0" rtl="0" algn="l">
              <a:lnSpc>
                <a:spcPct val="100000"/>
              </a:lnSpc>
              <a:spcBef>
                <a:spcPts val="1200"/>
              </a:spcBef>
              <a:spcAft>
                <a:spcPts val="0"/>
              </a:spcAft>
              <a:buNone/>
            </a:pPr>
            <a:r>
              <a:rPr lang="en"/>
              <a:t>Help, 3 Feb. 2022, https://www.softwaretestinghelp.com/scrum-roles-responsibilities/. </a:t>
            </a:r>
            <a:endParaRPr/>
          </a:p>
          <a:p>
            <a:pPr indent="0" lvl="0" marL="0" rtl="0" algn="l">
              <a:lnSpc>
                <a:spcPct val="100000"/>
              </a:lnSpc>
              <a:spcBef>
                <a:spcPts val="1200"/>
              </a:spcBef>
              <a:spcAft>
                <a:spcPts val="0"/>
              </a:spcAft>
              <a:buNone/>
            </a:pPr>
            <a:r>
              <a:rPr lang="en"/>
              <a:t>“Using Waterfall Project Management Over Agile.” Smartsheet, </a:t>
            </a:r>
            <a:endParaRPr/>
          </a:p>
          <a:p>
            <a:pPr indent="0" lvl="0" marL="457200" rtl="0" algn="l">
              <a:lnSpc>
                <a:spcPct val="100000"/>
              </a:lnSpc>
              <a:spcBef>
                <a:spcPts val="1200"/>
              </a:spcBef>
              <a:spcAft>
                <a:spcPts val="1200"/>
              </a:spcAft>
              <a:buNone/>
            </a:pPr>
            <a:r>
              <a:rPr lang="en"/>
              <a:t>https://www.smartsheet.com/when-choose-waterfall-project-management-over-agile#:~:text=An%20Agile%20methodology%20is%20a,preferable%20when%20dependencies%20are%20minimal.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