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4" r:id="rId1"/>
    <p:sldMasterId id="2147483705" r:id="rId2"/>
    <p:sldMasterId id="2147483706" r:id="rId3"/>
    <p:sldMasterId id="2147483707" r:id="rId4"/>
  </p:sldMasterIdLst>
  <p:notesMasterIdLst>
    <p:notesMasterId r:id="rId1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4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26" autoAdjust="0"/>
  </p:normalViewPr>
  <p:slideViewPr>
    <p:cSldViewPr snapToGrid="0">
      <p:cViewPr varScale="1">
        <p:scale>
          <a:sx n="126" d="100"/>
          <a:sy n="126" d="100"/>
        </p:scale>
        <p:origin x="640" y="3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50220bfe2f_2_36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g350220bfe2f_2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17" name="Google Shape;417;g350220bfe2f_2_3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50220bfe2f_2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3" name="Google Shape;423;g350220bfe2f_2_3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4" name="Google Shape;424;g350220bfe2f_2_3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50220bfe2f_2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4" name="Google Shape;434;g350220bfe2f_2_3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g350220bfe2f_2_3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5143dd38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5" name="Google Shape;445;g35143dd381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g35143dd381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50220bfe2f_2_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5" name="Google Shape;455;g350220bfe2f_2_4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g350220bfe2f_2_46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50220bfe2f_2_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4" name="Google Shape;464;g350220bfe2f_2_4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g350220bfe2f_2_49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350220bfe2f_4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g350220bfe2f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50220bfe2f_4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2" name="Google Shape;502;g350220bfe2f_4_1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503" name="Google Shape;503;g350220bfe2f_4_1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8691" y="457155"/>
            <a:ext cx="2074883" cy="74299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/>
          <p:nvPr/>
        </p:nvSpPr>
        <p:spPr>
          <a:xfrm>
            <a:off x="7199314" y="4407697"/>
            <a:ext cx="1908175" cy="7358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aseline="-25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>
            <a:spLocks noGrp="1"/>
          </p:cNvSpPr>
          <p:nvPr>
            <p:ph type="pic" idx="2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>
            <a:spLocks noGrp="1"/>
          </p:cNvSpPr>
          <p:nvPr>
            <p:ph type="title"/>
          </p:nvPr>
        </p:nvSpPr>
        <p:spPr>
          <a:xfrm>
            <a:off x="609601" y="457200"/>
            <a:ext cx="6347713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body" idx="1"/>
          </p:nvPr>
        </p:nvSpPr>
        <p:spPr>
          <a:xfrm>
            <a:off x="609601" y="1620443"/>
            <a:ext cx="6347714" cy="2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dt" idx="10"/>
          </p:nvPr>
        </p:nvSpPr>
        <p:spPr>
          <a:xfrm>
            <a:off x="5405258" y="4531025"/>
            <a:ext cx="6841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ftr" idx="11"/>
          </p:nvPr>
        </p:nvSpPr>
        <p:spPr>
          <a:xfrm>
            <a:off x="609599" y="4531025"/>
            <a:ext cx="462297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sldNum" idx="12"/>
          </p:nvPr>
        </p:nvSpPr>
        <p:spPr>
          <a:xfrm>
            <a:off x="6444678" y="4531025"/>
            <a:ext cx="5126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28"/>
          <p:cNvGrpSpPr/>
          <p:nvPr/>
        </p:nvGrpSpPr>
        <p:grpSpPr>
          <a:xfrm>
            <a:off x="-8466" y="-6351"/>
            <a:ext cx="9171316" cy="5156201"/>
            <a:chOff x="-8466" y="-8468"/>
            <a:chExt cx="9171316" cy="6874935"/>
          </a:xfrm>
        </p:grpSpPr>
        <p:cxnSp>
          <p:nvCxnSpPr>
            <p:cNvPr id="159" name="Google Shape;159;p28"/>
            <p:cNvCxnSpPr/>
            <p:nvPr/>
          </p:nvCxnSpPr>
          <p:spPr>
            <a:xfrm rot="10800000" flipH="1">
              <a:off x="5130830" y="4175605"/>
              <a:ext cx="4022475" cy="2682396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0" name="Google Shape;160;p28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1" name="Google Shape;161;p2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8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8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0B5394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8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394">
                <a:alpha val="49803"/>
              </a:srgbClr>
            </a:solidFill>
            <a:ln>
              <a:noFill/>
            </a:ln>
          </p:spPr>
        </p:sp>
        <p:sp>
          <p:nvSpPr>
            <p:cNvPr id="165" name="Google Shape;165;p28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8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75A2">
                <a:alpha val="8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8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0B5394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</p:sp>
      </p:grpSp>
      <p:sp>
        <p:nvSpPr>
          <p:cNvPr id="169" name="Google Shape;169;p28"/>
          <p:cNvSpPr txBox="1">
            <a:spLocks noGrp="1"/>
          </p:cNvSpPr>
          <p:nvPr>
            <p:ph type="ctrTitle"/>
          </p:nvPr>
        </p:nvSpPr>
        <p:spPr>
          <a:xfrm>
            <a:off x="1130597" y="1803400"/>
            <a:ext cx="5826719" cy="1234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subTitle" idx="1"/>
          </p:nvPr>
        </p:nvSpPr>
        <p:spPr>
          <a:xfrm>
            <a:off x="1130597" y="3038129"/>
            <a:ext cx="5826719" cy="822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28"/>
          <p:cNvSpPr txBox="1">
            <a:spLocks noGrp="1"/>
          </p:cNvSpPr>
          <p:nvPr>
            <p:ph type="dt" idx="10"/>
          </p:nvPr>
        </p:nvSpPr>
        <p:spPr>
          <a:xfrm>
            <a:off x="5405258" y="4531025"/>
            <a:ext cx="6841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8"/>
          <p:cNvSpPr txBox="1">
            <a:spLocks noGrp="1"/>
          </p:cNvSpPr>
          <p:nvPr>
            <p:ph type="ftr" idx="11"/>
          </p:nvPr>
        </p:nvSpPr>
        <p:spPr>
          <a:xfrm>
            <a:off x="609599" y="4531025"/>
            <a:ext cx="462297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8"/>
          <p:cNvSpPr txBox="1">
            <a:spLocks noGrp="1"/>
          </p:cNvSpPr>
          <p:nvPr>
            <p:ph type="sldNum" idx="12"/>
          </p:nvPr>
        </p:nvSpPr>
        <p:spPr>
          <a:xfrm>
            <a:off x="6444678" y="4531025"/>
            <a:ext cx="5126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>
            <a:spLocks noGrp="1"/>
          </p:cNvSpPr>
          <p:nvPr>
            <p:ph type="title"/>
          </p:nvPr>
        </p:nvSpPr>
        <p:spPr>
          <a:xfrm>
            <a:off x="609599" y="2025653"/>
            <a:ext cx="6347715" cy="1369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body" idx="1"/>
          </p:nvPr>
        </p:nvSpPr>
        <p:spPr>
          <a:xfrm>
            <a:off x="609599" y="3395586"/>
            <a:ext cx="6347715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dt" idx="10"/>
          </p:nvPr>
        </p:nvSpPr>
        <p:spPr>
          <a:xfrm>
            <a:off x="5405258" y="4531025"/>
            <a:ext cx="6841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9"/>
          <p:cNvSpPr txBox="1">
            <a:spLocks noGrp="1"/>
          </p:cNvSpPr>
          <p:nvPr>
            <p:ph type="ftr" idx="11"/>
          </p:nvPr>
        </p:nvSpPr>
        <p:spPr>
          <a:xfrm>
            <a:off x="609599" y="4531025"/>
            <a:ext cx="462297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9"/>
          <p:cNvSpPr txBox="1">
            <a:spLocks noGrp="1"/>
          </p:cNvSpPr>
          <p:nvPr>
            <p:ph type="sldNum" idx="12"/>
          </p:nvPr>
        </p:nvSpPr>
        <p:spPr>
          <a:xfrm>
            <a:off x="6444678" y="4531025"/>
            <a:ext cx="5126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>
            <a:spLocks noGrp="1"/>
          </p:cNvSpPr>
          <p:nvPr>
            <p:ph type="title"/>
          </p:nvPr>
        </p:nvSpPr>
        <p:spPr>
          <a:xfrm>
            <a:off x="609601" y="457200"/>
            <a:ext cx="6347714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30"/>
          <p:cNvSpPr txBox="1">
            <a:spLocks noGrp="1"/>
          </p:cNvSpPr>
          <p:nvPr>
            <p:ph type="body" idx="1"/>
          </p:nvPr>
        </p:nvSpPr>
        <p:spPr>
          <a:xfrm>
            <a:off x="609602" y="1620442"/>
            <a:ext cx="3088109" cy="2910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183" name="Google Shape;183;p30"/>
          <p:cNvSpPr txBox="1">
            <a:spLocks noGrp="1"/>
          </p:cNvSpPr>
          <p:nvPr>
            <p:ph type="body" idx="2"/>
          </p:nvPr>
        </p:nvSpPr>
        <p:spPr>
          <a:xfrm>
            <a:off x="3869204" y="1620443"/>
            <a:ext cx="3088110" cy="2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184" name="Google Shape;184;p30"/>
          <p:cNvSpPr txBox="1">
            <a:spLocks noGrp="1"/>
          </p:cNvSpPr>
          <p:nvPr>
            <p:ph type="dt" idx="10"/>
          </p:nvPr>
        </p:nvSpPr>
        <p:spPr>
          <a:xfrm>
            <a:off x="5405258" y="4531025"/>
            <a:ext cx="6841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30"/>
          <p:cNvSpPr txBox="1">
            <a:spLocks noGrp="1"/>
          </p:cNvSpPr>
          <p:nvPr>
            <p:ph type="ftr" idx="11"/>
          </p:nvPr>
        </p:nvSpPr>
        <p:spPr>
          <a:xfrm>
            <a:off x="609599" y="4531025"/>
            <a:ext cx="462297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30"/>
          <p:cNvSpPr txBox="1">
            <a:spLocks noGrp="1"/>
          </p:cNvSpPr>
          <p:nvPr>
            <p:ph type="sldNum" idx="12"/>
          </p:nvPr>
        </p:nvSpPr>
        <p:spPr>
          <a:xfrm>
            <a:off x="6444678" y="4531025"/>
            <a:ext cx="5126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>
            <a:spLocks noGrp="1"/>
          </p:cNvSpPr>
          <p:nvPr>
            <p:ph type="title"/>
          </p:nvPr>
        </p:nvSpPr>
        <p:spPr>
          <a:xfrm>
            <a:off x="609601" y="457200"/>
            <a:ext cx="6347713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31"/>
          <p:cNvSpPr txBox="1">
            <a:spLocks noGrp="1"/>
          </p:cNvSpPr>
          <p:nvPr>
            <p:ph type="body" idx="1"/>
          </p:nvPr>
        </p:nvSpPr>
        <p:spPr>
          <a:xfrm>
            <a:off x="609599" y="1620737"/>
            <a:ext cx="3090672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31"/>
          <p:cNvSpPr txBox="1">
            <a:spLocks noGrp="1"/>
          </p:cNvSpPr>
          <p:nvPr>
            <p:ph type="body" idx="2"/>
          </p:nvPr>
        </p:nvSpPr>
        <p:spPr>
          <a:xfrm>
            <a:off x="609599" y="2052938"/>
            <a:ext cx="3090672" cy="2478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91" name="Google Shape;191;p31"/>
          <p:cNvSpPr txBox="1">
            <a:spLocks noGrp="1"/>
          </p:cNvSpPr>
          <p:nvPr>
            <p:ph type="body" idx="3"/>
          </p:nvPr>
        </p:nvSpPr>
        <p:spPr>
          <a:xfrm>
            <a:off x="3866640" y="1620737"/>
            <a:ext cx="3090672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92" name="Google Shape;192;p31"/>
          <p:cNvSpPr txBox="1">
            <a:spLocks noGrp="1"/>
          </p:cNvSpPr>
          <p:nvPr>
            <p:ph type="body" idx="4"/>
          </p:nvPr>
        </p:nvSpPr>
        <p:spPr>
          <a:xfrm>
            <a:off x="3866640" y="2052938"/>
            <a:ext cx="3090672" cy="2478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93" name="Google Shape;193;p31"/>
          <p:cNvSpPr txBox="1">
            <a:spLocks noGrp="1"/>
          </p:cNvSpPr>
          <p:nvPr>
            <p:ph type="dt" idx="10"/>
          </p:nvPr>
        </p:nvSpPr>
        <p:spPr>
          <a:xfrm>
            <a:off x="5405258" y="4531025"/>
            <a:ext cx="6841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31"/>
          <p:cNvSpPr txBox="1">
            <a:spLocks noGrp="1"/>
          </p:cNvSpPr>
          <p:nvPr>
            <p:ph type="ftr" idx="11"/>
          </p:nvPr>
        </p:nvSpPr>
        <p:spPr>
          <a:xfrm>
            <a:off x="609599" y="4531025"/>
            <a:ext cx="462297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1"/>
          <p:cNvSpPr txBox="1">
            <a:spLocks noGrp="1"/>
          </p:cNvSpPr>
          <p:nvPr>
            <p:ph type="sldNum" idx="12"/>
          </p:nvPr>
        </p:nvSpPr>
        <p:spPr>
          <a:xfrm>
            <a:off x="6444678" y="4531025"/>
            <a:ext cx="5126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609601" y="457200"/>
            <a:ext cx="6347714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32"/>
          <p:cNvSpPr txBox="1">
            <a:spLocks noGrp="1"/>
          </p:cNvSpPr>
          <p:nvPr>
            <p:ph type="dt" idx="10"/>
          </p:nvPr>
        </p:nvSpPr>
        <p:spPr>
          <a:xfrm>
            <a:off x="5405258" y="4531025"/>
            <a:ext cx="6841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2"/>
          <p:cNvSpPr txBox="1">
            <a:spLocks noGrp="1"/>
          </p:cNvSpPr>
          <p:nvPr>
            <p:ph type="ftr" idx="11"/>
          </p:nvPr>
        </p:nvSpPr>
        <p:spPr>
          <a:xfrm>
            <a:off x="609599" y="4531025"/>
            <a:ext cx="462297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32"/>
          <p:cNvSpPr txBox="1">
            <a:spLocks noGrp="1"/>
          </p:cNvSpPr>
          <p:nvPr>
            <p:ph type="sldNum" idx="12"/>
          </p:nvPr>
        </p:nvSpPr>
        <p:spPr>
          <a:xfrm>
            <a:off x="6444678" y="4531025"/>
            <a:ext cx="5126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>
            <a:spLocks noGrp="1"/>
          </p:cNvSpPr>
          <p:nvPr>
            <p:ph type="dt" idx="10"/>
          </p:nvPr>
        </p:nvSpPr>
        <p:spPr>
          <a:xfrm>
            <a:off x="5405258" y="4531025"/>
            <a:ext cx="6841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33"/>
          <p:cNvSpPr txBox="1">
            <a:spLocks noGrp="1"/>
          </p:cNvSpPr>
          <p:nvPr>
            <p:ph type="ftr" idx="11"/>
          </p:nvPr>
        </p:nvSpPr>
        <p:spPr>
          <a:xfrm>
            <a:off x="609599" y="4531025"/>
            <a:ext cx="462297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33"/>
          <p:cNvSpPr txBox="1">
            <a:spLocks noGrp="1"/>
          </p:cNvSpPr>
          <p:nvPr>
            <p:ph type="sldNum" idx="12"/>
          </p:nvPr>
        </p:nvSpPr>
        <p:spPr>
          <a:xfrm>
            <a:off x="6444678" y="4531025"/>
            <a:ext cx="5126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>
            <a:spLocks noGrp="1"/>
          </p:cNvSpPr>
          <p:nvPr>
            <p:ph type="title"/>
          </p:nvPr>
        </p:nvSpPr>
        <p:spPr>
          <a:xfrm>
            <a:off x="609601" y="1123953"/>
            <a:ext cx="2790182" cy="95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4"/>
          <p:cNvSpPr txBox="1">
            <a:spLocks noGrp="1"/>
          </p:cNvSpPr>
          <p:nvPr>
            <p:ph type="body" idx="1"/>
          </p:nvPr>
        </p:nvSpPr>
        <p:spPr>
          <a:xfrm>
            <a:off x="3571277" y="386197"/>
            <a:ext cx="3386037" cy="4144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08" name="Google Shape;208;p34"/>
          <p:cNvSpPr txBox="1">
            <a:spLocks noGrp="1"/>
          </p:cNvSpPr>
          <p:nvPr>
            <p:ph type="body" idx="2"/>
          </p:nvPr>
        </p:nvSpPr>
        <p:spPr>
          <a:xfrm>
            <a:off x="609601" y="2082802"/>
            <a:ext cx="2790182" cy="1938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05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9pPr>
          </a:lstStyle>
          <a:p>
            <a:endParaRPr/>
          </a:p>
        </p:txBody>
      </p:sp>
      <p:sp>
        <p:nvSpPr>
          <p:cNvPr id="209" name="Google Shape;209;p34"/>
          <p:cNvSpPr txBox="1">
            <a:spLocks noGrp="1"/>
          </p:cNvSpPr>
          <p:nvPr>
            <p:ph type="dt" idx="10"/>
          </p:nvPr>
        </p:nvSpPr>
        <p:spPr>
          <a:xfrm>
            <a:off x="5405258" y="4531025"/>
            <a:ext cx="6841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4"/>
          <p:cNvSpPr txBox="1">
            <a:spLocks noGrp="1"/>
          </p:cNvSpPr>
          <p:nvPr>
            <p:ph type="ftr" idx="11"/>
          </p:nvPr>
        </p:nvSpPr>
        <p:spPr>
          <a:xfrm>
            <a:off x="609599" y="4531025"/>
            <a:ext cx="462297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34"/>
          <p:cNvSpPr txBox="1">
            <a:spLocks noGrp="1"/>
          </p:cNvSpPr>
          <p:nvPr>
            <p:ph type="sldNum" idx="12"/>
          </p:nvPr>
        </p:nvSpPr>
        <p:spPr>
          <a:xfrm>
            <a:off x="6444678" y="4531025"/>
            <a:ext cx="5126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>
            <a:spLocks noGrp="1"/>
          </p:cNvSpPr>
          <p:nvPr>
            <p:ph type="title"/>
          </p:nvPr>
        </p:nvSpPr>
        <p:spPr>
          <a:xfrm>
            <a:off x="609601" y="3600450"/>
            <a:ext cx="6347714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35"/>
          <p:cNvSpPr>
            <a:spLocks noGrp="1"/>
          </p:cNvSpPr>
          <p:nvPr>
            <p:ph type="pic" idx="2"/>
          </p:nvPr>
        </p:nvSpPr>
        <p:spPr>
          <a:xfrm>
            <a:off x="609601" y="457200"/>
            <a:ext cx="6347714" cy="2884288"/>
          </a:xfrm>
          <a:prstGeom prst="rect">
            <a:avLst/>
          </a:prstGeom>
          <a:noFill/>
          <a:ln>
            <a:noFill/>
          </a:ln>
        </p:spPr>
      </p:sp>
      <p:sp>
        <p:nvSpPr>
          <p:cNvPr id="215" name="Google Shape;215;p35"/>
          <p:cNvSpPr txBox="1">
            <a:spLocks noGrp="1"/>
          </p:cNvSpPr>
          <p:nvPr>
            <p:ph type="body" idx="1"/>
          </p:nvPr>
        </p:nvSpPr>
        <p:spPr>
          <a:xfrm>
            <a:off x="609601" y="4025503"/>
            <a:ext cx="6347714" cy="505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16" name="Google Shape;216;p35"/>
          <p:cNvSpPr txBox="1">
            <a:spLocks noGrp="1"/>
          </p:cNvSpPr>
          <p:nvPr>
            <p:ph type="dt" idx="10"/>
          </p:nvPr>
        </p:nvSpPr>
        <p:spPr>
          <a:xfrm>
            <a:off x="5405258" y="4531025"/>
            <a:ext cx="6841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35"/>
          <p:cNvSpPr txBox="1">
            <a:spLocks noGrp="1"/>
          </p:cNvSpPr>
          <p:nvPr>
            <p:ph type="ftr" idx="11"/>
          </p:nvPr>
        </p:nvSpPr>
        <p:spPr>
          <a:xfrm>
            <a:off x="609599" y="4531025"/>
            <a:ext cx="462297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35"/>
          <p:cNvSpPr txBox="1">
            <a:spLocks noGrp="1"/>
          </p:cNvSpPr>
          <p:nvPr>
            <p:ph type="sldNum" idx="12"/>
          </p:nvPr>
        </p:nvSpPr>
        <p:spPr>
          <a:xfrm>
            <a:off x="6444678" y="4531025"/>
            <a:ext cx="5126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>
            <a:spLocks noGrp="1"/>
          </p:cNvSpPr>
          <p:nvPr>
            <p:ph type="title"/>
          </p:nvPr>
        </p:nvSpPr>
        <p:spPr>
          <a:xfrm>
            <a:off x="609601" y="457200"/>
            <a:ext cx="6347714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36"/>
          <p:cNvSpPr txBox="1">
            <a:spLocks noGrp="1"/>
          </p:cNvSpPr>
          <p:nvPr>
            <p:ph type="body" idx="1"/>
          </p:nvPr>
        </p:nvSpPr>
        <p:spPr>
          <a:xfrm>
            <a:off x="609601" y="3352800"/>
            <a:ext cx="6347714" cy="1178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2" name="Google Shape;222;p36"/>
          <p:cNvSpPr txBox="1">
            <a:spLocks noGrp="1"/>
          </p:cNvSpPr>
          <p:nvPr>
            <p:ph type="dt" idx="10"/>
          </p:nvPr>
        </p:nvSpPr>
        <p:spPr>
          <a:xfrm>
            <a:off x="5405258" y="4531025"/>
            <a:ext cx="6841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36"/>
          <p:cNvSpPr txBox="1">
            <a:spLocks noGrp="1"/>
          </p:cNvSpPr>
          <p:nvPr>
            <p:ph type="ftr" idx="11"/>
          </p:nvPr>
        </p:nvSpPr>
        <p:spPr>
          <a:xfrm>
            <a:off x="609599" y="4531025"/>
            <a:ext cx="462297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36"/>
          <p:cNvSpPr txBox="1">
            <a:spLocks noGrp="1"/>
          </p:cNvSpPr>
          <p:nvPr>
            <p:ph type="sldNum" idx="12"/>
          </p:nvPr>
        </p:nvSpPr>
        <p:spPr>
          <a:xfrm>
            <a:off x="6444678" y="4531025"/>
            <a:ext cx="5126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>
            <a:spLocks noGrp="1"/>
          </p:cNvSpPr>
          <p:nvPr>
            <p:ph type="title"/>
          </p:nvPr>
        </p:nvSpPr>
        <p:spPr>
          <a:xfrm>
            <a:off x="774886" y="457200"/>
            <a:ext cx="6072182" cy="226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7"/>
          <p:cNvSpPr txBox="1">
            <a:spLocks noGrp="1"/>
          </p:cNvSpPr>
          <p:nvPr>
            <p:ph type="body" idx="1"/>
          </p:nvPr>
        </p:nvSpPr>
        <p:spPr>
          <a:xfrm>
            <a:off x="1101075" y="2724150"/>
            <a:ext cx="5419804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28" name="Google Shape;228;p37"/>
          <p:cNvSpPr txBox="1">
            <a:spLocks noGrp="1"/>
          </p:cNvSpPr>
          <p:nvPr>
            <p:ph type="body" idx="2"/>
          </p:nvPr>
        </p:nvSpPr>
        <p:spPr>
          <a:xfrm>
            <a:off x="609599" y="3352800"/>
            <a:ext cx="6347715" cy="1178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9" name="Google Shape;229;p37"/>
          <p:cNvSpPr txBox="1">
            <a:spLocks noGrp="1"/>
          </p:cNvSpPr>
          <p:nvPr>
            <p:ph type="dt" idx="10"/>
          </p:nvPr>
        </p:nvSpPr>
        <p:spPr>
          <a:xfrm>
            <a:off x="5405258" y="4531025"/>
            <a:ext cx="6841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37"/>
          <p:cNvSpPr txBox="1">
            <a:spLocks noGrp="1"/>
          </p:cNvSpPr>
          <p:nvPr>
            <p:ph type="ftr" idx="11"/>
          </p:nvPr>
        </p:nvSpPr>
        <p:spPr>
          <a:xfrm>
            <a:off x="609599" y="4531025"/>
            <a:ext cx="462297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37"/>
          <p:cNvSpPr txBox="1">
            <a:spLocks noGrp="1"/>
          </p:cNvSpPr>
          <p:nvPr>
            <p:ph type="sldNum" idx="12"/>
          </p:nvPr>
        </p:nvSpPr>
        <p:spPr>
          <a:xfrm>
            <a:off x="6444678" y="4531025"/>
            <a:ext cx="5126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2" name="Google Shape;232;p37"/>
          <p:cNvSpPr txBox="1"/>
          <p:nvPr/>
        </p:nvSpPr>
        <p:spPr>
          <a:xfrm>
            <a:off x="482713" y="592784"/>
            <a:ext cx="457319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56A9F3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233" name="Google Shape;233;p37"/>
          <p:cNvSpPr txBox="1"/>
          <p:nvPr/>
        </p:nvSpPr>
        <p:spPr>
          <a:xfrm>
            <a:off x="6747701" y="2164917"/>
            <a:ext cx="457319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56A9F3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"/>
          <p:cNvSpPr txBox="1">
            <a:spLocks noGrp="1"/>
          </p:cNvSpPr>
          <p:nvPr>
            <p:ph type="title"/>
          </p:nvPr>
        </p:nvSpPr>
        <p:spPr>
          <a:xfrm>
            <a:off x="609599" y="1448991"/>
            <a:ext cx="6347715" cy="194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38"/>
          <p:cNvSpPr txBox="1">
            <a:spLocks noGrp="1"/>
          </p:cNvSpPr>
          <p:nvPr>
            <p:ph type="body" idx="1"/>
          </p:nvPr>
        </p:nvSpPr>
        <p:spPr>
          <a:xfrm>
            <a:off x="609599" y="3395586"/>
            <a:ext cx="6347715" cy="1135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p38"/>
          <p:cNvSpPr txBox="1">
            <a:spLocks noGrp="1"/>
          </p:cNvSpPr>
          <p:nvPr>
            <p:ph type="dt" idx="10"/>
          </p:nvPr>
        </p:nvSpPr>
        <p:spPr>
          <a:xfrm>
            <a:off x="5405258" y="4531025"/>
            <a:ext cx="6841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38"/>
          <p:cNvSpPr txBox="1">
            <a:spLocks noGrp="1"/>
          </p:cNvSpPr>
          <p:nvPr>
            <p:ph type="ftr" idx="11"/>
          </p:nvPr>
        </p:nvSpPr>
        <p:spPr>
          <a:xfrm>
            <a:off x="609599" y="4531025"/>
            <a:ext cx="462297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38"/>
          <p:cNvSpPr txBox="1">
            <a:spLocks noGrp="1"/>
          </p:cNvSpPr>
          <p:nvPr>
            <p:ph type="sldNum" idx="12"/>
          </p:nvPr>
        </p:nvSpPr>
        <p:spPr>
          <a:xfrm>
            <a:off x="6444678" y="4531025"/>
            <a:ext cx="5126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>
            <a:spLocks noGrp="1"/>
          </p:cNvSpPr>
          <p:nvPr>
            <p:ph type="title"/>
          </p:nvPr>
        </p:nvSpPr>
        <p:spPr>
          <a:xfrm>
            <a:off x="774886" y="457200"/>
            <a:ext cx="6072182" cy="226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39"/>
          <p:cNvSpPr txBox="1">
            <a:spLocks noGrp="1"/>
          </p:cNvSpPr>
          <p:nvPr>
            <p:ph type="body" idx="1"/>
          </p:nvPr>
        </p:nvSpPr>
        <p:spPr>
          <a:xfrm>
            <a:off x="609597" y="3009900"/>
            <a:ext cx="6347716" cy="385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43" name="Google Shape;243;p39"/>
          <p:cNvSpPr txBox="1">
            <a:spLocks noGrp="1"/>
          </p:cNvSpPr>
          <p:nvPr>
            <p:ph type="body" idx="2"/>
          </p:nvPr>
        </p:nvSpPr>
        <p:spPr>
          <a:xfrm>
            <a:off x="609599" y="3395586"/>
            <a:ext cx="6347715" cy="1135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4" name="Google Shape;244;p39"/>
          <p:cNvSpPr txBox="1">
            <a:spLocks noGrp="1"/>
          </p:cNvSpPr>
          <p:nvPr>
            <p:ph type="dt" idx="10"/>
          </p:nvPr>
        </p:nvSpPr>
        <p:spPr>
          <a:xfrm>
            <a:off x="5405258" y="4531025"/>
            <a:ext cx="6841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39"/>
          <p:cNvSpPr txBox="1">
            <a:spLocks noGrp="1"/>
          </p:cNvSpPr>
          <p:nvPr>
            <p:ph type="ftr" idx="11"/>
          </p:nvPr>
        </p:nvSpPr>
        <p:spPr>
          <a:xfrm>
            <a:off x="609599" y="4531025"/>
            <a:ext cx="462297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39"/>
          <p:cNvSpPr txBox="1">
            <a:spLocks noGrp="1"/>
          </p:cNvSpPr>
          <p:nvPr>
            <p:ph type="sldNum" idx="12"/>
          </p:nvPr>
        </p:nvSpPr>
        <p:spPr>
          <a:xfrm>
            <a:off x="6444678" y="4531025"/>
            <a:ext cx="5126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39"/>
          <p:cNvSpPr txBox="1"/>
          <p:nvPr/>
        </p:nvSpPr>
        <p:spPr>
          <a:xfrm>
            <a:off x="482713" y="592784"/>
            <a:ext cx="457319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56A9F3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248" name="Google Shape;248;p39"/>
          <p:cNvSpPr txBox="1"/>
          <p:nvPr/>
        </p:nvSpPr>
        <p:spPr>
          <a:xfrm>
            <a:off x="6747701" y="2164917"/>
            <a:ext cx="457319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56A9F3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>
            <a:spLocks noGrp="1"/>
          </p:cNvSpPr>
          <p:nvPr>
            <p:ph type="title"/>
          </p:nvPr>
        </p:nvSpPr>
        <p:spPr>
          <a:xfrm>
            <a:off x="615850" y="457200"/>
            <a:ext cx="6341465" cy="226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40"/>
          <p:cNvSpPr txBox="1">
            <a:spLocks noGrp="1"/>
          </p:cNvSpPr>
          <p:nvPr>
            <p:ph type="body" idx="1"/>
          </p:nvPr>
        </p:nvSpPr>
        <p:spPr>
          <a:xfrm>
            <a:off x="609597" y="3009900"/>
            <a:ext cx="6347716" cy="385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52" name="Google Shape;252;p40"/>
          <p:cNvSpPr txBox="1">
            <a:spLocks noGrp="1"/>
          </p:cNvSpPr>
          <p:nvPr>
            <p:ph type="body" idx="2"/>
          </p:nvPr>
        </p:nvSpPr>
        <p:spPr>
          <a:xfrm>
            <a:off x="609599" y="3395586"/>
            <a:ext cx="6347715" cy="1135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3" name="Google Shape;253;p40"/>
          <p:cNvSpPr txBox="1">
            <a:spLocks noGrp="1"/>
          </p:cNvSpPr>
          <p:nvPr>
            <p:ph type="dt" idx="10"/>
          </p:nvPr>
        </p:nvSpPr>
        <p:spPr>
          <a:xfrm>
            <a:off x="5405258" y="4531025"/>
            <a:ext cx="6841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40"/>
          <p:cNvSpPr txBox="1">
            <a:spLocks noGrp="1"/>
          </p:cNvSpPr>
          <p:nvPr>
            <p:ph type="ftr" idx="11"/>
          </p:nvPr>
        </p:nvSpPr>
        <p:spPr>
          <a:xfrm>
            <a:off x="609599" y="4531025"/>
            <a:ext cx="462297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40"/>
          <p:cNvSpPr txBox="1">
            <a:spLocks noGrp="1"/>
          </p:cNvSpPr>
          <p:nvPr>
            <p:ph type="sldNum" idx="12"/>
          </p:nvPr>
        </p:nvSpPr>
        <p:spPr>
          <a:xfrm>
            <a:off x="6444678" y="4531025"/>
            <a:ext cx="5126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>
            <a:spLocks noGrp="1"/>
          </p:cNvSpPr>
          <p:nvPr>
            <p:ph type="title"/>
          </p:nvPr>
        </p:nvSpPr>
        <p:spPr>
          <a:xfrm>
            <a:off x="609601" y="457200"/>
            <a:ext cx="6347713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41"/>
          <p:cNvSpPr txBox="1">
            <a:spLocks noGrp="1"/>
          </p:cNvSpPr>
          <p:nvPr>
            <p:ph type="body" idx="1"/>
          </p:nvPr>
        </p:nvSpPr>
        <p:spPr>
          <a:xfrm rot="5400000">
            <a:off x="2328168" y="-98125"/>
            <a:ext cx="2910580" cy="6347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59" name="Google Shape;259;p41"/>
          <p:cNvSpPr txBox="1">
            <a:spLocks noGrp="1"/>
          </p:cNvSpPr>
          <p:nvPr>
            <p:ph type="dt" idx="10"/>
          </p:nvPr>
        </p:nvSpPr>
        <p:spPr>
          <a:xfrm>
            <a:off x="5405258" y="4531025"/>
            <a:ext cx="6841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41"/>
          <p:cNvSpPr txBox="1">
            <a:spLocks noGrp="1"/>
          </p:cNvSpPr>
          <p:nvPr>
            <p:ph type="ftr" idx="11"/>
          </p:nvPr>
        </p:nvSpPr>
        <p:spPr>
          <a:xfrm>
            <a:off x="609599" y="4531025"/>
            <a:ext cx="462297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41"/>
          <p:cNvSpPr txBox="1">
            <a:spLocks noGrp="1"/>
          </p:cNvSpPr>
          <p:nvPr>
            <p:ph type="sldNum" idx="12"/>
          </p:nvPr>
        </p:nvSpPr>
        <p:spPr>
          <a:xfrm>
            <a:off x="6444678" y="4531025"/>
            <a:ext cx="5126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 txBox="1">
            <a:spLocks noGrp="1"/>
          </p:cNvSpPr>
          <p:nvPr>
            <p:ph type="title"/>
          </p:nvPr>
        </p:nvSpPr>
        <p:spPr>
          <a:xfrm rot="5400000">
            <a:off x="4497424" y="1937091"/>
            <a:ext cx="3938588" cy="97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42"/>
          <p:cNvSpPr txBox="1">
            <a:spLocks noGrp="1"/>
          </p:cNvSpPr>
          <p:nvPr>
            <p:ph type="body" idx="1"/>
          </p:nvPr>
        </p:nvSpPr>
        <p:spPr>
          <a:xfrm rot="5400000">
            <a:off x="1237819" y="-171016"/>
            <a:ext cx="3938588" cy="5195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65" name="Google Shape;265;p42"/>
          <p:cNvSpPr txBox="1">
            <a:spLocks noGrp="1"/>
          </p:cNvSpPr>
          <p:nvPr>
            <p:ph type="dt" idx="10"/>
          </p:nvPr>
        </p:nvSpPr>
        <p:spPr>
          <a:xfrm>
            <a:off x="5405258" y="4531025"/>
            <a:ext cx="6841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42"/>
          <p:cNvSpPr txBox="1">
            <a:spLocks noGrp="1"/>
          </p:cNvSpPr>
          <p:nvPr>
            <p:ph type="ftr" idx="11"/>
          </p:nvPr>
        </p:nvSpPr>
        <p:spPr>
          <a:xfrm>
            <a:off x="609599" y="4531025"/>
            <a:ext cx="462297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42"/>
          <p:cNvSpPr txBox="1">
            <a:spLocks noGrp="1"/>
          </p:cNvSpPr>
          <p:nvPr>
            <p:ph type="sldNum" idx="12"/>
          </p:nvPr>
        </p:nvSpPr>
        <p:spPr>
          <a:xfrm>
            <a:off x="6444678" y="4531025"/>
            <a:ext cx="5126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44" descr="Droplets-SD-Title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4"/>
          <p:cNvSpPr txBox="1">
            <a:spLocks noGrp="1"/>
          </p:cNvSpPr>
          <p:nvPr>
            <p:ph type="ctrTitle"/>
          </p:nvPr>
        </p:nvSpPr>
        <p:spPr>
          <a:xfrm>
            <a:off x="1313259" y="975593"/>
            <a:ext cx="6517482" cy="1881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44"/>
          <p:cNvSpPr txBox="1">
            <a:spLocks noGrp="1"/>
          </p:cNvSpPr>
          <p:nvPr>
            <p:ph type="subTitle" idx="1"/>
          </p:nvPr>
        </p:nvSpPr>
        <p:spPr>
          <a:xfrm>
            <a:off x="1313259" y="2914654"/>
            <a:ext cx="6517482" cy="102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>
                <a:solidFill>
                  <a:srgbClr val="7F7F7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9" name="Google Shape;279;p44"/>
          <p:cNvSpPr txBox="1">
            <a:spLocks noGrp="1"/>
          </p:cNvSpPr>
          <p:nvPr>
            <p:ph type="dt" idx="10"/>
          </p:nvPr>
        </p:nvSpPr>
        <p:spPr>
          <a:xfrm>
            <a:off x="5759053" y="441246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44"/>
          <p:cNvSpPr txBox="1">
            <a:spLocks noGrp="1"/>
          </p:cNvSpPr>
          <p:nvPr>
            <p:ph type="ftr" idx="11"/>
          </p:nvPr>
        </p:nvSpPr>
        <p:spPr>
          <a:xfrm>
            <a:off x="685333" y="4412460"/>
            <a:ext cx="500466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44"/>
          <p:cNvSpPr txBox="1">
            <a:spLocks noGrp="1"/>
          </p:cNvSpPr>
          <p:nvPr>
            <p:ph type="sldNum" idx="12"/>
          </p:nvPr>
        </p:nvSpPr>
        <p:spPr>
          <a:xfrm>
            <a:off x="7885511" y="4412460"/>
            <a:ext cx="57316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45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5"/>
          <p:cNvSpPr txBox="1">
            <a:spLocks noGrp="1"/>
          </p:cNvSpPr>
          <p:nvPr>
            <p:ph type="title"/>
          </p:nvPr>
        </p:nvSpPr>
        <p:spPr>
          <a:xfrm>
            <a:off x="685333" y="463892"/>
            <a:ext cx="7773338" cy="119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45"/>
          <p:cNvSpPr txBox="1">
            <a:spLocks noGrp="1"/>
          </p:cNvSpPr>
          <p:nvPr>
            <p:ph type="body" idx="1"/>
          </p:nvPr>
        </p:nvSpPr>
        <p:spPr>
          <a:xfrm>
            <a:off x="685330" y="1775323"/>
            <a:ext cx="7772870" cy="256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6" name="Google Shape;286;p45"/>
          <p:cNvSpPr txBox="1">
            <a:spLocks noGrp="1"/>
          </p:cNvSpPr>
          <p:nvPr>
            <p:ph type="dt" idx="10"/>
          </p:nvPr>
        </p:nvSpPr>
        <p:spPr>
          <a:xfrm>
            <a:off x="5759053" y="441246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45"/>
          <p:cNvSpPr txBox="1">
            <a:spLocks noGrp="1"/>
          </p:cNvSpPr>
          <p:nvPr>
            <p:ph type="ftr" idx="11"/>
          </p:nvPr>
        </p:nvSpPr>
        <p:spPr>
          <a:xfrm>
            <a:off x="685333" y="4412460"/>
            <a:ext cx="500466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45"/>
          <p:cNvSpPr txBox="1">
            <a:spLocks noGrp="1"/>
          </p:cNvSpPr>
          <p:nvPr>
            <p:ph type="sldNum" idx="12"/>
          </p:nvPr>
        </p:nvSpPr>
        <p:spPr>
          <a:xfrm>
            <a:off x="7885511" y="4412460"/>
            <a:ext cx="57316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46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6"/>
          <p:cNvSpPr txBox="1">
            <a:spLocks noGrp="1"/>
          </p:cNvSpPr>
          <p:nvPr>
            <p:ph type="title"/>
          </p:nvPr>
        </p:nvSpPr>
        <p:spPr>
          <a:xfrm>
            <a:off x="685331" y="621426"/>
            <a:ext cx="7763814" cy="2052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46"/>
          <p:cNvSpPr txBox="1">
            <a:spLocks noGrp="1"/>
          </p:cNvSpPr>
          <p:nvPr>
            <p:ph type="body" idx="1"/>
          </p:nvPr>
        </p:nvSpPr>
        <p:spPr>
          <a:xfrm>
            <a:off x="685331" y="2743097"/>
            <a:ext cx="7763814" cy="102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3" name="Google Shape;293;p46"/>
          <p:cNvSpPr txBox="1">
            <a:spLocks noGrp="1"/>
          </p:cNvSpPr>
          <p:nvPr>
            <p:ph type="dt" idx="10"/>
          </p:nvPr>
        </p:nvSpPr>
        <p:spPr>
          <a:xfrm>
            <a:off x="5759053" y="441246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46"/>
          <p:cNvSpPr txBox="1">
            <a:spLocks noGrp="1"/>
          </p:cNvSpPr>
          <p:nvPr>
            <p:ph type="ftr" idx="11"/>
          </p:nvPr>
        </p:nvSpPr>
        <p:spPr>
          <a:xfrm>
            <a:off x="685333" y="4412460"/>
            <a:ext cx="500466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46"/>
          <p:cNvSpPr txBox="1">
            <a:spLocks noGrp="1"/>
          </p:cNvSpPr>
          <p:nvPr>
            <p:ph type="sldNum" idx="12"/>
          </p:nvPr>
        </p:nvSpPr>
        <p:spPr>
          <a:xfrm>
            <a:off x="7885511" y="4412460"/>
            <a:ext cx="57316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47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7"/>
          <p:cNvSpPr txBox="1">
            <a:spLocks noGrp="1"/>
          </p:cNvSpPr>
          <p:nvPr>
            <p:ph type="title"/>
          </p:nvPr>
        </p:nvSpPr>
        <p:spPr>
          <a:xfrm>
            <a:off x="685333" y="463892"/>
            <a:ext cx="7773338" cy="119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47"/>
          <p:cNvSpPr txBox="1">
            <a:spLocks noGrp="1"/>
          </p:cNvSpPr>
          <p:nvPr>
            <p:ph type="body" idx="1"/>
          </p:nvPr>
        </p:nvSpPr>
        <p:spPr>
          <a:xfrm>
            <a:off x="685330" y="1775323"/>
            <a:ext cx="3829520" cy="256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0" name="Google Shape;300;p47"/>
          <p:cNvSpPr txBox="1">
            <a:spLocks noGrp="1"/>
          </p:cNvSpPr>
          <p:nvPr>
            <p:ph type="body" idx="2"/>
          </p:nvPr>
        </p:nvSpPr>
        <p:spPr>
          <a:xfrm>
            <a:off x="4629150" y="1775323"/>
            <a:ext cx="3829050" cy="256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1" name="Google Shape;301;p47"/>
          <p:cNvSpPr txBox="1">
            <a:spLocks noGrp="1"/>
          </p:cNvSpPr>
          <p:nvPr>
            <p:ph type="dt" idx="10"/>
          </p:nvPr>
        </p:nvSpPr>
        <p:spPr>
          <a:xfrm>
            <a:off x="5759053" y="441246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47"/>
          <p:cNvSpPr txBox="1">
            <a:spLocks noGrp="1"/>
          </p:cNvSpPr>
          <p:nvPr>
            <p:ph type="ftr" idx="11"/>
          </p:nvPr>
        </p:nvSpPr>
        <p:spPr>
          <a:xfrm>
            <a:off x="685333" y="4412460"/>
            <a:ext cx="500466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47"/>
          <p:cNvSpPr txBox="1">
            <a:spLocks noGrp="1"/>
          </p:cNvSpPr>
          <p:nvPr>
            <p:ph type="sldNum" idx="12"/>
          </p:nvPr>
        </p:nvSpPr>
        <p:spPr>
          <a:xfrm>
            <a:off x="7885511" y="4412460"/>
            <a:ext cx="57316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48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48"/>
          <p:cNvSpPr txBox="1">
            <a:spLocks noGrp="1"/>
          </p:cNvSpPr>
          <p:nvPr>
            <p:ph type="title"/>
          </p:nvPr>
        </p:nvSpPr>
        <p:spPr>
          <a:xfrm>
            <a:off x="685333" y="463892"/>
            <a:ext cx="7773338" cy="119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48"/>
          <p:cNvSpPr txBox="1">
            <a:spLocks noGrp="1"/>
          </p:cNvSpPr>
          <p:nvPr>
            <p:ph type="body" idx="1"/>
          </p:nvPr>
        </p:nvSpPr>
        <p:spPr>
          <a:xfrm>
            <a:off x="859747" y="1778264"/>
            <a:ext cx="3655106" cy="509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sz="26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08" name="Google Shape;308;p48"/>
          <p:cNvSpPr txBox="1">
            <a:spLocks noGrp="1"/>
          </p:cNvSpPr>
          <p:nvPr>
            <p:ph type="body" idx="2"/>
          </p:nvPr>
        </p:nvSpPr>
        <p:spPr>
          <a:xfrm>
            <a:off x="685333" y="2288263"/>
            <a:ext cx="3829520" cy="205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9" name="Google Shape;309;p48"/>
          <p:cNvSpPr txBox="1">
            <a:spLocks noGrp="1"/>
          </p:cNvSpPr>
          <p:nvPr>
            <p:ph type="body" idx="3"/>
          </p:nvPr>
        </p:nvSpPr>
        <p:spPr>
          <a:xfrm>
            <a:off x="4797317" y="1778264"/>
            <a:ext cx="3661353" cy="509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sz="26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10" name="Google Shape;310;p48"/>
          <p:cNvSpPr txBox="1">
            <a:spLocks noGrp="1"/>
          </p:cNvSpPr>
          <p:nvPr>
            <p:ph type="body" idx="4"/>
          </p:nvPr>
        </p:nvSpPr>
        <p:spPr>
          <a:xfrm>
            <a:off x="4629152" y="2288263"/>
            <a:ext cx="3829051" cy="205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1" name="Google Shape;311;p48"/>
          <p:cNvSpPr txBox="1">
            <a:spLocks noGrp="1"/>
          </p:cNvSpPr>
          <p:nvPr>
            <p:ph type="dt" idx="10"/>
          </p:nvPr>
        </p:nvSpPr>
        <p:spPr>
          <a:xfrm>
            <a:off x="5759053" y="441246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48"/>
          <p:cNvSpPr txBox="1">
            <a:spLocks noGrp="1"/>
          </p:cNvSpPr>
          <p:nvPr>
            <p:ph type="ftr" idx="11"/>
          </p:nvPr>
        </p:nvSpPr>
        <p:spPr>
          <a:xfrm>
            <a:off x="685333" y="4412460"/>
            <a:ext cx="500466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48"/>
          <p:cNvSpPr txBox="1">
            <a:spLocks noGrp="1"/>
          </p:cNvSpPr>
          <p:nvPr>
            <p:ph type="sldNum" idx="12"/>
          </p:nvPr>
        </p:nvSpPr>
        <p:spPr>
          <a:xfrm>
            <a:off x="7885511" y="4412460"/>
            <a:ext cx="57316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49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9"/>
          <p:cNvSpPr txBox="1">
            <a:spLocks noGrp="1"/>
          </p:cNvSpPr>
          <p:nvPr>
            <p:ph type="title"/>
          </p:nvPr>
        </p:nvSpPr>
        <p:spPr>
          <a:xfrm>
            <a:off x="685333" y="463892"/>
            <a:ext cx="7773338" cy="119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49"/>
          <p:cNvSpPr txBox="1">
            <a:spLocks noGrp="1"/>
          </p:cNvSpPr>
          <p:nvPr>
            <p:ph type="dt" idx="10"/>
          </p:nvPr>
        </p:nvSpPr>
        <p:spPr>
          <a:xfrm>
            <a:off x="5759053" y="441246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49"/>
          <p:cNvSpPr txBox="1">
            <a:spLocks noGrp="1"/>
          </p:cNvSpPr>
          <p:nvPr>
            <p:ph type="ftr" idx="11"/>
          </p:nvPr>
        </p:nvSpPr>
        <p:spPr>
          <a:xfrm>
            <a:off x="685333" y="4412460"/>
            <a:ext cx="500466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49"/>
          <p:cNvSpPr txBox="1">
            <a:spLocks noGrp="1"/>
          </p:cNvSpPr>
          <p:nvPr>
            <p:ph type="sldNum" idx="12"/>
          </p:nvPr>
        </p:nvSpPr>
        <p:spPr>
          <a:xfrm>
            <a:off x="7885511" y="4412460"/>
            <a:ext cx="57316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50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50"/>
          <p:cNvSpPr txBox="1">
            <a:spLocks noGrp="1"/>
          </p:cNvSpPr>
          <p:nvPr>
            <p:ph type="dt" idx="10"/>
          </p:nvPr>
        </p:nvSpPr>
        <p:spPr>
          <a:xfrm>
            <a:off x="5759053" y="441246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50"/>
          <p:cNvSpPr txBox="1">
            <a:spLocks noGrp="1"/>
          </p:cNvSpPr>
          <p:nvPr>
            <p:ph type="ftr" idx="11"/>
          </p:nvPr>
        </p:nvSpPr>
        <p:spPr>
          <a:xfrm>
            <a:off x="685333" y="4412460"/>
            <a:ext cx="500466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50"/>
          <p:cNvSpPr txBox="1">
            <a:spLocks noGrp="1"/>
          </p:cNvSpPr>
          <p:nvPr>
            <p:ph type="sldNum" idx="12"/>
          </p:nvPr>
        </p:nvSpPr>
        <p:spPr>
          <a:xfrm>
            <a:off x="7885511" y="4412460"/>
            <a:ext cx="57316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51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51"/>
          <p:cNvSpPr txBox="1">
            <a:spLocks noGrp="1"/>
          </p:cNvSpPr>
          <p:nvPr>
            <p:ph type="title"/>
          </p:nvPr>
        </p:nvSpPr>
        <p:spPr>
          <a:xfrm>
            <a:off x="685331" y="457200"/>
            <a:ext cx="2951766" cy="1517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51"/>
          <p:cNvSpPr txBox="1">
            <a:spLocks noGrp="1"/>
          </p:cNvSpPr>
          <p:nvPr>
            <p:ph type="body" idx="1"/>
          </p:nvPr>
        </p:nvSpPr>
        <p:spPr>
          <a:xfrm>
            <a:off x="3808549" y="457204"/>
            <a:ext cx="4650122" cy="388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9" name="Google Shape;329;p51"/>
          <p:cNvSpPr txBox="1">
            <a:spLocks noGrp="1"/>
          </p:cNvSpPr>
          <p:nvPr>
            <p:ph type="body" idx="2"/>
          </p:nvPr>
        </p:nvSpPr>
        <p:spPr>
          <a:xfrm>
            <a:off x="685333" y="1974639"/>
            <a:ext cx="2951767" cy="2368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30" name="Google Shape;330;p51"/>
          <p:cNvSpPr txBox="1">
            <a:spLocks noGrp="1"/>
          </p:cNvSpPr>
          <p:nvPr>
            <p:ph type="dt" idx="10"/>
          </p:nvPr>
        </p:nvSpPr>
        <p:spPr>
          <a:xfrm>
            <a:off x="5759053" y="441246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51"/>
          <p:cNvSpPr txBox="1">
            <a:spLocks noGrp="1"/>
          </p:cNvSpPr>
          <p:nvPr>
            <p:ph type="ftr" idx="11"/>
          </p:nvPr>
        </p:nvSpPr>
        <p:spPr>
          <a:xfrm>
            <a:off x="685333" y="4412460"/>
            <a:ext cx="500466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51"/>
          <p:cNvSpPr txBox="1">
            <a:spLocks noGrp="1"/>
          </p:cNvSpPr>
          <p:nvPr>
            <p:ph type="sldNum" idx="12"/>
          </p:nvPr>
        </p:nvSpPr>
        <p:spPr>
          <a:xfrm>
            <a:off x="7885511" y="4412460"/>
            <a:ext cx="57316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52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52"/>
          <p:cNvSpPr txBox="1">
            <a:spLocks noGrp="1"/>
          </p:cNvSpPr>
          <p:nvPr>
            <p:ph type="title"/>
          </p:nvPr>
        </p:nvSpPr>
        <p:spPr>
          <a:xfrm>
            <a:off x="685332" y="457200"/>
            <a:ext cx="4129618" cy="151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52"/>
          <p:cNvSpPr>
            <a:spLocks noGrp="1"/>
          </p:cNvSpPr>
          <p:nvPr>
            <p:ph type="pic" idx="2"/>
          </p:nvPr>
        </p:nvSpPr>
        <p:spPr>
          <a:xfrm>
            <a:off x="5004272" y="457201"/>
            <a:ext cx="3005851" cy="3886200"/>
          </a:xfrm>
          <a:prstGeom prst="roundRect">
            <a:avLst>
              <a:gd name="adj" fmla="val 4943"/>
            </a:avLst>
          </a:prstGeom>
          <a:noFill/>
          <a:ln w="82550" cap="sq" cmpd="sng">
            <a:solidFill>
              <a:srgbClr val="E1E9E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7" name="Google Shape;337;p52"/>
          <p:cNvSpPr txBox="1">
            <a:spLocks noGrp="1"/>
          </p:cNvSpPr>
          <p:nvPr>
            <p:ph type="body" idx="1"/>
          </p:nvPr>
        </p:nvSpPr>
        <p:spPr>
          <a:xfrm>
            <a:off x="685346" y="1974643"/>
            <a:ext cx="4129604" cy="236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38" name="Google Shape;338;p52"/>
          <p:cNvSpPr txBox="1">
            <a:spLocks noGrp="1"/>
          </p:cNvSpPr>
          <p:nvPr>
            <p:ph type="dt" idx="10"/>
          </p:nvPr>
        </p:nvSpPr>
        <p:spPr>
          <a:xfrm>
            <a:off x="5759053" y="441246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52"/>
          <p:cNvSpPr txBox="1">
            <a:spLocks noGrp="1"/>
          </p:cNvSpPr>
          <p:nvPr>
            <p:ph type="ftr" idx="11"/>
          </p:nvPr>
        </p:nvSpPr>
        <p:spPr>
          <a:xfrm>
            <a:off x="685333" y="4412460"/>
            <a:ext cx="500466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52"/>
          <p:cNvSpPr txBox="1">
            <a:spLocks noGrp="1"/>
          </p:cNvSpPr>
          <p:nvPr>
            <p:ph type="sldNum" idx="12"/>
          </p:nvPr>
        </p:nvSpPr>
        <p:spPr>
          <a:xfrm>
            <a:off x="7885511" y="4412460"/>
            <a:ext cx="57316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53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53"/>
          <p:cNvSpPr txBox="1">
            <a:spLocks noGrp="1"/>
          </p:cNvSpPr>
          <p:nvPr>
            <p:ph type="title"/>
          </p:nvPr>
        </p:nvSpPr>
        <p:spPr>
          <a:xfrm>
            <a:off x="685346" y="3217030"/>
            <a:ext cx="7773324" cy="608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53"/>
          <p:cNvSpPr>
            <a:spLocks noGrp="1"/>
          </p:cNvSpPr>
          <p:nvPr>
            <p:ph type="pic" idx="2"/>
          </p:nvPr>
        </p:nvSpPr>
        <p:spPr>
          <a:xfrm>
            <a:off x="888560" y="523696"/>
            <a:ext cx="7366899" cy="2410602"/>
          </a:xfrm>
          <a:prstGeom prst="roundRect">
            <a:avLst>
              <a:gd name="adj" fmla="val 4944"/>
            </a:avLst>
          </a:prstGeom>
          <a:noFill/>
          <a:ln w="82550" cap="sq" cmpd="sng">
            <a:solidFill>
              <a:srgbClr val="E1E9E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45" name="Google Shape;345;p53"/>
          <p:cNvSpPr txBox="1">
            <a:spLocks noGrp="1"/>
          </p:cNvSpPr>
          <p:nvPr>
            <p:ph type="body" idx="1"/>
          </p:nvPr>
        </p:nvSpPr>
        <p:spPr>
          <a:xfrm>
            <a:off x="685331" y="3831546"/>
            <a:ext cx="7773339" cy="51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46" name="Google Shape;346;p53"/>
          <p:cNvSpPr txBox="1">
            <a:spLocks noGrp="1"/>
          </p:cNvSpPr>
          <p:nvPr>
            <p:ph type="dt" idx="10"/>
          </p:nvPr>
        </p:nvSpPr>
        <p:spPr>
          <a:xfrm>
            <a:off x="5759053" y="441246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53"/>
          <p:cNvSpPr txBox="1">
            <a:spLocks noGrp="1"/>
          </p:cNvSpPr>
          <p:nvPr>
            <p:ph type="ftr" idx="11"/>
          </p:nvPr>
        </p:nvSpPr>
        <p:spPr>
          <a:xfrm>
            <a:off x="685333" y="4412460"/>
            <a:ext cx="500466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53"/>
          <p:cNvSpPr txBox="1">
            <a:spLocks noGrp="1"/>
          </p:cNvSpPr>
          <p:nvPr>
            <p:ph type="sldNum" idx="12"/>
          </p:nvPr>
        </p:nvSpPr>
        <p:spPr>
          <a:xfrm>
            <a:off x="7885511" y="4412460"/>
            <a:ext cx="57316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54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54"/>
          <p:cNvSpPr txBox="1">
            <a:spLocks noGrp="1"/>
          </p:cNvSpPr>
          <p:nvPr>
            <p:ph type="title"/>
          </p:nvPr>
        </p:nvSpPr>
        <p:spPr>
          <a:xfrm>
            <a:off x="685331" y="457203"/>
            <a:ext cx="7773339" cy="2570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54"/>
          <p:cNvSpPr txBox="1">
            <a:spLocks noGrp="1"/>
          </p:cNvSpPr>
          <p:nvPr>
            <p:ph type="body" idx="1"/>
          </p:nvPr>
        </p:nvSpPr>
        <p:spPr>
          <a:xfrm>
            <a:off x="685331" y="3153616"/>
            <a:ext cx="7773339" cy="1189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53" name="Google Shape;353;p54"/>
          <p:cNvSpPr txBox="1">
            <a:spLocks noGrp="1"/>
          </p:cNvSpPr>
          <p:nvPr>
            <p:ph type="dt" idx="10"/>
          </p:nvPr>
        </p:nvSpPr>
        <p:spPr>
          <a:xfrm>
            <a:off x="5759053" y="441246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54"/>
          <p:cNvSpPr txBox="1">
            <a:spLocks noGrp="1"/>
          </p:cNvSpPr>
          <p:nvPr>
            <p:ph type="ftr" idx="11"/>
          </p:nvPr>
        </p:nvSpPr>
        <p:spPr>
          <a:xfrm>
            <a:off x="685333" y="4412460"/>
            <a:ext cx="500466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54"/>
          <p:cNvSpPr txBox="1">
            <a:spLocks noGrp="1"/>
          </p:cNvSpPr>
          <p:nvPr>
            <p:ph type="sldNum" idx="12"/>
          </p:nvPr>
        </p:nvSpPr>
        <p:spPr>
          <a:xfrm>
            <a:off x="7885511" y="4412460"/>
            <a:ext cx="57316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p55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55"/>
          <p:cNvSpPr txBox="1">
            <a:spLocks noGrp="1"/>
          </p:cNvSpPr>
          <p:nvPr>
            <p:ph type="title"/>
          </p:nvPr>
        </p:nvSpPr>
        <p:spPr>
          <a:xfrm>
            <a:off x="1084659" y="654444"/>
            <a:ext cx="6977064" cy="2047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55"/>
          <p:cNvSpPr txBox="1">
            <a:spLocks noGrp="1"/>
          </p:cNvSpPr>
          <p:nvPr>
            <p:ph type="body" idx="1"/>
          </p:nvPr>
        </p:nvSpPr>
        <p:spPr>
          <a:xfrm>
            <a:off x="1290484" y="2707524"/>
            <a:ext cx="6564224" cy="446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60" name="Google Shape;360;p55"/>
          <p:cNvSpPr txBox="1">
            <a:spLocks noGrp="1"/>
          </p:cNvSpPr>
          <p:nvPr>
            <p:ph type="body" idx="2"/>
          </p:nvPr>
        </p:nvSpPr>
        <p:spPr>
          <a:xfrm>
            <a:off x="685331" y="3279601"/>
            <a:ext cx="7773339" cy="1065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61" name="Google Shape;361;p55"/>
          <p:cNvSpPr txBox="1">
            <a:spLocks noGrp="1"/>
          </p:cNvSpPr>
          <p:nvPr>
            <p:ph type="dt" idx="10"/>
          </p:nvPr>
        </p:nvSpPr>
        <p:spPr>
          <a:xfrm>
            <a:off x="5759053" y="441246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55"/>
          <p:cNvSpPr txBox="1">
            <a:spLocks noGrp="1"/>
          </p:cNvSpPr>
          <p:nvPr>
            <p:ph type="ftr" idx="11"/>
          </p:nvPr>
        </p:nvSpPr>
        <p:spPr>
          <a:xfrm>
            <a:off x="685333" y="4412460"/>
            <a:ext cx="500466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55"/>
          <p:cNvSpPr txBox="1">
            <a:spLocks noGrp="1"/>
          </p:cNvSpPr>
          <p:nvPr>
            <p:ph type="sldNum" idx="12"/>
          </p:nvPr>
        </p:nvSpPr>
        <p:spPr>
          <a:xfrm>
            <a:off x="7885511" y="4412460"/>
            <a:ext cx="57316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4" name="Google Shape;364;p55"/>
          <p:cNvSpPr txBox="1"/>
          <p:nvPr/>
        </p:nvSpPr>
        <p:spPr>
          <a:xfrm>
            <a:off x="737626" y="665894"/>
            <a:ext cx="546888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lang="en" sz="8000" b="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365" name="Google Shape;365;p55"/>
          <p:cNvSpPr txBox="1"/>
          <p:nvPr/>
        </p:nvSpPr>
        <p:spPr>
          <a:xfrm>
            <a:off x="7850132" y="2340011"/>
            <a:ext cx="553641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lang="en" sz="8000" b="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56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56"/>
          <p:cNvSpPr txBox="1">
            <a:spLocks noGrp="1"/>
          </p:cNvSpPr>
          <p:nvPr>
            <p:ph type="title"/>
          </p:nvPr>
        </p:nvSpPr>
        <p:spPr>
          <a:xfrm>
            <a:off x="685331" y="1604045"/>
            <a:ext cx="7773339" cy="188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56"/>
          <p:cNvSpPr txBox="1">
            <a:spLocks noGrp="1"/>
          </p:cNvSpPr>
          <p:nvPr>
            <p:ph type="body" idx="1"/>
          </p:nvPr>
        </p:nvSpPr>
        <p:spPr>
          <a:xfrm>
            <a:off x="685331" y="3496751"/>
            <a:ext cx="7773339" cy="855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70" name="Google Shape;370;p56"/>
          <p:cNvSpPr txBox="1">
            <a:spLocks noGrp="1"/>
          </p:cNvSpPr>
          <p:nvPr>
            <p:ph type="dt" idx="10"/>
          </p:nvPr>
        </p:nvSpPr>
        <p:spPr>
          <a:xfrm>
            <a:off x="5759053" y="441246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56"/>
          <p:cNvSpPr txBox="1">
            <a:spLocks noGrp="1"/>
          </p:cNvSpPr>
          <p:nvPr>
            <p:ph type="ftr" idx="11"/>
          </p:nvPr>
        </p:nvSpPr>
        <p:spPr>
          <a:xfrm>
            <a:off x="685333" y="4412460"/>
            <a:ext cx="500466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56"/>
          <p:cNvSpPr txBox="1">
            <a:spLocks noGrp="1"/>
          </p:cNvSpPr>
          <p:nvPr>
            <p:ph type="sldNum" idx="12"/>
          </p:nvPr>
        </p:nvSpPr>
        <p:spPr>
          <a:xfrm>
            <a:off x="7885511" y="4412460"/>
            <a:ext cx="57316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57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57"/>
          <p:cNvSpPr txBox="1">
            <a:spLocks noGrp="1"/>
          </p:cNvSpPr>
          <p:nvPr>
            <p:ph type="title"/>
          </p:nvPr>
        </p:nvSpPr>
        <p:spPr>
          <a:xfrm>
            <a:off x="685331" y="457200"/>
            <a:ext cx="7773339" cy="1203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57"/>
          <p:cNvSpPr txBox="1">
            <a:spLocks noGrp="1"/>
          </p:cNvSpPr>
          <p:nvPr>
            <p:ph type="body" idx="1"/>
          </p:nvPr>
        </p:nvSpPr>
        <p:spPr>
          <a:xfrm>
            <a:off x="685331" y="1775320"/>
            <a:ext cx="2474232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7" name="Google Shape;377;p57"/>
          <p:cNvSpPr txBox="1">
            <a:spLocks noGrp="1"/>
          </p:cNvSpPr>
          <p:nvPr>
            <p:ph type="body" idx="2"/>
          </p:nvPr>
        </p:nvSpPr>
        <p:spPr>
          <a:xfrm>
            <a:off x="685331" y="2207520"/>
            <a:ext cx="2474232" cy="2135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78" name="Google Shape;378;p57"/>
          <p:cNvSpPr txBox="1">
            <a:spLocks noGrp="1"/>
          </p:cNvSpPr>
          <p:nvPr>
            <p:ph type="body" idx="3"/>
          </p:nvPr>
        </p:nvSpPr>
        <p:spPr>
          <a:xfrm>
            <a:off x="3339294" y="1775320"/>
            <a:ext cx="2468641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9" name="Google Shape;379;p57"/>
          <p:cNvSpPr txBox="1">
            <a:spLocks noGrp="1"/>
          </p:cNvSpPr>
          <p:nvPr>
            <p:ph type="body" idx="4"/>
          </p:nvPr>
        </p:nvSpPr>
        <p:spPr>
          <a:xfrm>
            <a:off x="3331014" y="2207520"/>
            <a:ext cx="2477513" cy="2135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80" name="Google Shape;380;p57"/>
          <p:cNvSpPr txBox="1">
            <a:spLocks noGrp="1"/>
          </p:cNvSpPr>
          <p:nvPr>
            <p:ph type="body" idx="5"/>
          </p:nvPr>
        </p:nvSpPr>
        <p:spPr>
          <a:xfrm>
            <a:off x="5979974" y="1775320"/>
            <a:ext cx="2478696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81" name="Google Shape;381;p57"/>
          <p:cNvSpPr txBox="1">
            <a:spLocks noGrp="1"/>
          </p:cNvSpPr>
          <p:nvPr>
            <p:ph type="body" idx="6"/>
          </p:nvPr>
        </p:nvSpPr>
        <p:spPr>
          <a:xfrm>
            <a:off x="5979974" y="2207520"/>
            <a:ext cx="2478696" cy="2135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82" name="Google Shape;382;p57"/>
          <p:cNvSpPr txBox="1">
            <a:spLocks noGrp="1"/>
          </p:cNvSpPr>
          <p:nvPr>
            <p:ph type="dt" idx="10"/>
          </p:nvPr>
        </p:nvSpPr>
        <p:spPr>
          <a:xfrm>
            <a:off x="5759053" y="441246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57"/>
          <p:cNvSpPr txBox="1">
            <a:spLocks noGrp="1"/>
          </p:cNvSpPr>
          <p:nvPr>
            <p:ph type="ftr" idx="11"/>
          </p:nvPr>
        </p:nvSpPr>
        <p:spPr>
          <a:xfrm>
            <a:off x="685333" y="4412460"/>
            <a:ext cx="500466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57"/>
          <p:cNvSpPr txBox="1">
            <a:spLocks noGrp="1"/>
          </p:cNvSpPr>
          <p:nvPr>
            <p:ph type="sldNum" idx="12"/>
          </p:nvPr>
        </p:nvSpPr>
        <p:spPr>
          <a:xfrm>
            <a:off x="7885511" y="4412460"/>
            <a:ext cx="57316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58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58"/>
          <p:cNvSpPr txBox="1">
            <a:spLocks noGrp="1"/>
          </p:cNvSpPr>
          <p:nvPr>
            <p:ph type="title"/>
          </p:nvPr>
        </p:nvSpPr>
        <p:spPr>
          <a:xfrm>
            <a:off x="685331" y="458079"/>
            <a:ext cx="7773339" cy="1202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8" name="Google Shape;388;p58"/>
          <p:cNvSpPr txBox="1">
            <a:spLocks noGrp="1"/>
          </p:cNvSpPr>
          <p:nvPr>
            <p:ph type="body" idx="1"/>
          </p:nvPr>
        </p:nvSpPr>
        <p:spPr>
          <a:xfrm>
            <a:off x="685333" y="3153615"/>
            <a:ext cx="2472307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89" name="Google Shape;389;p58"/>
          <p:cNvSpPr>
            <a:spLocks noGrp="1"/>
          </p:cNvSpPr>
          <p:nvPr>
            <p:ph type="pic" idx="2"/>
          </p:nvPr>
        </p:nvSpPr>
        <p:spPr>
          <a:xfrm>
            <a:off x="685333" y="1775320"/>
            <a:ext cx="2472307" cy="1143000"/>
          </a:xfrm>
          <a:prstGeom prst="roundRect">
            <a:avLst>
              <a:gd name="adj" fmla="val 9363"/>
            </a:avLst>
          </a:prstGeom>
          <a:noFill/>
          <a:ln w="82550" cap="sq" cmpd="sng">
            <a:solidFill>
              <a:srgbClr val="E1E9E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90" name="Google Shape;390;p58"/>
          <p:cNvSpPr txBox="1">
            <a:spLocks noGrp="1"/>
          </p:cNvSpPr>
          <p:nvPr>
            <p:ph type="body" idx="3"/>
          </p:nvPr>
        </p:nvSpPr>
        <p:spPr>
          <a:xfrm>
            <a:off x="685333" y="3585811"/>
            <a:ext cx="2472307" cy="757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91" name="Google Shape;391;p58"/>
          <p:cNvSpPr txBox="1">
            <a:spLocks noGrp="1"/>
          </p:cNvSpPr>
          <p:nvPr>
            <p:ph type="body" idx="4"/>
          </p:nvPr>
        </p:nvSpPr>
        <p:spPr>
          <a:xfrm>
            <a:off x="3332069" y="3153615"/>
            <a:ext cx="2476371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2" name="Google Shape;392;p58"/>
          <p:cNvSpPr>
            <a:spLocks noGrp="1"/>
          </p:cNvSpPr>
          <p:nvPr>
            <p:ph type="pic" idx="5"/>
          </p:nvPr>
        </p:nvSpPr>
        <p:spPr>
          <a:xfrm>
            <a:off x="3331011" y="1775320"/>
            <a:ext cx="2477514" cy="1143000"/>
          </a:xfrm>
          <a:prstGeom prst="roundRect">
            <a:avLst>
              <a:gd name="adj" fmla="val 8841"/>
            </a:avLst>
          </a:prstGeom>
          <a:noFill/>
          <a:ln w="82550" cap="sq" cmpd="sng">
            <a:solidFill>
              <a:srgbClr val="E1E9E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93" name="Google Shape;393;p58"/>
          <p:cNvSpPr txBox="1">
            <a:spLocks noGrp="1"/>
          </p:cNvSpPr>
          <p:nvPr>
            <p:ph type="body" idx="6"/>
          </p:nvPr>
        </p:nvSpPr>
        <p:spPr>
          <a:xfrm>
            <a:off x="3331011" y="3585814"/>
            <a:ext cx="2477514" cy="757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94" name="Google Shape;394;p58"/>
          <p:cNvSpPr txBox="1">
            <a:spLocks noGrp="1"/>
          </p:cNvSpPr>
          <p:nvPr>
            <p:ph type="body" idx="7"/>
          </p:nvPr>
        </p:nvSpPr>
        <p:spPr>
          <a:xfrm>
            <a:off x="5979976" y="3153615"/>
            <a:ext cx="2475511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5" name="Google Shape;395;p58"/>
          <p:cNvSpPr>
            <a:spLocks noGrp="1"/>
          </p:cNvSpPr>
          <p:nvPr>
            <p:ph type="pic" idx="8"/>
          </p:nvPr>
        </p:nvSpPr>
        <p:spPr>
          <a:xfrm>
            <a:off x="5979974" y="1775320"/>
            <a:ext cx="2478696" cy="1143000"/>
          </a:xfrm>
          <a:prstGeom prst="roundRect">
            <a:avLst>
              <a:gd name="adj" fmla="val 8841"/>
            </a:avLst>
          </a:prstGeom>
          <a:noFill/>
          <a:ln w="82550" cap="sq" cmpd="sng">
            <a:solidFill>
              <a:srgbClr val="E1E9E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96" name="Google Shape;396;p58"/>
          <p:cNvSpPr txBox="1">
            <a:spLocks noGrp="1"/>
          </p:cNvSpPr>
          <p:nvPr>
            <p:ph type="body" idx="9"/>
          </p:nvPr>
        </p:nvSpPr>
        <p:spPr>
          <a:xfrm>
            <a:off x="5979882" y="3585812"/>
            <a:ext cx="2478790" cy="757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97" name="Google Shape;397;p58"/>
          <p:cNvSpPr txBox="1">
            <a:spLocks noGrp="1"/>
          </p:cNvSpPr>
          <p:nvPr>
            <p:ph type="dt" idx="10"/>
          </p:nvPr>
        </p:nvSpPr>
        <p:spPr>
          <a:xfrm>
            <a:off x="5759053" y="441246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58"/>
          <p:cNvSpPr txBox="1">
            <a:spLocks noGrp="1"/>
          </p:cNvSpPr>
          <p:nvPr>
            <p:ph type="ftr" idx="11"/>
          </p:nvPr>
        </p:nvSpPr>
        <p:spPr>
          <a:xfrm>
            <a:off x="685333" y="4412460"/>
            <a:ext cx="500466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58"/>
          <p:cNvSpPr txBox="1">
            <a:spLocks noGrp="1"/>
          </p:cNvSpPr>
          <p:nvPr>
            <p:ph type="sldNum" idx="12"/>
          </p:nvPr>
        </p:nvSpPr>
        <p:spPr>
          <a:xfrm>
            <a:off x="7885511" y="4412460"/>
            <a:ext cx="57316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59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59"/>
          <p:cNvSpPr txBox="1">
            <a:spLocks noGrp="1"/>
          </p:cNvSpPr>
          <p:nvPr>
            <p:ph type="title"/>
          </p:nvPr>
        </p:nvSpPr>
        <p:spPr>
          <a:xfrm>
            <a:off x="685333" y="463892"/>
            <a:ext cx="7773338" cy="119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59"/>
          <p:cNvSpPr txBox="1">
            <a:spLocks noGrp="1"/>
          </p:cNvSpPr>
          <p:nvPr>
            <p:ph type="body" idx="1"/>
          </p:nvPr>
        </p:nvSpPr>
        <p:spPr>
          <a:xfrm rot="5400000">
            <a:off x="3287960" y="-827306"/>
            <a:ext cx="2568080" cy="7773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4" name="Google Shape;404;p59"/>
          <p:cNvSpPr txBox="1">
            <a:spLocks noGrp="1"/>
          </p:cNvSpPr>
          <p:nvPr>
            <p:ph type="dt" idx="10"/>
          </p:nvPr>
        </p:nvSpPr>
        <p:spPr>
          <a:xfrm>
            <a:off x="5759053" y="441246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59"/>
          <p:cNvSpPr txBox="1">
            <a:spLocks noGrp="1"/>
          </p:cNvSpPr>
          <p:nvPr>
            <p:ph type="ftr" idx="11"/>
          </p:nvPr>
        </p:nvSpPr>
        <p:spPr>
          <a:xfrm>
            <a:off x="685333" y="4412460"/>
            <a:ext cx="500466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6" name="Google Shape;406;p59"/>
          <p:cNvSpPr txBox="1">
            <a:spLocks noGrp="1"/>
          </p:cNvSpPr>
          <p:nvPr>
            <p:ph type="sldNum" idx="12"/>
          </p:nvPr>
        </p:nvSpPr>
        <p:spPr>
          <a:xfrm>
            <a:off x="7885511" y="4412460"/>
            <a:ext cx="57316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Google Shape;408;p60" descr="Droplets-S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60"/>
          <p:cNvSpPr txBox="1">
            <a:spLocks noGrp="1"/>
          </p:cNvSpPr>
          <p:nvPr>
            <p:ph type="title"/>
          </p:nvPr>
        </p:nvSpPr>
        <p:spPr>
          <a:xfrm rot="5400000">
            <a:off x="5558075" y="1442807"/>
            <a:ext cx="3886199" cy="191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60"/>
          <p:cNvSpPr txBox="1">
            <a:spLocks noGrp="1"/>
          </p:cNvSpPr>
          <p:nvPr>
            <p:ph type="body" idx="1"/>
          </p:nvPr>
        </p:nvSpPr>
        <p:spPr>
          <a:xfrm rot="5400000">
            <a:off x="1614253" y="-471717"/>
            <a:ext cx="3886199" cy="574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1" name="Google Shape;411;p60"/>
          <p:cNvSpPr txBox="1">
            <a:spLocks noGrp="1"/>
          </p:cNvSpPr>
          <p:nvPr>
            <p:ph type="dt" idx="10"/>
          </p:nvPr>
        </p:nvSpPr>
        <p:spPr>
          <a:xfrm>
            <a:off x="5759053" y="441246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60"/>
          <p:cNvSpPr txBox="1">
            <a:spLocks noGrp="1"/>
          </p:cNvSpPr>
          <p:nvPr>
            <p:ph type="ftr" idx="11"/>
          </p:nvPr>
        </p:nvSpPr>
        <p:spPr>
          <a:xfrm>
            <a:off x="685333" y="4412460"/>
            <a:ext cx="500466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3" name="Google Shape;413;p60"/>
          <p:cNvSpPr txBox="1">
            <a:spLocks noGrp="1"/>
          </p:cNvSpPr>
          <p:nvPr>
            <p:ph type="sldNum" idx="12"/>
          </p:nvPr>
        </p:nvSpPr>
        <p:spPr>
          <a:xfrm>
            <a:off x="7885511" y="4412460"/>
            <a:ext cx="57316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9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477819" y="330407"/>
            <a:ext cx="7886700" cy="457200"/>
          </a:xfrm>
          <a:custGeom>
            <a:avLst/>
            <a:gdLst/>
            <a:ahLst/>
            <a:cxnLst/>
            <a:rect l="l" t="t" r="r" b="b"/>
            <a:pathLst>
              <a:path w="1000" h="1000" extrusionOk="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8503063" y="59669"/>
            <a:ext cx="675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/7</a:t>
            </a:r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26"/>
          <p:cNvGrpSpPr/>
          <p:nvPr/>
        </p:nvGrpSpPr>
        <p:grpSpPr>
          <a:xfrm>
            <a:off x="-8466" y="-6351"/>
            <a:ext cx="9171317" cy="5156201"/>
            <a:chOff x="-8467" y="-8468"/>
            <a:chExt cx="9171317" cy="6874935"/>
          </a:xfrm>
        </p:grpSpPr>
        <p:sp>
          <p:nvSpPr>
            <p:cNvPr id="136" name="Google Shape;136;p2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 extrusionOk="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7" name="Google Shape;137;p26"/>
            <p:cNvCxnSpPr/>
            <p:nvPr/>
          </p:nvCxnSpPr>
          <p:spPr>
            <a:xfrm rot="10800000" flipH="1">
              <a:off x="5130830" y="4175605"/>
              <a:ext cx="4022475" cy="2682396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8" name="Google Shape;138;p26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9" name="Google Shape;139;p26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6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6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0B5394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6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394">
                <a:alpha val="49803"/>
              </a:srgbClr>
            </a:solidFill>
            <a:ln>
              <a:noFill/>
            </a:ln>
          </p:spPr>
        </p:sp>
        <p:sp>
          <p:nvSpPr>
            <p:cNvPr id="143" name="Google Shape;143;p26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75A2">
                <a:alpha val="8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0B5394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Google Shape;146;p26"/>
          <p:cNvSpPr txBox="1">
            <a:spLocks noGrp="1"/>
          </p:cNvSpPr>
          <p:nvPr>
            <p:ph type="title"/>
          </p:nvPr>
        </p:nvSpPr>
        <p:spPr>
          <a:xfrm>
            <a:off x="609601" y="457200"/>
            <a:ext cx="6347713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body" idx="1"/>
          </p:nvPr>
        </p:nvSpPr>
        <p:spPr>
          <a:xfrm>
            <a:off x="609601" y="1620443"/>
            <a:ext cx="6347714" cy="291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dt" idx="10"/>
          </p:nvPr>
        </p:nvSpPr>
        <p:spPr>
          <a:xfrm>
            <a:off x="5405258" y="4531025"/>
            <a:ext cx="6841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ftr" idx="11"/>
          </p:nvPr>
        </p:nvSpPr>
        <p:spPr>
          <a:xfrm>
            <a:off x="609599" y="4531025"/>
            <a:ext cx="462297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sldNum" idx="12"/>
          </p:nvPr>
        </p:nvSpPr>
        <p:spPr>
          <a:xfrm>
            <a:off x="6444678" y="4531025"/>
            <a:ext cx="51263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EFE"/>
            </a:gs>
            <a:gs pos="100000">
              <a:srgbClr val="B1C9E0"/>
            </a:gs>
          </a:gsLst>
          <a:lin ang="5400000" scaled="0"/>
        </a:gra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43" descr="\\DROBO-FS\QuickDrops\JB\PPTX NG\Droplets\LightingOverlay.png"/>
          <p:cNvPicPr preferRelativeResize="0"/>
          <p:nvPr/>
        </p:nvPicPr>
        <p:blipFill rotWithShape="1">
          <a:blip r:embed="rId19">
            <a:alphaModFix amt="70000"/>
          </a:blip>
          <a:srcRect/>
          <a:stretch/>
        </p:blipFill>
        <p:spPr>
          <a:xfrm>
            <a:off x="1" y="-1"/>
            <a:ext cx="91440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43"/>
          <p:cNvSpPr txBox="1">
            <a:spLocks noGrp="1"/>
          </p:cNvSpPr>
          <p:nvPr>
            <p:ph type="title"/>
          </p:nvPr>
        </p:nvSpPr>
        <p:spPr>
          <a:xfrm>
            <a:off x="685333" y="463892"/>
            <a:ext cx="7773338" cy="119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sz="3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1" name="Google Shape;271;p43"/>
          <p:cNvSpPr txBox="1">
            <a:spLocks noGrp="1"/>
          </p:cNvSpPr>
          <p:nvPr>
            <p:ph type="body" idx="1"/>
          </p:nvPr>
        </p:nvSpPr>
        <p:spPr>
          <a:xfrm>
            <a:off x="685331" y="1775324"/>
            <a:ext cx="7773339" cy="256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72" name="Google Shape;272;p43"/>
          <p:cNvSpPr txBox="1">
            <a:spLocks noGrp="1"/>
          </p:cNvSpPr>
          <p:nvPr>
            <p:ph type="dt" idx="10"/>
          </p:nvPr>
        </p:nvSpPr>
        <p:spPr>
          <a:xfrm>
            <a:off x="5759053" y="441246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73" name="Google Shape;273;p43"/>
          <p:cNvSpPr txBox="1">
            <a:spLocks noGrp="1"/>
          </p:cNvSpPr>
          <p:nvPr>
            <p:ph type="ftr" idx="11"/>
          </p:nvPr>
        </p:nvSpPr>
        <p:spPr>
          <a:xfrm>
            <a:off x="685333" y="4412460"/>
            <a:ext cx="5004665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74" name="Google Shape;274;p43"/>
          <p:cNvSpPr txBox="1">
            <a:spLocks noGrp="1"/>
          </p:cNvSpPr>
          <p:nvPr>
            <p:ph type="sldNum" idx="12"/>
          </p:nvPr>
        </p:nvSpPr>
        <p:spPr>
          <a:xfrm>
            <a:off x="7885511" y="4412460"/>
            <a:ext cx="57316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1"/>
          <p:cNvSpPr txBox="1">
            <a:spLocks noGrp="1"/>
          </p:cNvSpPr>
          <p:nvPr>
            <p:ph type="title"/>
          </p:nvPr>
        </p:nvSpPr>
        <p:spPr>
          <a:xfrm>
            <a:off x="714378" y="1634375"/>
            <a:ext cx="7741367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ct val="100000"/>
              <a:buFont typeface="Verdana"/>
              <a:buNone/>
            </a:pPr>
            <a:r>
              <a:rPr lang="en-SG" sz="2400" b="1" dirty="0">
                <a:solidFill>
                  <a:srgbClr val="0B5394"/>
                </a:solidFill>
                <a:latin typeface="Verdana"/>
                <a:ea typeface="Verdana"/>
                <a:cs typeface="Verdana"/>
                <a:sym typeface="Verdana"/>
              </a:rPr>
              <a:t>Airbnb Excel Lab</a:t>
            </a:r>
            <a:endParaRPr dirty="0"/>
          </a:p>
        </p:txBody>
      </p:sp>
      <p:sp>
        <p:nvSpPr>
          <p:cNvPr id="420" name="Google Shape;420;p61"/>
          <p:cNvSpPr txBox="1"/>
          <p:nvPr/>
        </p:nvSpPr>
        <p:spPr>
          <a:xfrm>
            <a:off x="781050" y="2720825"/>
            <a:ext cx="7391400" cy="1444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By Matthew Pan</a:t>
            </a:r>
            <a:endParaRPr sz="1600" b="1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endParaRPr sz="1600" i="1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endParaRPr sz="1600" i="1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endParaRPr sz="1600" i="1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AE8E5C4-97C4-1F6C-278C-090F3EF0B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875" y="998197"/>
            <a:ext cx="3489259" cy="2736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171B7C-E2C7-D761-5364-48B7DBB61A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35" y="1104497"/>
            <a:ext cx="5577319" cy="2736000"/>
          </a:xfrm>
          <a:prstGeom prst="rect">
            <a:avLst/>
          </a:prstGeom>
        </p:spPr>
      </p:pic>
      <p:sp>
        <p:nvSpPr>
          <p:cNvPr id="427" name="Google Shape;427;p62"/>
          <p:cNvSpPr txBox="1"/>
          <p:nvPr/>
        </p:nvSpPr>
        <p:spPr>
          <a:xfrm>
            <a:off x="587754" y="325876"/>
            <a:ext cx="78231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Q1. Which </a:t>
            </a:r>
            <a:r>
              <a:rPr lang="en-SG" sz="2400" noProof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neighbourhoods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host the most listings?</a:t>
            </a:r>
            <a:endParaRPr sz="1200" dirty="0"/>
          </a:p>
        </p:txBody>
      </p:sp>
      <p:sp>
        <p:nvSpPr>
          <p:cNvPr id="428" name="Google Shape;428;p62"/>
          <p:cNvSpPr/>
          <p:nvPr/>
        </p:nvSpPr>
        <p:spPr>
          <a:xfrm>
            <a:off x="535069" y="4031376"/>
            <a:ext cx="8300751" cy="9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Char char="❑"/>
            </a:pPr>
            <a:r>
              <a:rPr lang="en" sz="1100" dirty="0"/>
              <a:t>Amongst neighbourhood groups, Manhattan hosted the highest listings of </a:t>
            </a:r>
            <a:r>
              <a:rPr lang="en" sz="1100" b="1" dirty="0"/>
              <a:t>9813</a:t>
            </a:r>
            <a:r>
              <a:rPr lang="en" sz="1100" dirty="0"/>
              <a:t>, generating a total revenue of </a:t>
            </a:r>
            <a:r>
              <a:rPr lang="en" sz="1100" b="1" dirty="0"/>
              <a:t>$135.5 million</a:t>
            </a:r>
            <a:r>
              <a:rPr lang="en" sz="1100" dirty="0"/>
              <a:t>.</a:t>
            </a:r>
          </a:p>
          <a:p>
            <a:pPr marL="342900" marR="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Char char="❑"/>
            </a:pPr>
            <a:r>
              <a:rPr lang="en-US" sz="1100" b="1" dirty="0"/>
              <a:t>Bedford-Stuyvesant </a:t>
            </a:r>
            <a:r>
              <a:rPr lang="en-US" sz="1100" dirty="0"/>
              <a:t>generated a total revenue of </a:t>
            </a:r>
            <a:r>
              <a:rPr lang="en-US" sz="1100" b="1" dirty="0"/>
              <a:t>$18 million </a:t>
            </a:r>
            <a:r>
              <a:rPr lang="en-US" sz="1100" dirty="0"/>
              <a:t>from</a:t>
            </a:r>
            <a:r>
              <a:rPr lang="en-US" sz="1100" b="1" dirty="0"/>
              <a:t> 1516 listings, the most in NY City.</a:t>
            </a:r>
          </a:p>
          <a:p>
            <a:pPr marL="342900" lvl="0" indent="-330200" algn="just">
              <a:lnSpc>
                <a:spcPct val="150000"/>
              </a:lnSpc>
              <a:buSzPts val="1300"/>
              <a:buFont typeface="Noto Sans Symbols"/>
              <a:buChar char="❑"/>
            </a:pPr>
            <a:r>
              <a:rPr lang="en-US" sz="1100" b="1" dirty="0">
                <a:solidFill>
                  <a:schemeClr val="dk1"/>
                </a:solidFill>
              </a:rPr>
              <a:t>Midtown</a:t>
            </a:r>
            <a:r>
              <a:rPr lang="en-US" sz="1100" dirty="0">
                <a:solidFill>
                  <a:schemeClr val="dk1"/>
                </a:solidFill>
              </a:rPr>
              <a:t> generated the highest total revenue of </a:t>
            </a:r>
            <a:r>
              <a:rPr lang="en-US" sz="1100" b="1" dirty="0">
                <a:solidFill>
                  <a:schemeClr val="dk1"/>
                </a:solidFill>
              </a:rPr>
              <a:t>$23 million </a:t>
            </a:r>
            <a:r>
              <a:rPr lang="en-US" sz="1100" dirty="0">
                <a:solidFill>
                  <a:schemeClr val="dk1"/>
                </a:solidFill>
              </a:rPr>
              <a:t>from</a:t>
            </a:r>
            <a:r>
              <a:rPr lang="en-US" sz="1100" b="1" dirty="0">
                <a:solidFill>
                  <a:schemeClr val="dk1"/>
                </a:solidFill>
              </a:rPr>
              <a:t> 1387 listings.</a:t>
            </a:r>
          </a:p>
        </p:txBody>
      </p:sp>
      <p:sp>
        <p:nvSpPr>
          <p:cNvPr id="430" name="Google Shape;430;p62"/>
          <p:cNvSpPr txBox="1"/>
          <p:nvPr/>
        </p:nvSpPr>
        <p:spPr>
          <a:xfrm>
            <a:off x="5365773" y="1504600"/>
            <a:ext cx="5349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</a:rPr>
              <a:t>38.9%</a:t>
            </a:r>
            <a:endParaRPr sz="900" b="1">
              <a:solidFill>
                <a:schemeClr val="lt1"/>
              </a:solidFill>
            </a:endParaRPr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7D79DFE2-BE3D-AA4F-C2BE-BEAC03A66427}"/>
              </a:ext>
            </a:extLst>
          </p:cNvPr>
          <p:cNvSpPr/>
          <p:nvPr/>
        </p:nvSpPr>
        <p:spPr>
          <a:xfrm>
            <a:off x="393939" y="3524176"/>
            <a:ext cx="108232" cy="288000"/>
          </a:xfrm>
          <a:prstGeom prst="upArrow">
            <a:avLst>
              <a:gd name="adj1" fmla="val 50000"/>
              <a:gd name="adj2" fmla="val 90742"/>
            </a:avLst>
          </a:prstGeom>
          <a:solidFill>
            <a:srgbClr val="FF000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7ADCB665-61D8-045D-0EA1-837F20D79BAA}"/>
              </a:ext>
            </a:extLst>
          </p:cNvPr>
          <p:cNvSpPr/>
          <p:nvPr/>
        </p:nvSpPr>
        <p:spPr>
          <a:xfrm>
            <a:off x="3029627" y="3269343"/>
            <a:ext cx="108232" cy="288000"/>
          </a:xfrm>
          <a:prstGeom prst="upArrow">
            <a:avLst>
              <a:gd name="adj1" fmla="val 50000"/>
              <a:gd name="adj2" fmla="val 90742"/>
            </a:avLst>
          </a:prstGeom>
          <a:solidFill>
            <a:srgbClr val="FF000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638656D4-7EE9-6428-6E29-2FA4C1775223}"/>
              </a:ext>
            </a:extLst>
          </p:cNvPr>
          <p:cNvSpPr/>
          <p:nvPr/>
        </p:nvSpPr>
        <p:spPr>
          <a:xfrm>
            <a:off x="6205126" y="3614177"/>
            <a:ext cx="108232" cy="288000"/>
          </a:xfrm>
          <a:prstGeom prst="upArrow">
            <a:avLst>
              <a:gd name="adj1" fmla="val 50000"/>
              <a:gd name="adj2" fmla="val 90742"/>
            </a:avLst>
          </a:prstGeom>
          <a:solidFill>
            <a:srgbClr val="FF000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DA080AA5-E52D-8A7B-D929-2ACFF66DF130}"/>
              </a:ext>
            </a:extLst>
          </p:cNvPr>
          <p:cNvSpPr/>
          <p:nvPr/>
        </p:nvSpPr>
        <p:spPr>
          <a:xfrm>
            <a:off x="6735134" y="3619696"/>
            <a:ext cx="108232" cy="288000"/>
          </a:xfrm>
          <a:prstGeom prst="upArrow">
            <a:avLst>
              <a:gd name="adj1" fmla="val 50000"/>
              <a:gd name="adj2" fmla="val 90742"/>
            </a:avLst>
          </a:prstGeom>
          <a:solidFill>
            <a:srgbClr val="FF000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Google Shape;431;p62">
            <a:extLst>
              <a:ext uri="{FF2B5EF4-FFF2-40B4-BE49-F238E27FC236}">
                <a16:creationId xmlns:a16="http://schemas.microsoft.com/office/drawing/2014/main" id="{29C58AE5-6E9D-A644-9F06-CCE5ADCC5E11}"/>
              </a:ext>
            </a:extLst>
          </p:cNvPr>
          <p:cNvSpPr txBox="1"/>
          <p:nvPr/>
        </p:nvSpPr>
        <p:spPr>
          <a:xfrm>
            <a:off x="386037" y="1350303"/>
            <a:ext cx="1202221" cy="245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>
                <a:solidFill>
                  <a:schemeClr val="dk1"/>
                </a:solidFill>
              </a:rPr>
              <a:t>1516 listings / $18 million</a:t>
            </a:r>
            <a:endParaRPr sz="600" b="1" dirty="0">
              <a:solidFill>
                <a:schemeClr val="dk1"/>
              </a:solidFill>
            </a:endParaRPr>
          </a:p>
        </p:txBody>
      </p:sp>
      <p:sp>
        <p:nvSpPr>
          <p:cNvPr id="9" name="Google Shape;431;p62">
            <a:extLst>
              <a:ext uri="{FF2B5EF4-FFF2-40B4-BE49-F238E27FC236}">
                <a16:creationId xmlns:a16="http://schemas.microsoft.com/office/drawing/2014/main" id="{11BFB5F7-E6D0-EE87-6615-BCE6A5747884}"/>
              </a:ext>
            </a:extLst>
          </p:cNvPr>
          <p:cNvSpPr txBox="1"/>
          <p:nvPr/>
        </p:nvSpPr>
        <p:spPr>
          <a:xfrm>
            <a:off x="2928044" y="1350303"/>
            <a:ext cx="1202221" cy="245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>
                <a:solidFill>
                  <a:schemeClr val="dk1"/>
                </a:solidFill>
              </a:rPr>
              <a:t>1387 listings / $23 million</a:t>
            </a:r>
            <a:endParaRPr sz="600" b="1" dirty="0">
              <a:solidFill>
                <a:schemeClr val="dk1"/>
              </a:solidFill>
            </a:endParaRPr>
          </a:p>
        </p:txBody>
      </p:sp>
      <p:sp>
        <p:nvSpPr>
          <p:cNvPr id="12" name="Google Shape;431;p62">
            <a:extLst>
              <a:ext uri="{FF2B5EF4-FFF2-40B4-BE49-F238E27FC236}">
                <a16:creationId xmlns:a16="http://schemas.microsoft.com/office/drawing/2014/main" id="{98C47A58-8109-F655-1141-FA0D7E7F04CD}"/>
              </a:ext>
            </a:extLst>
          </p:cNvPr>
          <p:cNvSpPr txBox="1"/>
          <p:nvPr/>
        </p:nvSpPr>
        <p:spPr>
          <a:xfrm>
            <a:off x="5925581" y="1718249"/>
            <a:ext cx="667321" cy="245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>
                <a:solidFill>
                  <a:schemeClr val="dk1"/>
                </a:solidFill>
              </a:rPr>
              <a:t>7221 listings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>
                <a:solidFill>
                  <a:schemeClr val="dk1"/>
                </a:solidFill>
              </a:rPr>
              <a:t>$89.8 million</a:t>
            </a:r>
            <a:endParaRPr sz="600" b="1" dirty="0">
              <a:solidFill>
                <a:schemeClr val="dk1"/>
              </a:solidFill>
            </a:endParaRPr>
          </a:p>
        </p:txBody>
      </p:sp>
      <p:sp>
        <p:nvSpPr>
          <p:cNvPr id="13" name="Google Shape;431;p62">
            <a:extLst>
              <a:ext uri="{FF2B5EF4-FFF2-40B4-BE49-F238E27FC236}">
                <a16:creationId xmlns:a16="http://schemas.microsoft.com/office/drawing/2014/main" id="{D0FB341D-51EB-863F-05BB-D2C914ED13A5}"/>
              </a:ext>
            </a:extLst>
          </p:cNvPr>
          <p:cNvSpPr txBox="1"/>
          <p:nvPr/>
        </p:nvSpPr>
        <p:spPr>
          <a:xfrm>
            <a:off x="6462696" y="1258660"/>
            <a:ext cx="691138" cy="245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>
                <a:solidFill>
                  <a:schemeClr val="dk1"/>
                </a:solidFill>
              </a:rPr>
              <a:t>9813 listings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>
                <a:solidFill>
                  <a:schemeClr val="dk1"/>
                </a:solidFill>
              </a:rPr>
              <a:t>$135.5 million</a:t>
            </a:r>
            <a:endParaRPr sz="600" b="1" dirty="0">
              <a:solidFill>
                <a:schemeClr val="dk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80FACF-BA84-71AA-3D1E-57365EADB5BE}"/>
              </a:ext>
            </a:extLst>
          </p:cNvPr>
          <p:cNvCxnSpPr>
            <a:cxnSpLocks/>
          </p:cNvCxnSpPr>
          <p:nvPr/>
        </p:nvCxnSpPr>
        <p:spPr>
          <a:xfrm flipH="1">
            <a:off x="3134129" y="1558074"/>
            <a:ext cx="86520" cy="150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3CF5F3-778A-9BA7-D717-91B71F6B7119}"/>
              </a:ext>
            </a:extLst>
          </p:cNvPr>
          <p:cNvCxnSpPr>
            <a:cxnSpLocks/>
          </p:cNvCxnSpPr>
          <p:nvPr/>
        </p:nvCxnSpPr>
        <p:spPr>
          <a:xfrm flipH="1">
            <a:off x="502171" y="1566500"/>
            <a:ext cx="86520" cy="150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841EC8-4E20-E154-F39C-49F1B2666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42" y="884848"/>
            <a:ext cx="3706200" cy="3132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BAC2EC-8EAF-EAF7-BFCC-F56277552A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018" y="884848"/>
            <a:ext cx="3708949" cy="3132000"/>
          </a:xfrm>
          <a:prstGeom prst="rect">
            <a:avLst/>
          </a:prstGeom>
        </p:spPr>
      </p:pic>
      <p:sp>
        <p:nvSpPr>
          <p:cNvPr id="438" name="Google Shape;438;p63"/>
          <p:cNvSpPr txBox="1">
            <a:spLocks noGrp="1"/>
          </p:cNvSpPr>
          <p:nvPr>
            <p:ph type="title"/>
          </p:nvPr>
        </p:nvSpPr>
        <p:spPr>
          <a:xfrm>
            <a:off x="591532" y="333587"/>
            <a:ext cx="85689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Q1. Which </a:t>
            </a:r>
            <a:r>
              <a:rPr lang="en-SG" sz="2400" noProof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neighbourhoods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host the most listings?</a:t>
            </a:r>
            <a:endParaRPr sz="2000" dirty="0"/>
          </a:p>
        </p:txBody>
      </p:sp>
      <p:sp>
        <p:nvSpPr>
          <p:cNvPr id="440" name="Google Shape;440;p63"/>
          <p:cNvSpPr txBox="1"/>
          <p:nvPr/>
        </p:nvSpPr>
        <p:spPr>
          <a:xfrm>
            <a:off x="7530966" y="1321479"/>
            <a:ext cx="5349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1"/>
                </a:solidFill>
              </a:rPr>
              <a:t>784</a:t>
            </a:r>
            <a:endParaRPr sz="900" b="1" dirty="0">
              <a:solidFill>
                <a:schemeClr val="dk1"/>
              </a:solidFill>
            </a:endParaRPr>
          </a:p>
        </p:txBody>
      </p:sp>
      <p:sp>
        <p:nvSpPr>
          <p:cNvPr id="441" name="Google Shape;441;p63"/>
          <p:cNvSpPr txBox="1"/>
          <p:nvPr/>
        </p:nvSpPr>
        <p:spPr>
          <a:xfrm>
            <a:off x="6826212" y="1898711"/>
            <a:ext cx="5349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1"/>
                </a:solidFill>
              </a:rPr>
              <a:t>566</a:t>
            </a:r>
            <a:endParaRPr sz="900" b="1" dirty="0">
              <a:solidFill>
                <a:schemeClr val="dk1"/>
              </a:solidFill>
            </a:endParaRPr>
          </a:p>
        </p:txBody>
      </p:sp>
      <p:sp>
        <p:nvSpPr>
          <p:cNvPr id="442" name="Google Shape;442;p63"/>
          <p:cNvSpPr txBox="1"/>
          <p:nvPr/>
        </p:nvSpPr>
        <p:spPr>
          <a:xfrm>
            <a:off x="3991368" y="1348375"/>
            <a:ext cx="5349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</a:rPr>
              <a:t>13.2%</a:t>
            </a:r>
            <a:endParaRPr sz="900" b="1">
              <a:solidFill>
                <a:schemeClr val="lt1"/>
              </a:solidFill>
            </a:endParaRPr>
          </a:p>
        </p:txBody>
      </p:sp>
      <p:sp>
        <p:nvSpPr>
          <p:cNvPr id="4" name="Google Shape;440;p63">
            <a:extLst>
              <a:ext uri="{FF2B5EF4-FFF2-40B4-BE49-F238E27FC236}">
                <a16:creationId xmlns:a16="http://schemas.microsoft.com/office/drawing/2014/main" id="{A19EDAFA-2B4E-0BE0-1E8B-C910E3A98A25}"/>
              </a:ext>
            </a:extLst>
          </p:cNvPr>
          <p:cNvSpPr txBox="1"/>
          <p:nvPr/>
        </p:nvSpPr>
        <p:spPr>
          <a:xfrm>
            <a:off x="2264517" y="1997082"/>
            <a:ext cx="5349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1"/>
                </a:solidFill>
              </a:rPr>
              <a:t>238</a:t>
            </a:r>
            <a:endParaRPr sz="900" b="1" dirty="0">
              <a:solidFill>
                <a:schemeClr val="dk1"/>
              </a:solidFill>
            </a:endParaRPr>
          </a:p>
        </p:txBody>
      </p:sp>
      <p:sp>
        <p:nvSpPr>
          <p:cNvPr id="5" name="Google Shape;441;p63">
            <a:extLst>
              <a:ext uri="{FF2B5EF4-FFF2-40B4-BE49-F238E27FC236}">
                <a16:creationId xmlns:a16="http://schemas.microsoft.com/office/drawing/2014/main" id="{7817F605-46F3-492C-D607-48EF72EA8858}"/>
              </a:ext>
            </a:extLst>
          </p:cNvPr>
          <p:cNvSpPr txBox="1"/>
          <p:nvPr/>
        </p:nvSpPr>
        <p:spPr>
          <a:xfrm>
            <a:off x="695992" y="1839080"/>
            <a:ext cx="5349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1"/>
                </a:solidFill>
              </a:rPr>
              <a:t>264</a:t>
            </a:r>
            <a:endParaRPr sz="900" b="1" dirty="0">
              <a:solidFill>
                <a:schemeClr val="dk1"/>
              </a:solidFill>
            </a:endParaRPr>
          </a:p>
        </p:txBody>
      </p:sp>
      <p:sp>
        <p:nvSpPr>
          <p:cNvPr id="6" name="Google Shape;428;p62">
            <a:extLst>
              <a:ext uri="{FF2B5EF4-FFF2-40B4-BE49-F238E27FC236}">
                <a16:creationId xmlns:a16="http://schemas.microsoft.com/office/drawing/2014/main" id="{6CAF865C-4B82-571D-0EA7-ADF362920115}"/>
              </a:ext>
            </a:extLst>
          </p:cNvPr>
          <p:cNvSpPr/>
          <p:nvPr/>
        </p:nvSpPr>
        <p:spPr>
          <a:xfrm>
            <a:off x="786122" y="4073824"/>
            <a:ext cx="7653821" cy="9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30200" algn="just">
              <a:lnSpc>
                <a:spcPct val="150000"/>
              </a:lnSpc>
              <a:buSzPts val="1300"/>
              <a:buFont typeface="Noto Sans Symbols"/>
              <a:buChar char="❑"/>
            </a:pPr>
            <a:r>
              <a:rPr lang="en" sz="1100" dirty="0"/>
              <a:t>Midtown received a </a:t>
            </a:r>
            <a:r>
              <a:rPr lang="en" sz="1100" b="1" dirty="0"/>
              <a:t>higher proportion of Bad reviews </a:t>
            </a:r>
            <a:r>
              <a:rPr lang="en" sz="1100" dirty="0"/>
              <a:t>as compared to </a:t>
            </a:r>
            <a:r>
              <a:rPr lang="en-US" sz="1100" dirty="0"/>
              <a:t>Bedford-Stuyvesant listings</a:t>
            </a:r>
            <a:r>
              <a:rPr lang="en" sz="1100" dirty="0"/>
              <a:t>.</a:t>
            </a:r>
          </a:p>
          <a:p>
            <a:pPr marL="342900" marR="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Char char="❑"/>
            </a:pPr>
            <a:r>
              <a:rPr lang="en-US" sz="1100" b="1" dirty="0"/>
              <a:t>Bedford-Stuyvesant </a:t>
            </a:r>
            <a:r>
              <a:rPr lang="en-US" sz="1100" dirty="0"/>
              <a:t>listings are priced mainly in the </a:t>
            </a:r>
            <a:r>
              <a:rPr lang="en-US" sz="1100" b="1" dirty="0"/>
              <a:t>Budget</a:t>
            </a:r>
            <a:r>
              <a:rPr lang="en-US" sz="1100" dirty="0"/>
              <a:t> price range. </a:t>
            </a:r>
          </a:p>
          <a:p>
            <a:pPr marL="342900" indent="-330200" algn="just">
              <a:lnSpc>
                <a:spcPct val="150000"/>
              </a:lnSpc>
              <a:buSzPts val="1300"/>
              <a:buFont typeface="Noto Sans Symbols"/>
              <a:buChar char="❑"/>
            </a:pPr>
            <a:r>
              <a:rPr lang="en-US" sz="1100" b="1" dirty="0">
                <a:solidFill>
                  <a:schemeClr val="dk1"/>
                </a:solidFill>
              </a:rPr>
              <a:t>Midtown</a:t>
            </a:r>
            <a:r>
              <a:rPr lang="en-US" sz="1100" dirty="0">
                <a:solidFill>
                  <a:schemeClr val="dk1"/>
                </a:solidFill>
              </a:rPr>
              <a:t> </a:t>
            </a:r>
            <a:r>
              <a:rPr lang="en-US" sz="1100" dirty="0"/>
              <a:t>listings are priced mainly in the </a:t>
            </a:r>
            <a:r>
              <a:rPr lang="en-US" sz="1100" b="1" dirty="0"/>
              <a:t>Expensive</a:t>
            </a:r>
            <a:r>
              <a:rPr lang="en-US" sz="1100" dirty="0"/>
              <a:t> price range. </a:t>
            </a:r>
          </a:p>
          <a:p>
            <a:pPr marL="342900" lvl="0" indent="-330200" algn="just">
              <a:lnSpc>
                <a:spcPct val="150000"/>
              </a:lnSpc>
              <a:buSzPts val="1300"/>
              <a:buFont typeface="Noto Sans Symbols"/>
              <a:buChar char="❑"/>
            </a:pPr>
            <a:endParaRPr lang="en-US" sz="1100" b="1" dirty="0">
              <a:solidFill>
                <a:schemeClr val="dk1"/>
              </a:solidFill>
            </a:endParaRPr>
          </a:p>
        </p:txBody>
      </p:sp>
      <p:sp>
        <p:nvSpPr>
          <p:cNvPr id="7" name="Google Shape;440;p63">
            <a:extLst>
              <a:ext uri="{FF2B5EF4-FFF2-40B4-BE49-F238E27FC236}">
                <a16:creationId xmlns:a16="http://schemas.microsoft.com/office/drawing/2014/main" id="{30B21EF5-CE96-9BE2-F19A-F351FD1B6A53}"/>
              </a:ext>
            </a:extLst>
          </p:cNvPr>
          <p:cNvSpPr txBox="1"/>
          <p:nvPr/>
        </p:nvSpPr>
        <p:spPr>
          <a:xfrm>
            <a:off x="1565090" y="2108144"/>
            <a:ext cx="5349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1"/>
                </a:solidFill>
              </a:rPr>
              <a:t>219</a:t>
            </a:r>
            <a:endParaRPr sz="900" b="1" dirty="0">
              <a:solidFill>
                <a:schemeClr val="dk1"/>
              </a:solidFill>
            </a:endParaRPr>
          </a:p>
        </p:txBody>
      </p:sp>
      <p:sp>
        <p:nvSpPr>
          <p:cNvPr id="8" name="Google Shape;440;p63">
            <a:extLst>
              <a:ext uri="{FF2B5EF4-FFF2-40B4-BE49-F238E27FC236}">
                <a16:creationId xmlns:a16="http://schemas.microsoft.com/office/drawing/2014/main" id="{8C8E8BC1-2388-0CD9-F113-603873576BE5}"/>
              </a:ext>
            </a:extLst>
          </p:cNvPr>
          <p:cNvSpPr txBox="1"/>
          <p:nvPr/>
        </p:nvSpPr>
        <p:spPr>
          <a:xfrm>
            <a:off x="3131512" y="1535835"/>
            <a:ext cx="5349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1"/>
                </a:solidFill>
              </a:rPr>
              <a:t>317</a:t>
            </a:r>
            <a:endParaRPr sz="900" b="1" dirty="0">
              <a:solidFill>
                <a:schemeClr val="dk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6556F0B-38ED-622B-CF5B-04511705E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384316"/>
              </p:ext>
            </p:extLst>
          </p:nvPr>
        </p:nvGraphicFramePr>
        <p:xfrm>
          <a:off x="3887624" y="2450848"/>
          <a:ext cx="1440000" cy="902418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26141321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65379922"/>
                    </a:ext>
                  </a:extLst>
                </a:gridCol>
              </a:tblGrid>
              <a:tr h="150403">
                <a:tc>
                  <a:txBody>
                    <a:bodyPr/>
                    <a:lstStyle/>
                    <a:p>
                      <a:pPr algn="ctr" fontAlgn="b"/>
                      <a:r>
                        <a:rPr lang="en-SG" sz="700" u="none" strike="noStrike" dirty="0">
                          <a:effectLst/>
                        </a:rPr>
                        <a:t>Price Category</a:t>
                      </a:r>
                      <a:endParaRPr lang="en-SG" sz="7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700" u="none" strike="noStrike" dirty="0">
                          <a:effectLst/>
                        </a:rPr>
                        <a:t>Price Range</a:t>
                      </a:r>
                      <a:endParaRPr lang="en-SG" sz="7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72955074"/>
                  </a:ext>
                </a:extLst>
              </a:tr>
              <a:tr h="150403">
                <a:tc>
                  <a:txBody>
                    <a:bodyPr/>
                    <a:lstStyle/>
                    <a:p>
                      <a:pPr algn="ctr" fontAlgn="b"/>
                      <a:r>
                        <a:rPr lang="en-SG" sz="700" u="none" strike="noStrike" dirty="0">
                          <a:effectLst/>
                        </a:rPr>
                        <a:t>Budget</a:t>
                      </a:r>
                      <a:endParaRPr lang="en-SG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700" u="none" strike="noStrike" dirty="0">
                          <a:effectLst/>
                        </a:rPr>
                        <a:t>$7 – $84</a:t>
                      </a:r>
                      <a:endParaRPr lang="en-SG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61031753"/>
                  </a:ext>
                </a:extLst>
              </a:tr>
              <a:tr h="150403">
                <a:tc>
                  <a:txBody>
                    <a:bodyPr/>
                    <a:lstStyle/>
                    <a:p>
                      <a:pPr algn="ctr" fontAlgn="b"/>
                      <a:r>
                        <a:rPr lang="en-SG" sz="700" u="none" strike="noStrike" dirty="0">
                          <a:effectLst/>
                        </a:rPr>
                        <a:t>Cheap</a:t>
                      </a:r>
                      <a:endParaRPr lang="en-SG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700" u="none" strike="noStrike" dirty="0">
                          <a:effectLst/>
                        </a:rPr>
                        <a:t>$85 – $139</a:t>
                      </a:r>
                      <a:endParaRPr lang="en-SG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49656145"/>
                  </a:ext>
                </a:extLst>
              </a:tr>
              <a:tr h="150403">
                <a:tc>
                  <a:txBody>
                    <a:bodyPr/>
                    <a:lstStyle/>
                    <a:p>
                      <a:pPr algn="ctr" fontAlgn="b"/>
                      <a:r>
                        <a:rPr lang="en-SG" sz="700" u="none" strike="noStrike" dirty="0">
                          <a:effectLst/>
                        </a:rPr>
                        <a:t>Affordable</a:t>
                      </a:r>
                      <a:endParaRPr lang="en-SG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700" u="none" strike="noStrike" dirty="0">
                          <a:effectLst/>
                        </a:rPr>
                        <a:t>$140 – $238</a:t>
                      </a:r>
                      <a:endParaRPr lang="en-SG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3893121"/>
                  </a:ext>
                </a:extLst>
              </a:tr>
              <a:tr h="150403">
                <a:tc>
                  <a:txBody>
                    <a:bodyPr/>
                    <a:lstStyle/>
                    <a:p>
                      <a:pPr algn="ctr" fontAlgn="b"/>
                      <a:r>
                        <a:rPr lang="en-SG" sz="700" u="none" strike="noStrike" dirty="0">
                          <a:effectLst/>
                        </a:rPr>
                        <a:t>Expensive</a:t>
                      </a:r>
                      <a:endParaRPr lang="en-SG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700" u="none" strike="noStrike" dirty="0">
                          <a:effectLst/>
                        </a:rPr>
                        <a:t>$239 – $19,999</a:t>
                      </a:r>
                      <a:endParaRPr lang="en-SG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1071899"/>
                  </a:ext>
                </a:extLst>
              </a:tr>
              <a:tr h="150403">
                <a:tc>
                  <a:txBody>
                    <a:bodyPr/>
                    <a:lstStyle/>
                    <a:p>
                      <a:pPr algn="ctr" fontAlgn="b"/>
                      <a:r>
                        <a:rPr lang="en-SG" sz="700" u="none" strike="noStrike" dirty="0">
                          <a:effectLst/>
                        </a:rPr>
                        <a:t>Premium</a:t>
                      </a:r>
                      <a:endParaRPr lang="en-SG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700" u="none" strike="noStrike" dirty="0">
                          <a:effectLst/>
                        </a:rPr>
                        <a:t>&gt;= $20,000</a:t>
                      </a:r>
                      <a:endParaRPr lang="en-SG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9977714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8949A74-492A-7D03-EDC3-1CD01AF6E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72883"/>
              </p:ext>
            </p:extLst>
          </p:nvPr>
        </p:nvGraphicFramePr>
        <p:xfrm>
          <a:off x="3887624" y="1359735"/>
          <a:ext cx="1440000" cy="752015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26141321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482268407"/>
                    </a:ext>
                  </a:extLst>
                </a:gridCol>
              </a:tblGrid>
              <a:tr h="150403">
                <a:tc>
                  <a:txBody>
                    <a:bodyPr/>
                    <a:lstStyle/>
                    <a:p>
                      <a:pPr algn="ctr" fontAlgn="b"/>
                      <a:r>
                        <a:rPr lang="en-SG" sz="700" u="none" strike="noStrike" dirty="0">
                          <a:effectLst/>
                        </a:rPr>
                        <a:t>Rating Category</a:t>
                      </a:r>
                      <a:endParaRPr lang="en-SG" sz="7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700" u="none" strike="noStrike" dirty="0">
                          <a:effectLst/>
                        </a:rPr>
                        <a:t>Rating Range</a:t>
                      </a:r>
                      <a:endParaRPr lang="en-SG" sz="7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72955074"/>
                  </a:ext>
                </a:extLst>
              </a:tr>
              <a:tr h="150403">
                <a:tc>
                  <a:txBody>
                    <a:bodyPr/>
                    <a:lstStyle/>
                    <a:p>
                      <a:pPr algn="ctr" fontAlgn="b"/>
                      <a:r>
                        <a:rPr lang="en-SG" sz="700" u="none" strike="noStrike" dirty="0">
                          <a:effectLst/>
                        </a:rPr>
                        <a:t>Bad</a:t>
                      </a:r>
                      <a:endParaRPr lang="en-SG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700" u="none" strike="noStrike" dirty="0">
                          <a:effectLst/>
                        </a:rPr>
                        <a:t>1.00 – 4.66</a:t>
                      </a:r>
                      <a:endParaRPr lang="en-SG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61031753"/>
                  </a:ext>
                </a:extLst>
              </a:tr>
              <a:tr h="150403">
                <a:tc>
                  <a:txBody>
                    <a:bodyPr/>
                    <a:lstStyle/>
                    <a:p>
                      <a:pPr algn="ctr" fontAlgn="b"/>
                      <a:r>
                        <a:rPr lang="en-SG" sz="700" u="none" strike="noStrike" dirty="0">
                          <a:effectLst/>
                        </a:rPr>
                        <a:t>Average</a:t>
                      </a:r>
                      <a:endParaRPr lang="en-SG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700" u="none" strike="noStrike" dirty="0">
                          <a:effectLst/>
                        </a:rPr>
                        <a:t>4.67 – 4.84</a:t>
                      </a:r>
                      <a:endParaRPr lang="en-SG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49656145"/>
                  </a:ext>
                </a:extLst>
              </a:tr>
              <a:tr h="150403">
                <a:tc>
                  <a:txBody>
                    <a:bodyPr/>
                    <a:lstStyle/>
                    <a:p>
                      <a:pPr algn="ctr" fontAlgn="b"/>
                      <a:r>
                        <a:rPr lang="en-SG" sz="700" u="none" strike="noStrike" dirty="0">
                          <a:effectLst/>
                        </a:rPr>
                        <a:t>Good</a:t>
                      </a:r>
                      <a:endParaRPr lang="en-SG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700" u="none" strike="noStrike" dirty="0">
                          <a:effectLst/>
                        </a:rPr>
                        <a:t>4.85 – 4.99</a:t>
                      </a:r>
                      <a:endParaRPr lang="en-SG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3893121"/>
                  </a:ext>
                </a:extLst>
              </a:tr>
              <a:tr h="150403">
                <a:tc>
                  <a:txBody>
                    <a:bodyPr/>
                    <a:lstStyle/>
                    <a:p>
                      <a:pPr algn="ctr" fontAlgn="b"/>
                      <a:r>
                        <a:rPr lang="en-SG" sz="700" u="none" strike="noStrike" dirty="0">
                          <a:effectLst/>
                        </a:rPr>
                        <a:t>Excellent</a:t>
                      </a:r>
                      <a:endParaRPr lang="en-SG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700" u="none" strike="noStrike" dirty="0">
                          <a:effectLst/>
                        </a:rPr>
                        <a:t>5.00</a:t>
                      </a:r>
                      <a:endParaRPr lang="en-SG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107189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6355CB-E50B-2632-AF4C-6DD80A54B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" y="1038966"/>
            <a:ext cx="6000000" cy="2880000"/>
          </a:xfrm>
          <a:prstGeom prst="rect">
            <a:avLst/>
          </a:prstGeom>
        </p:spPr>
      </p:pic>
      <p:sp>
        <p:nvSpPr>
          <p:cNvPr id="449" name="Google Shape;449;p64"/>
          <p:cNvSpPr txBox="1">
            <a:spLocks noGrp="1"/>
          </p:cNvSpPr>
          <p:nvPr>
            <p:ph type="title"/>
          </p:nvPr>
        </p:nvSpPr>
        <p:spPr>
          <a:xfrm>
            <a:off x="591531" y="333587"/>
            <a:ext cx="808239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400" dirty="0"/>
              <a:t>Q2. What property types receive the most positive reviews?</a:t>
            </a:r>
            <a:endParaRPr sz="2000" dirty="0"/>
          </a:p>
        </p:txBody>
      </p:sp>
      <p:sp>
        <p:nvSpPr>
          <p:cNvPr id="452" name="Google Shape;452;p64"/>
          <p:cNvSpPr txBox="1"/>
          <p:nvPr/>
        </p:nvSpPr>
        <p:spPr>
          <a:xfrm>
            <a:off x="1352530" y="1276328"/>
            <a:ext cx="600858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>
                <a:solidFill>
                  <a:schemeClr val="dk1"/>
                </a:solidFill>
              </a:rPr>
              <a:t>4.72 rating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>
                <a:solidFill>
                  <a:schemeClr val="dk1"/>
                </a:solidFill>
              </a:rPr>
              <a:t>$47,623</a:t>
            </a:r>
          </a:p>
          <a:p>
            <a:pPr algn="ctr"/>
            <a:r>
              <a:rPr lang="en" sz="600" b="1" dirty="0">
                <a:solidFill>
                  <a:schemeClr val="dk1"/>
                </a:solidFill>
              </a:rPr>
              <a:t>(Avg Rev)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 b="1" dirty="0">
              <a:solidFill>
                <a:schemeClr val="dk1"/>
              </a:solidFill>
            </a:endParaRP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8C0722FC-DC5A-0F40-00C5-C23D7FF0D264}"/>
              </a:ext>
            </a:extLst>
          </p:cNvPr>
          <p:cNvSpPr/>
          <p:nvPr/>
        </p:nvSpPr>
        <p:spPr>
          <a:xfrm>
            <a:off x="1804368" y="3409966"/>
            <a:ext cx="108232" cy="288000"/>
          </a:xfrm>
          <a:prstGeom prst="upArrow">
            <a:avLst>
              <a:gd name="adj1" fmla="val 50000"/>
              <a:gd name="adj2" fmla="val 90742"/>
            </a:avLst>
          </a:prstGeom>
          <a:solidFill>
            <a:srgbClr val="FF000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51E8BFEF-A4CA-552E-D176-D4800A4427B1}"/>
              </a:ext>
            </a:extLst>
          </p:cNvPr>
          <p:cNvSpPr/>
          <p:nvPr/>
        </p:nvSpPr>
        <p:spPr>
          <a:xfrm>
            <a:off x="1934919" y="3346830"/>
            <a:ext cx="108232" cy="288000"/>
          </a:xfrm>
          <a:prstGeom prst="upArrow">
            <a:avLst>
              <a:gd name="adj1" fmla="val 50000"/>
              <a:gd name="adj2" fmla="val 90742"/>
            </a:avLst>
          </a:prstGeom>
          <a:solidFill>
            <a:srgbClr val="FF000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Google Shape;452;p64">
            <a:extLst>
              <a:ext uri="{FF2B5EF4-FFF2-40B4-BE49-F238E27FC236}">
                <a16:creationId xmlns:a16="http://schemas.microsoft.com/office/drawing/2014/main" id="{989E7CA1-0335-FE91-3641-E1A6DC5B8F73}"/>
              </a:ext>
            </a:extLst>
          </p:cNvPr>
          <p:cNvSpPr txBox="1"/>
          <p:nvPr/>
        </p:nvSpPr>
        <p:spPr>
          <a:xfrm>
            <a:off x="1886928" y="1233636"/>
            <a:ext cx="691151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>
                <a:solidFill>
                  <a:schemeClr val="dk1"/>
                </a:solidFill>
              </a:rPr>
              <a:t>4.71 rating</a:t>
            </a:r>
          </a:p>
          <a:p>
            <a:pPr lvl="0" algn="ctr"/>
            <a:r>
              <a:rPr lang="en" sz="600" b="1" dirty="0">
                <a:solidFill>
                  <a:schemeClr val="dk1"/>
                </a:solidFill>
              </a:rPr>
              <a:t>$126.5 million</a:t>
            </a:r>
          </a:p>
          <a:p>
            <a:pPr lvl="0" algn="ctr"/>
            <a:r>
              <a:rPr lang="en" sz="600" b="1" dirty="0">
                <a:solidFill>
                  <a:schemeClr val="dk1"/>
                </a:solidFill>
              </a:rPr>
              <a:t>(Total Rev)</a:t>
            </a:r>
            <a:endParaRPr sz="600" b="1" dirty="0">
              <a:solidFill>
                <a:schemeClr val="dk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522D21-00D7-8F86-0484-952F83D5599A}"/>
              </a:ext>
            </a:extLst>
          </p:cNvPr>
          <p:cNvCxnSpPr>
            <a:cxnSpLocks/>
          </p:cNvCxnSpPr>
          <p:nvPr/>
        </p:nvCxnSpPr>
        <p:spPr>
          <a:xfrm flipH="1">
            <a:off x="2047220" y="1613746"/>
            <a:ext cx="86520" cy="150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1DC627C-F9AF-F51D-6D5F-4BFD4718C58D}"/>
              </a:ext>
            </a:extLst>
          </p:cNvPr>
          <p:cNvCxnSpPr>
            <a:cxnSpLocks/>
          </p:cNvCxnSpPr>
          <p:nvPr/>
        </p:nvCxnSpPr>
        <p:spPr>
          <a:xfrm>
            <a:off x="1734025" y="1656438"/>
            <a:ext cx="82783" cy="46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7585A3A3-BB3A-4561-FAA2-7999DF28D39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780"/>
          <a:stretch/>
        </p:blipFill>
        <p:spPr>
          <a:xfrm>
            <a:off x="5943600" y="1017946"/>
            <a:ext cx="3133166" cy="2736000"/>
          </a:xfrm>
          <a:prstGeom prst="rect">
            <a:avLst/>
          </a:prstGeom>
        </p:spPr>
      </p:pic>
      <p:sp>
        <p:nvSpPr>
          <p:cNvPr id="15" name="Google Shape;440;p63">
            <a:extLst>
              <a:ext uri="{FF2B5EF4-FFF2-40B4-BE49-F238E27FC236}">
                <a16:creationId xmlns:a16="http://schemas.microsoft.com/office/drawing/2014/main" id="{A283B7A7-50BA-4234-BB61-D7720AF3055C}"/>
              </a:ext>
            </a:extLst>
          </p:cNvPr>
          <p:cNvSpPr txBox="1"/>
          <p:nvPr/>
        </p:nvSpPr>
        <p:spPr>
          <a:xfrm>
            <a:off x="7772624" y="2592967"/>
            <a:ext cx="5349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1"/>
                </a:solidFill>
              </a:rPr>
              <a:t>16</a:t>
            </a:r>
            <a:endParaRPr sz="900" b="1" dirty="0">
              <a:solidFill>
                <a:schemeClr val="dk1"/>
              </a:solidFill>
            </a:endParaRPr>
          </a:p>
        </p:txBody>
      </p:sp>
      <p:sp>
        <p:nvSpPr>
          <p:cNvPr id="16" name="Google Shape;441;p63">
            <a:extLst>
              <a:ext uri="{FF2B5EF4-FFF2-40B4-BE49-F238E27FC236}">
                <a16:creationId xmlns:a16="http://schemas.microsoft.com/office/drawing/2014/main" id="{E4FF2DEA-02F9-EA12-6E71-FE753F42C52B}"/>
              </a:ext>
            </a:extLst>
          </p:cNvPr>
          <p:cNvSpPr txBox="1"/>
          <p:nvPr/>
        </p:nvSpPr>
        <p:spPr>
          <a:xfrm>
            <a:off x="6422434" y="1373643"/>
            <a:ext cx="5349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 dirty="0">
                <a:solidFill>
                  <a:schemeClr val="dk1"/>
                </a:solidFill>
              </a:rPr>
              <a:t>3344</a:t>
            </a:r>
            <a:endParaRPr sz="700" b="1" dirty="0">
              <a:solidFill>
                <a:schemeClr val="dk1"/>
              </a:solidFill>
            </a:endParaRPr>
          </a:p>
        </p:txBody>
      </p:sp>
      <p:sp>
        <p:nvSpPr>
          <p:cNvPr id="17" name="Google Shape;440;p63">
            <a:extLst>
              <a:ext uri="{FF2B5EF4-FFF2-40B4-BE49-F238E27FC236}">
                <a16:creationId xmlns:a16="http://schemas.microsoft.com/office/drawing/2014/main" id="{E28A1514-1BCE-B755-BBC8-5E829A85D3CC}"/>
              </a:ext>
            </a:extLst>
          </p:cNvPr>
          <p:cNvSpPr txBox="1"/>
          <p:nvPr/>
        </p:nvSpPr>
        <p:spPr>
          <a:xfrm>
            <a:off x="8012778" y="2427869"/>
            <a:ext cx="5349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1"/>
                </a:solidFill>
              </a:rPr>
              <a:t>31</a:t>
            </a:r>
            <a:endParaRPr sz="900" b="1" dirty="0">
              <a:solidFill>
                <a:schemeClr val="dk1"/>
              </a:solidFill>
            </a:endParaRPr>
          </a:p>
        </p:txBody>
      </p:sp>
      <p:sp>
        <p:nvSpPr>
          <p:cNvPr id="18" name="Google Shape;441;p63">
            <a:extLst>
              <a:ext uri="{FF2B5EF4-FFF2-40B4-BE49-F238E27FC236}">
                <a16:creationId xmlns:a16="http://schemas.microsoft.com/office/drawing/2014/main" id="{E0B90692-8A79-B5D9-EF0D-6AE63DF32810}"/>
              </a:ext>
            </a:extLst>
          </p:cNvPr>
          <p:cNvSpPr txBox="1"/>
          <p:nvPr/>
        </p:nvSpPr>
        <p:spPr>
          <a:xfrm>
            <a:off x="6662588" y="1380467"/>
            <a:ext cx="5349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 dirty="0">
                <a:solidFill>
                  <a:schemeClr val="dk1"/>
                </a:solidFill>
              </a:rPr>
              <a:t>3146</a:t>
            </a:r>
            <a:endParaRPr sz="700" b="1" dirty="0">
              <a:solidFill>
                <a:schemeClr val="dk1"/>
              </a:solidFill>
            </a:endParaRPr>
          </a:p>
        </p:txBody>
      </p:sp>
      <p:sp>
        <p:nvSpPr>
          <p:cNvPr id="19" name="Google Shape;428;p62">
            <a:extLst>
              <a:ext uri="{FF2B5EF4-FFF2-40B4-BE49-F238E27FC236}">
                <a16:creationId xmlns:a16="http://schemas.microsoft.com/office/drawing/2014/main" id="{B41CCD2D-C3EF-C938-F3AD-E677EC509169}"/>
              </a:ext>
            </a:extLst>
          </p:cNvPr>
          <p:cNvSpPr/>
          <p:nvPr/>
        </p:nvSpPr>
        <p:spPr>
          <a:xfrm>
            <a:off x="215155" y="4020029"/>
            <a:ext cx="8895229" cy="9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30200" algn="just">
              <a:lnSpc>
                <a:spcPct val="150000"/>
              </a:lnSpc>
              <a:buSzPts val="1300"/>
              <a:buFont typeface="Noto Sans Symbols"/>
              <a:buChar char="❑"/>
            </a:pPr>
            <a:r>
              <a:rPr lang="en-US" sz="1100" b="1" dirty="0"/>
              <a:t>Entire villas </a:t>
            </a:r>
            <a:r>
              <a:rPr lang="en-US" sz="1100" dirty="0"/>
              <a:t>received the highest average review rating of </a:t>
            </a:r>
            <a:r>
              <a:rPr lang="en-US" sz="1100" b="1" dirty="0"/>
              <a:t>4.95 </a:t>
            </a:r>
            <a:r>
              <a:rPr lang="en-US" sz="1100" dirty="0"/>
              <a:t>but only earned </a:t>
            </a:r>
            <a:r>
              <a:rPr lang="en-US" sz="1100" b="1" dirty="0"/>
              <a:t>$11,972 </a:t>
            </a:r>
            <a:r>
              <a:rPr lang="en-US" sz="1100" dirty="0"/>
              <a:t>in average revenue.</a:t>
            </a:r>
          </a:p>
          <a:p>
            <a:pPr marL="342900" lvl="0" indent="-330200" algn="just">
              <a:lnSpc>
                <a:spcPct val="150000"/>
              </a:lnSpc>
              <a:buSzPts val="1300"/>
              <a:buFont typeface="Noto Sans Symbols"/>
              <a:buChar char="❑"/>
            </a:pPr>
            <a:r>
              <a:rPr lang="en" sz="1100" b="1" dirty="0"/>
              <a:t>Entire rental units </a:t>
            </a:r>
            <a:r>
              <a:rPr lang="en" sz="1100" dirty="0"/>
              <a:t>received a </a:t>
            </a:r>
            <a:r>
              <a:rPr lang="en" sz="1100" b="1" dirty="0"/>
              <a:t>4.71</a:t>
            </a:r>
            <a:r>
              <a:rPr lang="en" sz="1100" dirty="0"/>
              <a:t> rating, earned the highest total rev. </a:t>
            </a:r>
            <a:r>
              <a:rPr lang="en" sz="1100" b="1" dirty="0"/>
              <a:t>$126.5 m</a:t>
            </a:r>
            <a:r>
              <a:rPr lang="en" sz="1100" dirty="0"/>
              <a:t>, priced mostly in the </a:t>
            </a:r>
            <a:r>
              <a:rPr lang="en" sz="1100" b="1" dirty="0"/>
              <a:t>Expensive </a:t>
            </a:r>
            <a:r>
              <a:rPr lang="en" sz="1100" dirty="0"/>
              <a:t>&amp; </a:t>
            </a:r>
            <a:r>
              <a:rPr lang="en" sz="1100" b="1" dirty="0"/>
              <a:t>Affordable</a:t>
            </a:r>
            <a:r>
              <a:rPr lang="en" sz="1100" dirty="0"/>
              <a:t> range.</a:t>
            </a:r>
          </a:p>
          <a:p>
            <a:pPr marL="342900" lvl="0" indent="-330200" algn="just">
              <a:lnSpc>
                <a:spcPct val="150000"/>
              </a:lnSpc>
              <a:buSzPts val="1300"/>
              <a:buFont typeface="Noto Sans Symbols"/>
              <a:buChar char="❑"/>
            </a:pPr>
            <a:r>
              <a:rPr lang="en" sz="1100" b="1" dirty="0"/>
              <a:t>Room in aparthotels </a:t>
            </a:r>
            <a:r>
              <a:rPr lang="en" sz="1100" dirty="0"/>
              <a:t>received a </a:t>
            </a:r>
            <a:r>
              <a:rPr lang="en" sz="1100" b="1" dirty="0"/>
              <a:t>4.72</a:t>
            </a:r>
            <a:r>
              <a:rPr lang="en" sz="1100" dirty="0"/>
              <a:t> rating, earned the highest average rev. </a:t>
            </a:r>
            <a:r>
              <a:rPr lang="en" sz="1100" b="1" dirty="0"/>
              <a:t>$47,623</a:t>
            </a:r>
            <a:r>
              <a:rPr lang="en" sz="1100" dirty="0"/>
              <a:t>, with no listings in the </a:t>
            </a:r>
            <a:r>
              <a:rPr lang="en" sz="1100" b="1" dirty="0"/>
              <a:t>Budget</a:t>
            </a:r>
            <a:r>
              <a:rPr lang="en" sz="1100" dirty="0"/>
              <a:t> range</a:t>
            </a:r>
          </a:p>
          <a:p>
            <a:pPr marL="12700" lvl="0" algn="just">
              <a:lnSpc>
                <a:spcPct val="150000"/>
              </a:lnSpc>
              <a:buSzPts val="1300"/>
            </a:pPr>
            <a:endParaRPr lang="en-US" sz="1100" b="1" dirty="0">
              <a:solidFill>
                <a:schemeClr val="dk1"/>
              </a:solidFill>
            </a:endParaRPr>
          </a:p>
        </p:txBody>
      </p:sp>
      <p:sp>
        <p:nvSpPr>
          <p:cNvPr id="2" name="Arrow: Up 1">
            <a:extLst>
              <a:ext uri="{FF2B5EF4-FFF2-40B4-BE49-F238E27FC236}">
                <a16:creationId xmlns:a16="http://schemas.microsoft.com/office/drawing/2014/main" id="{96F787F1-2A78-A3F2-42EE-69533849313E}"/>
              </a:ext>
            </a:extLst>
          </p:cNvPr>
          <p:cNvSpPr/>
          <p:nvPr/>
        </p:nvSpPr>
        <p:spPr>
          <a:xfrm>
            <a:off x="460814" y="3228491"/>
            <a:ext cx="108232" cy="288000"/>
          </a:xfrm>
          <a:prstGeom prst="upArrow">
            <a:avLst>
              <a:gd name="adj1" fmla="val 50000"/>
              <a:gd name="adj2" fmla="val 90742"/>
            </a:avLst>
          </a:prstGeom>
          <a:solidFill>
            <a:srgbClr val="FF000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Google Shape;452;p64">
            <a:extLst>
              <a:ext uri="{FF2B5EF4-FFF2-40B4-BE49-F238E27FC236}">
                <a16:creationId xmlns:a16="http://schemas.microsoft.com/office/drawing/2014/main" id="{5F56E05C-8770-B9FE-7201-232AB846D9D0}"/>
              </a:ext>
            </a:extLst>
          </p:cNvPr>
          <p:cNvSpPr txBox="1"/>
          <p:nvPr/>
        </p:nvSpPr>
        <p:spPr>
          <a:xfrm>
            <a:off x="565770" y="1255326"/>
            <a:ext cx="600858" cy="411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>
                <a:solidFill>
                  <a:schemeClr val="dk1"/>
                </a:solidFill>
              </a:rPr>
              <a:t>4.95 rating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>
                <a:solidFill>
                  <a:schemeClr val="dk1"/>
                </a:solidFill>
              </a:rPr>
              <a:t>$11,972</a:t>
            </a:r>
          </a:p>
          <a:p>
            <a:pPr algn="ctr"/>
            <a:r>
              <a:rPr lang="en" sz="600" b="1" dirty="0">
                <a:solidFill>
                  <a:schemeClr val="dk1"/>
                </a:solidFill>
              </a:rPr>
              <a:t>(Avg Rev)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 b="1" dirty="0">
              <a:solidFill>
                <a:schemeClr val="dk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5682F4-25D3-1228-20D6-B63FEB8FA157}"/>
              </a:ext>
            </a:extLst>
          </p:cNvPr>
          <p:cNvCxnSpPr>
            <a:cxnSpLocks/>
          </p:cNvCxnSpPr>
          <p:nvPr/>
        </p:nvCxnSpPr>
        <p:spPr>
          <a:xfrm flipH="1">
            <a:off x="498530" y="1532687"/>
            <a:ext cx="147476" cy="73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5"/>
          <p:cNvSpPr txBox="1"/>
          <p:nvPr/>
        </p:nvSpPr>
        <p:spPr>
          <a:xfrm>
            <a:off x="581311" y="325876"/>
            <a:ext cx="8568952" cy="54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Q3. How much revenue do successful hosts generate?</a:t>
            </a:r>
            <a:endParaRPr sz="1200" dirty="0"/>
          </a:p>
        </p:txBody>
      </p:sp>
      <p:sp>
        <p:nvSpPr>
          <p:cNvPr id="9" name="Google Shape;428;p62">
            <a:extLst>
              <a:ext uri="{FF2B5EF4-FFF2-40B4-BE49-F238E27FC236}">
                <a16:creationId xmlns:a16="http://schemas.microsoft.com/office/drawing/2014/main" id="{F5D32B64-E719-5E3A-B493-78F689531653}"/>
              </a:ext>
            </a:extLst>
          </p:cNvPr>
          <p:cNvSpPr/>
          <p:nvPr/>
        </p:nvSpPr>
        <p:spPr>
          <a:xfrm>
            <a:off x="435783" y="3230539"/>
            <a:ext cx="5178052" cy="1527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30200" algn="just">
              <a:lnSpc>
                <a:spcPct val="150000"/>
              </a:lnSpc>
              <a:buSzPts val="1300"/>
              <a:buFont typeface="Noto Sans Symbols"/>
              <a:buChar char="❑"/>
            </a:pPr>
            <a:r>
              <a:rPr lang="en-US" sz="1100" dirty="0"/>
              <a:t>Successful hosts are defined as hosts who have </a:t>
            </a:r>
            <a:r>
              <a:rPr lang="en-US" sz="1100" b="1" dirty="0" err="1"/>
              <a:t>superhost</a:t>
            </a:r>
            <a:r>
              <a:rPr lang="en-US" sz="1100" dirty="0"/>
              <a:t> status, are </a:t>
            </a:r>
            <a:r>
              <a:rPr lang="en-US" sz="1100" b="1" dirty="0"/>
              <a:t>licensed</a:t>
            </a:r>
            <a:r>
              <a:rPr lang="en-US" sz="1100" dirty="0"/>
              <a:t>, and have a </a:t>
            </a:r>
            <a:r>
              <a:rPr lang="en-US" sz="1100" b="1" dirty="0"/>
              <a:t>high acceptance </a:t>
            </a:r>
            <a:r>
              <a:rPr lang="en-US" sz="1100" dirty="0"/>
              <a:t>rate and </a:t>
            </a:r>
            <a:r>
              <a:rPr lang="en-US" sz="1100" b="1" dirty="0"/>
              <a:t>response</a:t>
            </a:r>
            <a:r>
              <a:rPr lang="en-US" sz="1100" dirty="0"/>
              <a:t> time.</a:t>
            </a:r>
          </a:p>
          <a:p>
            <a:pPr marL="342900" lvl="0" indent="-330200" algn="just">
              <a:lnSpc>
                <a:spcPct val="150000"/>
              </a:lnSpc>
              <a:buSzPts val="1300"/>
              <a:buFont typeface="Noto Sans Symbols"/>
              <a:buChar char="❑"/>
            </a:pPr>
            <a:r>
              <a:rPr lang="en-US" sz="1100" dirty="0"/>
              <a:t>The variables </a:t>
            </a:r>
            <a:r>
              <a:rPr lang="en-US" sz="1100" dirty="0" err="1"/>
              <a:t>superhost</a:t>
            </a:r>
            <a:r>
              <a:rPr lang="en-US" sz="1100" dirty="0"/>
              <a:t>, host license, response time, acceptance rate led to huge increases of up to </a:t>
            </a:r>
            <a:r>
              <a:rPr lang="en-US" sz="1100" b="1" dirty="0"/>
              <a:t>212%, 361%, 362%, and 255%, </a:t>
            </a:r>
            <a:r>
              <a:rPr lang="en-US" sz="1100" dirty="0"/>
              <a:t>respectively, in </a:t>
            </a:r>
            <a:r>
              <a:rPr lang="en-US" sz="1100" b="1" dirty="0"/>
              <a:t>average estimated revenue generated for the last 365 days</a:t>
            </a:r>
            <a:r>
              <a:rPr lang="en-US" sz="1100" dirty="0"/>
              <a:t>.</a:t>
            </a:r>
          </a:p>
          <a:p>
            <a:pPr marL="342900" indent="-330200" algn="just">
              <a:lnSpc>
                <a:spcPct val="150000"/>
              </a:lnSpc>
              <a:buSzPts val="1300"/>
              <a:buFont typeface="Noto Sans Symbols"/>
              <a:buChar char="❑"/>
            </a:pPr>
            <a:r>
              <a:rPr lang="en-US" sz="1100" dirty="0">
                <a:solidFill>
                  <a:schemeClr val="dk1"/>
                </a:solidFill>
              </a:rPr>
              <a:t>Review ratings displayed little to no correlation to revenue.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DA9E835-5535-0F11-845F-19FD2A802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420" y="2976444"/>
            <a:ext cx="2652226" cy="216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DB4EA15-D738-2966-6A51-457E7E0CE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079" y="814911"/>
            <a:ext cx="2755730" cy="216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C54C216-72E1-F5C3-2EA4-2EE4ADA5B4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7104" y="806944"/>
            <a:ext cx="2592384" cy="216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EA075A4-E458-8EEE-94CD-5F5FFB08D2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5682" y="814911"/>
            <a:ext cx="2592743" cy="2160000"/>
          </a:xfrm>
          <a:prstGeom prst="rect">
            <a:avLst/>
          </a:prstGeom>
        </p:spPr>
      </p:pic>
      <p:sp>
        <p:nvSpPr>
          <p:cNvPr id="19" name="Google Shape;478;p66">
            <a:extLst>
              <a:ext uri="{FF2B5EF4-FFF2-40B4-BE49-F238E27FC236}">
                <a16:creationId xmlns:a16="http://schemas.microsoft.com/office/drawing/2014/main" id="{917073D2-5EBE-DD03-CE52-E82F1F93E8EA}"/>
              </a:ext>
            </a:extLst>
          </p:cNvPr>
          <p:cNvSpPr txBox="1"/>
          <p:nvPr/>
        </p:nvSpPr>
        <p:spPr>
          <a:xfrm>
            <a:off x="2170369" y="1044413"/>
            <a:ext cx="468063" cy="35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>
                <a:solidFill>
                  <a:schemeClr val="dk1"/>
                </a:solidFill>
              </a:rPr>
              <a:t>$20,573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>
                <a:solidFill>
                  <a:schemeClr val="dk1"/>
                </a:solidFill>
              </a:rPr>
              <a:t>(355%)</a:t>
            </a:r>
          </a:p>
        </p:txBody>
      </p:sp>
      <p:sp>
        <p:nvSpPr>
          <p:cNvPr id="23" name="Google Shape;478;p66">
            <a:extLst>
              <a:ext uri="{FF2B5EF4-FFF2-40B4-BE49-F238E27FC236}">
                <a16:creationId xmlns:a16="http://schemas.microsoft.com/office/drawing/2014/main" id="{A71FE727-15A4-7D7A-D91D-0F2B76E08603}"/>
              </a:ext>
            </a:extLst>
          </p:cNvPr>
          <p:cNvSpPr txBox="1"/>
          <p:nvPr/>
        </p:nvSpPr>
        <p:spPr>
          <a:xfrm>
            <a:off x="602560" y="2041300"/>
            <a:ext cx="468063" cy="35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>
                <a:solidFill>
                  <a:schemeClr val="dk1"/>
                </a:solidFill>
              </a:rPr>
              <a:t>$5,802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>
                <a:solidFill>
                  <a:schemeClr val="dk1"/>
                </a:solidFill>
              </a:rPr>
              <a:t>(100%)</a:t>
            </a:r>
          </a:p>
        </p:txBody>
      </p:sp>
      <p:sp>
        <p:nvSpPr>
          <p:cNvPr id="24" name="Google Shape;478;p66">
            <a:extLst>
              <a:ext uri="{FF2B5EF4-FFF2-40B4-BE49-F238E27FC236}">
                <a16:creationId xmlns:a16="http://schemas.microsoft.com/office/drawing/2014/main" id="{2968E3EB-2BD8-13C5-F20E-8D7699D5F5FF}"/>
              </a:ext>
            </a:extLst>
          </p:cNvPr>
          <p:cNvSpPr txBox="1"/>
          <p:nvPr/>
        </p:nvSpPr>
        <p:spPr>
          <a:xfrm>
            <a:off x="4944027" y="997794"/>
            <a:ext cx="468063" cy="35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>
                <a:solidFill>
                  <a:schemeClr val="dk1"/>
                </a:solidFill>
              </a:rPr>
              <a:t>$17,003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>
                <a:solidFill>
                  <a:schemeClr val="dk1"/>
                </a:solidFill>
              </a:rPr>
              <a:t>(462%)</a:t>
            </a:r>
          </a:p>
        </p:txBody>
      </p:sp>
      <p:sp>
        <p:nvSpPr>
          <p:cNvPr id="25" name="Google Shape;478;p66">
            <a:extLst>
              <a:ext uri="{FF2B5EF4-FFF2-40B4-BE49-F238E27FC236}">
                <a16:creationId xmlns:a16="http://schemas.microsoft.com/office/drawing/2014/main" id="{BD841E13-F44E-138A-424C-E82A2C4D59A9}"/>
              </a:ext>
            </a:extLst>
          </p:cNvPr>
          <p:cNvSpPr txBox="1"/>
          <p:nvPr/>
        </p:nvSpPr>
        <p:spPr>
          <a:xfrm>
            <a:off x="3480939" y="2104723"/>
            <a:ext cx="468063" cy="35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>
                <a:solidFill>
                  <a:schemeClr val="dk1"/>
                </a:solidFill>
              </a:rPr>
              <a:t>$3,679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>
                <a:solidFill>
                  <a:schemeClr val="dk1"/>
                </a:solidFill>
              </a:rPr>
              <a:t>(100%)</a:t>
            </a:r>
          </a:p>
        </p:txBody>
      </p:sp>
      <p:sp>
        <p:nvSpPr>
          <p:cNvPr id="26" name="Google Shape;478;p66">
            <a:extLst>
              <a:ext uri="{FF2B5EF4-FFF2-40B4-BE49-F238E27FC236}">
                <a16:creationId xmlns:a16="http://schemas.microsoft.com/office/drawing/2014/main" id="{04AE9406-D352-7CB8-0EDE-8B76AB01E735}"/>
              </a:ext>
            </a:extLst>
          </p:cNvPr>
          <p:cNvSpPr txBox="1"/>
          <p:nvPr/>
        </p:nvSpPr>
        <p:spPr>
          <a:xfrm>
            <a:off x="7086635" y="1098197"/>
            <a:ext cx="468063" cy="35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>
                <a:solidFill>
                  <a:schemeClr val="dk1"/>
                </a:solidFill>
              </a:rPr>
              <a:t>$23,626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>
                <a:solidFill>
                  <a:schemeClr val="dk1"/>
                </a:solidFill>
              </a:rPr>
              <a:t>(312%)</a:t>
            </a:r>
          </a:p>
        </p:txBody>
      </p:sp>
      <p:sp>
        <p:nvSpPr>
          <p:cNvPr id="27" name="Google Shape;478;p66">
            <a:extLst>
              <a:ext uri="{FF2B5EF4-FFF2-40B4-BE49-F238E27FC236}">
                <a16:creationId xmlns:a16="http://schemas.microsoft.com/office/drawing/2014/main" id="{24733810-9153-17A7-C5FD-8CB6D2A45EC5}"/>
              </a:ext>
            </a:extLst>
          </p:cNvPr>
          <p:cNvSpPr txBox="1"/>
          <p:nvPr/>
        </p:nvSpPr>
        <p:spPr>
          <a:xfrm>
            <a:off x="6470608" y="1875146"/>
            <a:ext cx="468063" cy="35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>
                <a:solidFill>
                  <a:schemeClr val="dk1"/>
                </a:solidFill>
              </a:rPr>
              <a:t>$7,570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>
                <a:solidFill>
                  <a:schemeClr val="dk1"/>
                </a:solidFill>
              </a:rPr>
              <a:t>(100%)</a:t>
            </a:r>
          </a:p>
        </p:txBody>
      </p:sp>
      <p:sp>
        <p:nvSpPr>
          <p:cNvPr id="28" name="Google Shape;478;p66">
            <a:extLst>
              <a:ext uri="{FF2B5EF4-FFF2-40B4-BE49-F238E27FC236}">
                <a16:creationId xmlns:a16="http://schemas.microsoft.com/office/drawing/2014/main" id="{AE0C739C-38E6-692B-8894-F591CBAE5A52}"/>
              </a:ext>
            </a:extLst>
          </p:cNvPr>
          <p:cNvSpPr txBox="1"/>
          <p:nvPr/>
        </p:nvSpPr>
        <p:spPr>
          <a:xfrm>
            <a:off x="7645435" y="3145355"/>
            <a:ext cx="468063" cy="35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>
                <a:solidFill>
                  <a:schemeClr val="dk1"/>
                </a:solidFill>
              </a:rPr>
              <a:t>$33,444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>
                <a:solidFill>
                  <a:schemeClr val="dk1"/>
                </a:solidFill>
              </a:rPr>
              <a:t>(461%)</a:t>
            </a:r>
          </a:p>
        </p:txBody>
      </p:sp>
      <p:sp>
        <p:nvSpPr>
          <p:cNvPr id="29" name="Google Shape;478;p66">
            <a:extLst>
              <a:ext uri="{FF2B5EF4-FFF2-40B4-BE49-F238E27FC236}">
                <a16:creationId xmlns:a16="http://schemas.microsoft.com/office/drawing/2014/main" id="{15207886-78B9-2EAD-B8A0-78E2639474EE}"/>
              </a:ext>
            </a:extLst>
          </p:cNvPr>
          <p:cNvSpPr txBox="1"/>
          <p:nvPr/>
        </p:nvSpPr>
        <p:spPr>
          <a:xfrm>
            <a:off x="6318209" y="4273274"/>
            <a:ext cx="468063" cy="35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>
                <a:solidFill>
                  <a:schemeClr val="dk1"/>
                </a:solidFill>
              </a:rPr>
              <a:t>$7,250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>
                <a:solidFill>
                  <a:schemeClr val="dk1"/>
                </a:solidFill>
              </a:rPr>
              <a:t>(100%)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6"/>
          <p:cNvSpPr txBox="1"/>
          <p:nvPr/>
        </p:nvSpPr>
        <p:spPr>
          <a:xfrm>
            <a:off x="581311" y="325876"/>
            <a:ext cx="8568952" cy="54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Q3. How much revenue do successful hosts generate?</a:t>
            </a:r>
          </a:p>
        </p:txBody>
      </p:sp>
      <p:sp>
        <p:nvSpPr>
          <p:cNvPr id="6" name="Google Shape;428;p62">
            <a:extLst>
              <a:ext uri="{FF2B5EF4-FFF2-40B4-BE49-F238E27FC236}">
                <a16:creationId xmlns:a16="http://schemas.microsoft.com/office/drawing/2014/main" id="{278B6CEC-F90A-529D-498F-4C0D9A2E166C}"/>
              </a:ext>
            </a:extLst>
          </p:cNvPr>
          <p:cNvSpPr/>
          <p:nvPr/>
        </p:nvSpPr>
        <p:spPr>
          <a:xfrm>
            <a:off x="708604" y="3845499"/>
            <a:ext cx="7656454" cy="110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30200" algn="just">
              <a:lnSpc>
                <a:spcPct val="150000"/>
              </a:lnSpc>
              <a:buSzPts val="1300"/>
              <a:buFont typeface="Noto Sans Symbols"/>
              <a:buChar char="❑"/>
            </a:pPr>
            <a:r>
              <a:rPr lang="en-US" sz="1100" dirty="0"/>
              <a:t>Successful hosts generated an </a:t>
            </a:r>
            <a:r>
              <a:rPr lang="en-US" sz="1100" b="1" dirty="0"/>
              <a:t>averaged</a:t>
            </a:r>
            <a:r>
              <a:rPr lang="en-US" sz="1100" dirty="0"/>
              <a:t> </a:t>
            </a:r>
            <a:r>
              <a:rPr lang="en-US" sz="1100" b="1" dirty="0"/>
              <a:t>average</a:t>
            </a:r>
            <a:r>
              <a:rPr lang="en-US" sz="1100" dirty="0"/>
              <a:t> estimated revenue of </a:t>
            </a:r>
            <a:r>
              <a:rPr lang="en-US" sz="1100" b="1" dirty="0"/>
              <a:t>$45,182</a:t>
            </a:r>
            <a:r>
              <a:rPr lang="en-US" sz="1100" dirty="0"/>
              <a:t>, a </a:t>
            </a:r>
            <a:r>
              <a:rPr lang="en-US" sz="1100" b="1" dirty="0"/>
              <a:t>median</a:t>
            </a:r>
            <a:r>
              <a:rPr lang="en-US" sz="1100" dirty="0"/>
              <a:t> average revenue of </a:t>
            </a:r>
            <a:r>
              <a:rPr lang="en-US" sz="1100" b="1" dirty="0"/>
              <a:t>$36,975</a:t>
            </a:r>
            <a:r>
              <a:rPr lang="en-US" sz="1100" dirty="0"/>
              <a:t>, and a </a:t>
            </a:r>
            <a:r>
              <a:rPr lang="en-US" sz="1100" b="1" dirty="0"/>
              <a:t>maximum</a:t>
            </a:r>
            <a:r>
              <a:rPr lang="en-US" sz="1100" dirty="0"/>
              <a:t> average revenue of </a:t>
            </a:r>
            <a:r>
              <a:rPr lang="en-US" sz="1100" b="1" dirty="0"/>
              <a:t>$221,760</a:t>
            </a:r>
            <a:r>
              <a:rPr lang="en-US" sz="1100" dirty="0"/>
              <a:t>.</a:t>
            </a:r>
          </a:p>
          <a:p>
            <a:pPr marL="342900" lvl="0" indent="-330200" algn="just">
              <a:lnSpc>
                <a:spcPct val="150000"/>
              </a:lnSpc>
              <a:buSzPts val="1300"/>
              <a:buFont typeface="Noto Sans Symbols"/>
              <a:buChar char="❑"/>
            </a:pPr>
            <a:r>
              <a:rPr lang="en-US" sz="1100" dirty="0"/>
              <a:t>Unsuccessful hosts generated an </a:t>
            </a:r>
            <a:r>
              <a:rPr lang="en-US" sz="1100" b="1" dirty="0"/>
              <a:t>averaged average </a:t>
            </a:r>
            <a:r>
              <a:rPr lang="en-US" sz="1100" dirty="0"/>
              <a:t>estimated revenue of </a:t>
            </a:r>
            <a:r>
              <a:rPr lang="en-US" sz="1100" b="1" dirty="0"/>
              <a:t>$6,661</a:t>
            </a:r>
            <a:r>
              <a:rPr lang="en-US" sz="1100" dirty="0"/>
              <a:t>, a </a:t>
            </a:r>
            <a:r>
              <a:rPr lang="en-US" sz="1100" b="1" dirty="0"/>
              <a:t>median</a:t>
            </a:r>
            <a:r>
              <a:rPr lang="en-US" sz="1100" dirty="0"/>
              <a:t> average revenue of </a:t>
            </a:r>
            <a:r>
              <a:rPr lang="en-US" sz="1100" b="1" dirty="0"/>
              <a:t>$1,900</a:t>
            </a:r>
            <a:r>
              <a:rPr lang="en-US" sz="1100" dirty="0"/>
              <a:t>, and a </a:t>
            </a:r>
            <a:r>
              <a:rPr lang="en-US" sz="1100" b="1" dirty="0"/>
              <a:t>maximum</a:t>
            </a:r>
            <a:r>
              <a:rPr lang="en-US" sz="1100" dirty="0"/>
              <a:t> average revenue of </a:t>
            </a:r>
            <a:r>
              <a:rPr lang="en-US" sz="1100" b="1" dirty="0"/>
              <a:t>$74,715</a:t>
            </a:r>
            <a:r>
              <a:rPr lang="en-US" sz="1100" dirty="0"/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01EEC7-7AFF-84DB-5094-720410DB35B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70" t="823" r="778" b="1283"/>
          <a:stretch/>
        </p:blipFill>
        <p:spPr>
          <a:xfrm>
            <a:off x="308168" y="1020491"/>
            <a:ext cx="4081962" cy="27735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A915CF7-B601-587A-F259-58D07E12EC3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49" t="1003" r="660" b="1461"/>
          <a:stretch/>
        </p:blipFill>
        <p:spPr>
          <a:xfrm>
            <a:off x="4521481" y="1025543"/>
            <a:ext cx="4127430" cy="27634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89;p67">
            <a:extLst>
              <a:ext uri="{FF2B5EF4-FFF2-40B4-BE49-F238E27FC236}">
                <a16:creationId xmlns:a16="http://schemas.microsoft.com/office/drawing/2014/main" id="{D0562D93-B729-98F8-D65D-C79A30987118}"/>
              </a:ext>
            </a:extLst>
          </p:cNvPr>
          <p:cNvSpPr/>
          <p:nvPr/>
        </p:nvSpPr>
        <p:spPr>
          <a:xfrm>
            <a:off x="600375" y="942133"/>
            <a:ext cx="7753200" cy="3988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36550" algn="just">
              <a:lnSpc>
                <a:spcPct val="150000"/>
              </a:lnSpc>
              <a:buSzPts val="1400"/>
              <a:buFont typeface="Noto Sans Symbols"/>
              <a:buChar char="❑"/>
            </a:pPr>
            <a:r>
              <a:rPr lang="en-SG" b="1" dirty="0"/>
              <a:t>Bedford-Stuyvesant</a:t>
            </a:r>
            <a:r>
              <a:rPr lang="en-SG" dirty="0"/>
              <a:t> and </a:t>
            </a:r>
            <a:r>
              <a:rPr lang="en-SG" b="1" dirty="0"/>
              <a:t>Midtown</a:t>
            </a:r>
            <a:r>
              <a:rPr lang="en-SG" dirty="0"/>
              <a:t> are good locations for Airbnb investments as they host the highest number of listings and generate the highest total revenue in New York City</a:t>
            </a:r>
            <a:endParaRPr b="1" dirty="0"/>
          </a:p>
          <a:p>
            <a:pPr marL="781050" lvl="1" indent="-298450" algn="just">
              <a:lnSpc>
                <a:spcPct val="150000"/>
              </a:lnSpc>
              <a:buSzPts val="1400"/>
              <a:buFont typeface="Noto Sans Symbols"/>
              <a:buChar char="⮚"/>
            </a:pPr>
            <a:r>
              <a:rPr lang="en-SG" dirty="0"/>
              <a:t>Bedford-Stuyvesant, in Brooklyn, is a more affordable location with lower prices</a:t>
            </a:r>
          </a:p>
          <a:p>
            <a:pPr marL="781050" lvl="1" indent="-298450" algn="just">
              <a:lnSpc>
                <a:spcPct val="150000"/>
              </a:lnSpc>
              <a:buSzPts val="1400"/>
              <a:buFont typeface="Noto Sans Symbols"/>
              <a:buChar char="⮚"/>
            </a:pPr>
            <a:r>
              <a:rPr lang="en-SG" dirty="0"/>
              <a:t>Midtown, in Manhattan, is a more expensive location with higher prices</a:t>
            </a:r>
          </a:p>
          <a:p>
            <a:pPr marL="342900" lvl="0" indent="-336550" algn="just">
              <a:lnSpc>
                <a:spcPct val="150000"/>
              </a:lnSpc>
              <a:spcBef>
                <a:spcPts val="600"/>
              </a:spcBef>
              <a:buSzPts val="1400"/>
              <a:buFont typeface="Noto Sans Symbols"/>
              <a:buChar char="❑"/>
            </a:pPr>
            <a:r>
              <a:rPr lang="en-US" b="1" dirty="0"/>
              <a:t>Entire rental units </a:t>
            </a:r>
            <a:r>
              <a:rPr lang="en-US" dirty="0"/>
              <a:t>and </a:t>
            </a:r>
            <a:r>
              <a:rPr lang="en-US" b="1" dirty="0"/>
              <a:t>Rooms in aparthotels </a:t>
            </a:r>
            <a:r>
              <a:rPr lang="en-US" dirty="0"/>
              <a:t>are good property types for Airbnb investments because they generate the highest total and average revenue, respectively. </a:t>
            </a:r>
            <a:endParaRPr lang="en-US" b="1" dirty="0"/>
          </a:p>
          <a:p>
            <a:pPr marL="781050" lvl="1" indent="-298450" algn="just">
              <a:lnSpc>
                <a:spcPct val="150000"/>
              </a:lnSpc>
              <a:buSzPts val="1400"/>
              <a:buFont typeface="Noto Sans Symbols"/>
              <a:buChar char="⮚"/>
            </a:pPr>
            <a:r>
              <a:rPr lang="en-US" dirty="0"/>
              <a:t>These property types do not receive the most positive reviews but review ratings have little to no correlation with revenue generated.</a:t>
            </a:r>
          </a:p>
          <a:p>
            <a:pPr marL="342900" lvl="0" indent="-336550" algn="just">
              <a:lnSpc>
                <a:spcPct val="150000"/>
              </a:lnSpc>
              <a:spcBef>
                <a:spcPts val="600"/>
              </a:spcBef>
              <a:buSzPts val="1400"/>
              <a:buFont typeface="Noto Sans Symbols"/>
              <a:buChar char="❑"/>
            </a:pPr>
            <a:r>
              <a:rPr lang="en-US" dirty="0"/>
              <a:t>Hosts who have </a:t>
            </a:r>
            <a:r>
              <a:rPr lang="en-US" b="1" dirty="0" err="1"/>
              <a:t>superhost</a:t>
            </a:r>
            <a:r>
              <a:rPr lang="en-US" dirty="0"/>
              <a:t> status, are </a:t>
            </a:r>
            <a:r>
              <a:rPr lang="en-US" b="1" dirty="0"/>
              <a:t>licensed</a:t>
            </a:r>
            <a:r>
              <a:rPr lang="en-US" dirty="0"/>
              <a:t>, and have a </a:t>
            </a:r>
            <a:r>
              <a:rPr lang="en-US" b="1" dirty="0"/>
              <a:t>high acceptance rate </a:t>
            </a:r>
            <a:r>
              <a:rPr lang="en-US" dirty="0"/>
              <a:t>and </a:t>
            </a:r>
            <a:r>
              <a:rPr lang="en-US" b="1" dirty="0"/>
              <a:t>response time </a:t>
            </a:r>
            <a:r>
              <a:rPr lang="en-US" dirty="0"/>
              <a:t>are the best hosts to invest in because they generate significantly higher average, median, and maximum revenue than others.</a:t>
            </a:r>
          </a:p>
          <a:p>
            <a:pPr marL="781050" lvl="1" indent="-298450" algn="just">
              <a:lnSpc>
                <a:spcPct val="150000"/>
              </a:lnSpc>
              <a:buSzPts val="1400"/>
              <a:buFont typeface="Noto Sans Symbols"/>
              <a:buChar char="⮚"/>
            </a:pPr>
            <a:endParaRPr lang="en-US" dirty="0"/>
          </a:p>
          <a:p>
            <a:pPr marL="781050" lvl="1" indent="-298450" algn="just">
              <a:lnSpc>
                <a:spcPct val="150000"/>
              </a:lnSpc>
              <a:buSzPts val="1400"/>
              <a:buFont typeface="Noto Sans Symbols"/>
              <a:buChar char="⮚"/>
            </a:pPr>
            <a:endParaRPr lang="en-SG" dirty="0"/>
          </a:p>
        </p:txBody>
      </p:sp>
      <p:sp>
        <p:nvSpPr>
          <p:cNvPr id="488" name="Google Shape;488;p67"/>
          <p:cNvSpPr/>
          <p:nvPr/>
        </p:nvSpPr>
        <p:spPr>
          <a:xfrm>
            <a:off x="491878" y="1040084"/>
            <a:ext cx="7861708" cy="807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67"/>
          <p:cNvSpPr txBox="1"/>
          <p:nvPr/>
        </p:nvSpPr>
        <p:spPr>
          <a:xfrm>
            <a:off x="581315" y="325876"/>
            <a:ext cx="7823101" cy="54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Recommendation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69"/>
          <p:cNvPicPr preferRelativeResize="0"/>
          <p:nvPr/>
        </p:nvPicPr>
        <p:blipFill rotWithShape="1">
          <a:blip r:embed="rId3">
            <a:alphaModFix amt="35000"/>
          </a:blip>
          <a:srcRect/>
          <a:stretch/>
        </p:blipFill>
        <p:spPr>
          <a:xfrm>
            <a:off x="4077585" y="271130"/>
            <a:ext cx="3629691" cy="3629691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69"/>
          <p:cNvSpPr txBox="1">
            <a:spLocks noGrp="1"/>
          </p:cNvSpPr>
          <p:nvPr>
            <p:ph type="ctrTitle"/>
          </p:nvPr>
        </p:nvSpPr>
        <p:spPr>
          <a:xfrm>
            <a:off x="1219200" y="1960309"/>
            <a:ext cx="4685414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lang="en" sz="8000" dirty="0"/>
              <a:t>Q &amp; A</a:t>
            </a:r>
            <a:endParaRPr dirty="0"/>
          </a:p>
        </p:txBody>
      </p:sp>
      <p:sp>
        <p:nvSpPr>
          <p:cNvPr id="507" name="Google Shape;507;p69"/>
          <p:cNvSpPr txBox="1">
            <a:spLocks noGrp="1"/>
          </p:cNvSpPr>
          <p:nvPr>
            <p:ph type="subTitle" idx="1"/>
          </p:nvPr>
        </p:nvSpPr>
        <p:spPr>
          <a:xfrm>
            <a:off x="1219200" y="3255872"/>
            <a:ext cx="4685414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800"/>
              <a:t>THANK YOU FOR YOUR TIME!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2013 - 2022 Theme">
  <a:themeElements>
    <a:clrScheme name="Office 2013 - 2022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Facet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Droplet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657</Words>
  <Application>Microsoft Office PowerPoint</Application>
  <PresentationFormat>On-screen Show (16:9)</PresentationFormat>
  <Paragraphs>105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Noto Sans Symbols</vt:lpstr>
      <vt:lpstr>Twentieth Century</vt:lpstr>
      <vt:lpstr>Aptos Narrow</vt:lpstr>
      <vt:lpstr>Arial</vt:lpstr>
      <vt:lpstr>Calibri</vt:lpstr>
      <vt:lpstr>Trebuchet MS</vt:lpstr>
      <vt:lpstr>Verdana</vt:lpstr>
      <vt:lpstr>Simple Light</vt:lpstr>
      <vt:lpstr>Office 2013 - 2022 Theme</vt:lpstr>
      <vt:lpstr>Facet</vt:lpstr>
      <vt:lpstr>Droplet</vt:lpstr>
      <vt:lpstr>Airbnb Excel Lab</vt:lpstr>
      <vt:lpstr>PowerPoint Presentation</vt:lpstr>
      <vt:lpstr>Q1. Which neighbourhoods host the most listings?</vt:lpstr>
      <vt:lpstr>Q2. What property types receive the most positive reviews?</vt:lpstr>
      <vt:lpstr>PowerPoint Presentation</vt:lpstr>
      <vt:lpstr>PowerPoint Presentation</vt:lpstr>
      <vt:lpstr>PowerPoint Presentation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Matthew Pan</cp:lastModifiedBy>
  <cp:revision>17</cp:revision>
  <dcterms:modified xsi:type="dcterms:W3CDTF">2025-05-13T04:49:48Z</dcterms:modified>
</cp:coreProperties>
</file>