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  <p:sldMasterId id="2147483705" r:id="rId2"/>
    <p:sldMasterId id="2147483706" r:id="rId3"/>
    <p:sldMasterId id="2147483707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0220bfe2f_2_3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350220bfe2f_2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7" name="Google Shape;417;g350220bfe2f_2_3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0220bfe2f_2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350220bfe2f_2_3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350220bfe2f_2_3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0220bfe2f_2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350220bfe2f_2_3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350220bfe2f_2_3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143dd38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35143dd381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35143dd381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0220bfe2f_2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g350220bfe2f_2_4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350220bfe2f_2_4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0220bfe2f_2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g350220bfe2f_2_4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Champions: Bought recently, buy often and spend the most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Loyal customers: Buy on a regular basis. Responsive to promotions.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loyalist: Recent customers with average frequency.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 customers: Bought most recently, but not often.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Promising: Recent shoppers, but haven’t spent much.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attention: Above average recency, frequency and monetary values. May not have bought very recently though.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to sleep: Below average recency and frequency. Will lose them if not reactivated.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risk: Some time since they’ve purchased. Need to bring them back!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lose them: Used to purchase frequently but haven’t returned for a long time.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Hibernating: Last purchase was long back and low number of orders. May be lost.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350220bfe2f_2_4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0220bfe2f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350220bfe2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144fd69c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35144fd69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0220bfe2f_4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g350220bfe2f_4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3" name="Google Shape;503;g350220bfe2f_4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8691" y="457155"/>
            <a:ext cx="2074883" cy="74299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7199314" y="4407697"/>
            <a:ext cx="1908175" cy="735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609601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609601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8"/>
          <p:cNvGrpSpPr/>
          <p:nvPr/>
        </p:nvGrpSpPr>
        <p:grpSpPr>
          <a:xfrm>
            <a:off x="-8466" y="-6351"/>
            <a:ext cx="9171316" cy="5156201"/>
            <a:chOff x="-8466" y="-8468"/>
            <a:chExt cx="9171316" cy="6874935"/>
          </a:xfrm>
        </p:grpSpPr>
        <p:cxnSp>
          <p:nvCxnSpPr>
            <p:cNvPr id="159" name="Google Shape;159;p28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2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1" name="Google Shape;161;p2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>
                <a:alpha val="49803"/>
              </a:srgbClr>
            </a:solidFill>
            <a:ln>
              <a:noFill/>
            </a:ln>
          </p:spPr>
        </p:sp>
        <p:sp>
          <p:nvSpPr>
            <p:cNvPr id="165" name="Google Shape;165;p28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169" name="Google Shape;169;p28"/>
          <p:cNvSpPr txBox="1">
            <a:spLocks noGrp="1"/>
          </p:cNvSpPr>
          <p:nvPr>
            <p:ph type="ctrTitle"/>
          </p:nvPr>
        </p:nvSpPr>
        <p:spPr>
          <a:xfrm>
            <a:off x="1130597" y="1803400"/>
            <a:ext cx="5826719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1130597" y="3038129"/>
            <a:ext cx="5826719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609599" y="2025653"/>
            <a:ext cx="6347715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609599" y="3395586"/>
            <a:ext cx="6347715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609601" y="457200"/>
            <a:ext cx="634771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609602" y="1620442"/>
            <a:ext cx="3088109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2"/>
          </p:nvPr>
        </p:nvSpPr>
        <p:spPr>
          <a:xfrm>
            <a:off x="3869204" y="1620443"/>
            <a:ext cx="3088110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609601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609599" y="1620737"/>
            <a:ext cx="3090672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2"/>
          </p:nvPr>
        </p:nvSpPr>
        <p:spPr>
          <a:xfrm>
            <a:off x="609599" y="2052938"/>
            <a:ext cx="3090672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3"/>
          </p:nvPr>
        </p:nvSpPr>
        <p:spPr>
          <a:xfrm>
            <a:off x="3866640" y="1620737"/>
            <a:ext cx="3090672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4"/>
          </p:nvPr>
        </p:nvSpPr>
        <p:spPr>
          <a:xfrm>
            <a:off x="3866640" y="2052938"/>
            <a:ext cx="3090672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609601" y="457200"/>
            <a:ext cx="634771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609601" y="1123953"/>
            <a:ext cx="2790182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571277" y="386197"/>
            <a:ext cx="3386037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2"/>
          </p:nvPr>
        </p:nvSpPr>
        <p:spPr>
          <a:xfrm>
            <a:off x="609601" y="2082802"/>
            <a:ext cx="2790182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609601" y="3600450"/>
            <a:ext cx="6347714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5"/>
          <p:cNvSpPr>
            <a:spLocks noGrp="1"/>
          </p:cNvSpPr>
          <p:nvPr>
            <p:ph type="pic" idx="2"/>
          </p:nvPr>
        </p:nvSpPr>
        <p:spPr>
          <a:xfrm>
            <a:off x="609601" y="457200"/>
            <a:ext cx="6347714" cy="2884288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609601" y="4025503"/>
            <a:ext cx="6347714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609601" y="457200"/>
            <a:ext cx="6347714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body" idx="1"/>
          </p:nvPr>
        </p:nvSpPr>
        <p:spPr>
          <a:xfrm>
            <a:off x="609601" y="3352800"/>
            <a:ext cx="6347714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774886" y="457200"/>
            <a:ext cx="607218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1101075" y="2724150"/>
            <a:ext cx="5419804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8" name="Google Shape;228;p37"/>
          <p:cNvSpPr txBox="1">
            <a:spLocks noGrp="1"/>
          </p:cNvSpPr>
          <p:nvPr>
            <p:ph type="body" idx="2"/>
          </p:nvPr>
        </p:nvSpPr>
        <p:spPr>
          <a:xfrm>
            <a:off x="609599" y="3352800"/>
            <a:ext cx="6347715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7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7"/>
          <p:cNvSpPr txBox="1"/>
          <p:nvPr/>
        </p:nvSpPr>
        <p:spPr>
          <a:xfrm>
            <a:off x="482713" y="592784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33" name="Google Shape;233;p37"/>
          <p:cNvSpPr txBox="1"/>
          <p:nvPr/>
        </p:nvSpPr>
        <p:spPr>
          <a:xfrm>
            <a:off x="6747701" y="2164917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609599" y="1448991"/>
            <a:ext cx="6347715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body" idx="1"/>
          </p:nvPr>
        </p:nvSpPr>
        <p:spPr>
          <a:xfrm>
            <a:off x="609599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774886" y="457200"/>
            <a:ext cx="607218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9"/>
          <p:cNvSpPr txBox="1">
            <a:spLocks noGrp="1"/>
          </p:cNvSpPr>
          <p:nvPr>
            <p:ph type="body" idx="1"/>
          </p:nvPr>
        </p:nvSpPr>
        <p:spPr>
          <a:xfrm>
            <a:off x="609597" y="3009900"/>
            <a:ext cx="6347716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2"/>
          </p:nvPr>
        </p:nvSpPr>
        <p:spPr>
          <a:xfrm>
            <a:off x="609599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 txBox="1"/>
          <p:nvPr/>
        </p:nvSpPr>
        <p:spPr>
          <a:xfrm>
            <a:off x="482713" y="592784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8" name="Google Shape;248;p39"/>
          <p:cNvSpPr txBox="1"/>
          <p:nvPr/>
        </p:nvSpPr>
        <p:spPr>
          <a:xfrm>
            <a:off x="6747701" y="2164917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615850" y="457200"/>
            <a:ext cx="6341465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609597" y="3009900"/>
            <a:ext cx="6347716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2"/>
          </p:nvPr>
        </p:nvSpPr>
        <p:spPr>
          <a:xfrm>
            <a:off x="609599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title"/>
          </p:nvPr>
        </p:nvSpPr>
        <p:spPr>
          <a:xfrm>
            <a:off x="609601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1"/>
          <p:cNvSpPr txBox="1">
            <a:spLocks noGrp="1"/>
          </p:cNvSpPr>
          <p:nvPr>
            <p:ph type="body" idx="1"/>
          </p:nvPr>
        </p:nvSpPr>
        <p:spPr>
          <a:xfrm rot="5400000">
            <a:off x="2328168" y="-98125"/>
            <a:ext cx="2910580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1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1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 rot="5400000">
            <a:off x="4497424" y="1937091"/>
            <a:ext cx="3938588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1"/>
          </p:nvPr>
        </p:nvSpPr>
        <p:spPr>
          <a:xfrm rot="5400000">
            <a:off x="1237819" y="-171016"/>
            <a:ext cx="3938588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4" descr="Droplets-S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4"/>
          <p:cNvSpPr txBox="1">
            <a:spLocks noGrp="1"/>
          </p:cNvSpPr>
          <p:nvPr>
            <p:ph type="ctrTitle"/>
          </p:nvPr>
        </p:nvSpPr>
        <p:spPr>
          <a:xfrm>
            <a:off x="1313259" y="975593"/>
            <a:ext cx="6517482" cy="188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4"/>
          <p:cNvSpPr txBox="1">
            <a:spLocks noGrp="1"/>
          </p:cNvSpPr>
          <p:nvPr>
            <p:ph type="subTitle" idx="1"/>
          </p:nvPr>
        </p:nvSpPr>
        <p:spPr>
          <a:xfrm>
            <a:off x="1313259" y="2914654"/>
            <a:ext cx="6517482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9" name="Google Shape;279;p44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4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5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5"/>
          <p:cNvSpPr txBox="1">
            <a:spLocks noGrp="1"/>
          </p:cNvSpPr>
          <p:nvPr>
            <p:ph type="body" idx="1"/>
          </p:nvPr>
        </p:nvSpPr>
        <p:spPr>
          <a:xfrm>
            <a:off x="685330" y="1775323"/>
            <a:ext cx="7772870" cy="256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45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5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45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6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xfrm>
            <a:off x="685331" y="621426"/>
            <a:ext cx="7763814" cy="205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body" idx="1"/>
          </p:nvPr>
        </p:nvSpPr>
        <p:spPr>
          <a:xfrm>
            <a:off x="685331" y="2743097"/>
            <a:ext cx="7763814" cy="102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7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685330" y="1775323"/>
            <a:ext cx="3829520" cy="256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body" idx="2"/>
          </p:nvPr>
        </p:nvSpPr>
        <p:spPr>
          <a:xfrm>
            <a:off x="4629150" y="1775323"/>
            <a:ext cx="3829050" cy="256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1" name="Google Shape;301;p47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47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8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8"/>
          <p:cNvSpPr txBox="1">
            <a:spLocks noGrp="1"/>
          </p:cNvSpPr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8"/>
          <p:cNvSpPr txBox="1">
            <a:spLocks noGrp="1"/>
          </p:cNvSpPr>
          <p:nvPr>
            <p:ph type="body" idx="1"/>
          </p:nvPr>
        </p:nvSpPr>
        <p:spPr>
          <a:xfrm>
            <a:off x="859747" y="1778264"/>
            <a:ext cx="3655106" cy="50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8" name="Google Shape;308;p48"/>
          <p:cNvSpPr txBox="1">
            <a:spLocks noGrp="1"/>
          </p:cNvSpPr>
          <p:nvPr>
            <p:ph type="body" idx="2"/>
          </p:nvPr>
        </p:nvSpPr>
        <p:spPr>
          <a:xfrm>
            <a:off x="685333" y="2288263"/>
            <a:ext cx="3829520" cy="205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48"/>
          <p:cNvSpPr txBox="1">
            <a:spLocks noGrp="1"/>
          </p:cNvSpPr>
          <p:nvPr>
            <p:ph type="body" idx="3"/>
          </p:nvPr>
        </p:nvSpPr>
        <p:spPr>
          <a:xfrm>
            <a:off x="4797317" y="1778264"/>
            <a:ext cx="3661353" cy="50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0" name="Google Shape;310;p48"/>
          <p:cNvSpPr txBox="1">
            <a:spLocks noGrp="1"/>
          </p:cNvSpPr>
          <p:nvPr>
            <p:ph type="body" idx="4"/>
          </p:nvPr>
        </p:nvSpPr>
        <p:spPr>
          <a:xfrm>
            <a:off x="4629152" y="2288263"/>
            <a:ext cx="3829051" cy="205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p48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48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48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9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9"/>
          <p:cNvSpPr txBox="1">
            <a:spLocks noGrp="1"/>
          </p:cNvSpPr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49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49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49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0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0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0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1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body" idx="1"/>
          </p:nvPr>
        </p:nvSpPr>
        <p:spPr>
          <a:xfrm>
            <a:off x="3808549" y="457204"/>
            <a:ext cx="4650122" cy="388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51"/>
          <p:cNvSpPr txBox="1">
            <a:spLocks noGrp="1"/>
          </p:cNvSpPr>
          <p:nvPr>
            <p:ph type="body" idx="2"/>
          </p:nvPr>
        </p:nvSpPr>
        <p:spPr>
          <a:xfrm>
            <a:off x="685333" y="1974639"/>
            <a:ext cx="2951767" cy="23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0" name="Google Shape;330;p51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51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1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2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2"/>
          <p:cNvSpPr txBox="1">
            <a:spLocks noGrp="1"/>
          </p:cNvSpPr>
          <p:nvPr>
            <p:ph type="title"/>
          </p:nvPr>
        </p:nvSpPr>
        <p:spPr>
          <a:xfrm>
            <a:off x="685332" y="457200"/>
            <a:ext cx="4129618" cy="151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52"/>
          <p:cNvSpPr>
            <a:spLocks noGrp="1"/>
          </p:cNvSpPr>
          <p:nvPr>
            <p:ph type="pic" idx="2"/>
          </p:nvPr>
        </p:nvSpPr>
        <p:spPr>
          <a:xfrm>
            <a:off x="5004272" y="457201"/>
            <a:ext cx="3005851" cy="38862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1E9E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7" name="Google Shape;337;p52"/>
          <p:cNvSpPr txBox="1">
            <a:spLocks noGrp="1"/>
          </p:cNvSpPr>
          <p:nvPr>
            <p:ph type="body" idx="1"/>
          </p:nvPr>
        </p:nvSpPr>
        <p:spPr>
          <a:xfrm>
            <a:off x="685346" y="1974643"/>
            <a:ext cx="4129604" cy="236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52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52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3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3"/>
          <p:cNvSpPr txBox="1"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53"/>
          <p:cNvSpPr>
            <a:spLocks noGrp="1"/>
          </p:cNvSpPr>
          <p:nvPr>
            <p:ph type="pic" idx="2"/>
          </p:nvPr>
        </p:nvSpPr>
        <p:spPr>
          <a:xfrm>
            <a:off x="888560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1E9E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5" name="Google Shape;345;p53"/>
          <p:cNvSpPr txBox="1">
            <a:spLocks noGrp="1"/>
          </p:cNvSpPr>
          <p:nvPr>
            <p:ph type="body" idx="1"/>
          </p:nvPr>
        </p:nvSpPr>
        <p:spPr>
          <a:xfrm>
            <a:off x="685331" y="3831546"/>
            <a:ext cx="7773339" cy="51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6" name="Google Shape;346;p53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53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53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4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4"/>
          <p:cNvSpPr txBox="1">
            <a:spLocks noGrp="1"/>
          </p:cNvSpPr>
          <p:nvPr>
            <p:ph type="title"/>
          </p:nvPr>
        </p:nvSpPr>
        <p:spPr>
          <a:xfrm>
            <a:off x="685331" y="457203"/>
            <a:ext cx="7773339" cy="257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54"/>
          <p:cNvSpPr txBox="1">
            <a:spLocks noGrp="1"/>
          </p:cNvSpPr>
          <p:nvPr>
            <p:ph type="body" idx="1"/>
          </p:nvPr>
        </p:nvSpPr>
        <p:spPr>
          <a:xfrm>
            <a:off x="685331" y="3153616"/>
            <a:ext cx="7773339" cy="118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3" name="Google Shape;353;p54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4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4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55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5"/>
          <p:cNvSpPr txBox="1">
            <a:spLocks noGrp="1"/>
          </p:cNvSpPr>
          <p:nvPr>
            <p:ph type="title"/>
          </p:nvPr>
        </p:nvSpPr>
        <p:spPr>
          <a:xfrm>
            <a:off x="1084659" y="654444"/>
            <a:ext cx="6977064" cy="20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55"/>
          <p:cNvSpPr txBox="1">
            <a:spLocks noGrp="1"/>
          </p:cNvSpPr>
          <p:nvPr>
            <p:ph type="body" idx="1"/>
          </p:nvPr>
        </p:nvSpPr>
        <p:spPr>
          <a:xfrm>
            <a:off x="1290484" y="2707524"/>
            <a:ext cx="6564224" cy="446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0" name="Google Shape;360;p55"/>
          <p:cNvSpPr txBox="1">
            <a:spLocks noGrp="1"/>
          </p:cNvSpPr>
          <p:nvPr>
            <p:ph type="body" idx="2"/>
          </p:nvPr>
        </p:nvSpPr>
        <p:spPr>
          <a:xfrm>
            <a:off x="685331" y="3279601"/>
            <a:ext cx="7773339" cy="106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1" name="Google Shape;361;p55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55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55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55"/>
          <p:cNvSpPr txBox="1"/>
          <p:nvPr/>
        </p:nvSpPr>
        <p:spPr>
          <a:xfrm>
            <a:off x="737626" y="665894"/>
            <a:ext cx="546888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365" name="Google Shape;365;p55"/>
          <p:cNvSpPr txBox="1"/>
          <p:nvPr/>
        </p:nvSpPr>
        <p:spPr>
          <a:xfrm>
            <a:off x="7850132" y="2340011"/>
            <a:ext cx="553641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6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>
            <a:spLocks noGrp="1"/>
          </p:cNvSpPr>
          <p:nvPr>
            <p:ph type="title"/>
          </p:nvPr>
        </p:nvSpPr>
        <p:spPr>
          <a:xfrm>
            <a:off x="685331" y="1604045"/>
            <a:ext cx="7773339" cy="18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56"/>
          <p:cNvSpPr txBox="1">
            <a:spLocks noGrp="1"/>
          </p:cNvSpPr>
          <p:nvPr>
            <p:ph type="body" idx="1"/>
          </p:nvPr>
        </p:nvSpPr>
        <p:spPr>
          <a:xfrm>
            <a:off x="685331" y="3496751"/>
            <a:ext cx="7773339" cy="8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0" name="Google Shape;370;p56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56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6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7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>
            <a:spLocks noGrp="1"/>
          </p:cNvSpPr>
          <p:nvPr>
            <p:ph type="title"/>
          </p:nvPr>
        </p:nvSpPr>
        <p:spPr>
          <a:xfrm>
            <a:off x="685331" y="457200"/>
            <a:ext cx="7773339" cy="120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7"/>
          <p:cNvSpPr txBox="1"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7" name="Google Shape;377;p57"/>
          <p:cNvSpPr txBox="1">
            <a:spLocks noGrp="1"/>
          </p:cNvSpPr>
          <p:nvPr>
            <p:ph type="body" idx="2"/>
          </p:nvPr>
        </p:nvSpPr>
        <p:spPr>
          <a:xfrm>
            <a:off x="685331" y="2207520"/>
            <a:ext cx="2474232" cy="213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78" name="Google Shape;378;p57"/>
          <p:cNvSpPr txBox="1">
            <a:spLocks noGrp="1"/>
          </p:cNvSpPr>
          <p:nvPr>
            <p:ph type="body" idx="3"/>
          </p:nvPr>
        </p:nvSpPr>
        <p:spPr>
          <a:xfrm>
            <a:off x="3339294" y="1775320"/>
            <a:ext cx="246864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9" name="Google Shape;379;p57"/>
          <p:cNvSpPr txBox="1">
            <a:spLocks noGrp="1"/>
          </p:cNvSpPr>
          <p:nvPr>
            <p:ph type="body" idx="4"/>
          </p:nvPr>
        </p:nvSpPr>
        <p:spPr>
          <a:xfrm>
            <a:off x="3331014" y="2207520"/>
            <a:ext cx="2477513" cy="213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80" name="Google Shape;380;p57"/>
          <p:cNvSpPr txBox="1">
            <a:spLocks noGrp="1"/>
          </p:cNvSpPr>
          <p:nvPr>
            <p:ph type="body" idx="5"/>
          </p:nvPr>
        </p:nvSpPr>
        <p:spPr>
          <a:xfrm>
            <a:off x="5979974" y="1775320"/>
            <a:ext cx="2478696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1" name="Google Shape;381;p57"/>
          <p:cNvSpPr txBox="1">
            <a:spLocks noGrp="1"/>
          </p:cNvSpPr>
          <p:nvPr>
            <p:ph type="body" idx="6"/>
          </p:nvPr>
        </p:nvSpPr>
        <p:spPr>
          <a:xfrm>
            <a:off x="5979974" y="2207520"/>
            <a:ext cx="2478696" cy="213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82" name="Google Shape;382;p57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57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57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8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8"/>
          <p:cNvSpPr txBox="1">
            <a:spLocks noGrp="1"/>
          </p:cNvSpPr>
          <p:nvPr>
            <p:ph type="title"/>
          </p:nvPr>
        </p:nvSpPr>
        <p:spPr>
          <a:xfrm>
            <a:off x="685331" y="458079"/>
            <a:ext cx="7773339" cy="1202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58"/>
          <p:cNvSpPr txBox="1">
            <a:spLocks noGrp="1"/>
          </p:cNvSpPr>
          <p:nvPr>
            <p:ph type="body" idx="1"/>
          </p:nvPr>
        </p:nvSpPr>
        <p:spPr>
          <a:xfrm>
            <a:off x="685333" y="3153615"/>
            <a:ext cx="247230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9" name="Google Shape;389;p58"/>
          <p:cNvSpPr>
            <a:spLocks noGrp="1"/>
          </p:cNvSpPr>
          <p:nvPr>
            <p:ph type="pic" idx="2"/>
          </p:nvPr>
        </p:nvSpPr>
        <p:spPr>
          <a:xfrm>
            <a:off x="685333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1E9E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p58"/>
          <p:cNvSpPr txBox="1">
            <a:spLocks noGrp="1"/>
          </p:cNvSpPr>
          <p:nvPr>
            <p:ph type="body" idx="3"/>
          </p:nvPr>
        </p:nvSpPr>
        <p:spPr>
          <a:xfrm>
            <a:off x="685333" y="3585811"/>
            <a:ext cx="2472307" cy="7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1" name="Google Shape;391;p58"/>
          <p:cNvSpPr txBox="1">
            <a:spLocks noGrp="1"/>
          </p:cNvSpPr>
          <p:nvPr>
            <p:ph type="body" idx="4"/>
          </p:nvPr>
        </p:nvSpPr>
        <p:spPr>
          <a:xfrm>
            <a:off x="3332069" y="3153615"/>
            <a:ext cx="247637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2" name="Google Shape;392;p58"/>
          <p:cNvSpPr>
            <a:spLocks noGrp="1"/>
          </p:cNvSpPr>
          <p:nvPr>
            <p:ph type="pic" idx="5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1E9E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3" name="Google Shape;393;p58"/>
          <p:cNvSpPr txBox="1">
            <a:spLocks noGrp="1"/>
          </p:cNvSpPr>
          <p:nvPr>
            <p:ph type="body" idx="6"/>
          </p:nvPr>
        </p:nvSpPr>
        <p:spPr>
          <a:xfrm>
            <a:off x="3331011" y="3585814"/>
            <a:ext cx="2477514" cy="7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4" name="Google Shape;394;p58"/>
          <p:cNvSpPr txBox="1">
            <a:spLocks noGrp="1"/>
          </p:cNvSpPr>
          <p:nvPr>
            <p:ph type="body" idx="7"/>
          </p:nvPr>
        </p:nvSpPr>
        <p:spPr>
          <a:xfrm>
            <a:off x="5979976" y="3153615"/>
            <a:ext cx="247551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5" name="Google Shape;395;p58"/>
          <p:cNvSpPr>
            <a:spLocks noGrp="1"/>
          </p:cNvSpPr>
          <p:nvPr>
            <p:ph type="pic" idx="8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1E9E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6" name="Google Shape;396;p58"/>
          <p:cNvSpPr txBox="1">
            <a:spLocks noGrp="1"/>
          </p:cNvSpPr>
          <p:nvPr>
            <p:ph type="body" idx="9"/>
          </p:nvPr>
        </p:nvSpPr>
        <p:spPr>
          <a:xfrm>
            <a:off x="5979882" y="3585812"/>
            <a:ext cx="2478790" cy="75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7" name="Google Shape;397;p58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58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58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59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9"/>
          <p:cNvSpPr txBox="1">
            <a:spLocks noGrp="1"/>
          </p:cNvSpPr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59"/>
          <p:cNvSpPr txBox="1">
            <a:spLocks noGrp="1"/>
          </p:cNvSpPr>
          <p:nvPr>
            <p:ph type="body" idx="1"/>
          </p:nvPr>
        </p:nvSpPr>
        <p:spPr>
          <a:xfrm rot="5400000">
            <a:off x="3287960" y="-827306"/>
            <a:ext cx="2568080" cy="777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59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59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59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60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60"/>
          <p:cNvSpPr txBox="1">
            <a:spLocks noGrp="1"/>
          </p:cNvSpPr>
          <p:nvPr>
            <p:ph type="title"/>
          </p:nvPr>
        </p:nvSpPr>
        <p:spPr>
          <a:xfrm rot="5400000">
            <a:off x="5558075" y="1442807"/>
            <a:ext cx="3886199" cy="191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60"/>
          <p:cNvSpPr txBox="1">
            <a:spLocks noGrp="1"/>
          </p:cNvSpPr>
          <p:nvPr>
            <p:ph type="body" idx="1"/>
          </p:nvPr>
        </p:nvSpPr>
        <p:spPr>
          <a:xfrm rot="5400000">
            <a:off x="1614253" y="-471717"/>
            <a:ext cx="3886199" cy="574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1" name="Google Shape;411;p60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60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60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77819" y="330407"/>
            <a:ext cx="7886700" cy="4572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503063" y="59669"/>
            <a:ext cx="67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6"/>
          <p:cNvGrpSpPr/>
          <p:nvPr/>
        </p:nvGrpSpPr>
        <p:grpSpPr>
          <a:xfrm>
            <a:off x="-8466" y="-6351"/>
            <a:ext cx="9171317" cy="5156201"/>
            <a:chOff x="-8467" y="-8468"/>
            <a:chExt cx="9171317" cy="6874935"/>
          </a:xfrm>
        </p:grpSpPr>
        <p:sp>
          <p:nvSpPr>
            <p:cNvPr id="136" name="Google Shape;136;p2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" name="Google Shape;137;p26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26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Google Shape;139;p26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>
                <a:alpha val="49803"/>
              </a:srgbClr>
            </a:solidFill>
            <a:ln>
              <a:noFill/>
            </a:ln>
          </p:spPr>
        </p:sp>
        <p:sp>
          <p:nvSpPr>
            <p:cNvPr id="143" name="Google Shape;143;p26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609601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609601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EFE"/>
            </a:gs>
            <a:gs pos="100000">
              <a:srgbClr val="B1C9E0"/>
            </a:gs>
          </a:gsLst>
          <a:lin ang="5400000" scaled="0"/>
        </a:gra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3" descr="\\DROBO-FS\QuickDrops\JB\PPTX NG\Droplets\LightingOverlay.png"/>
          <p:cNvPicPr preferRelativeResize="0"/>
          <p:nvPr/>
        </p:nvPicPr>
        <p:blipFill rotWithShape="1">
          <a:blip r:embed="rId19">
            <a:alphaModFix amt="70000"/>
          </a:blip>
          <a:srcRect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685331" y="1775324"/>
            <a:ext cx="7773339" cy="256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2" name="Google Shape;272;p43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3" name="Google Shape;273;p43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4" name="Google Shape;274;p43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>
            <a:spLocks noGrp="1"/>
          </p:cNvSpPr>
          <p:nvPr>
            <p:ph type="title"/>
          </p:nvPr>
        </p:nvSpPr>
        <p:spPr>
          <a:xfrm>
            <a:off x="714378" y="1634375"/>
            <a:ext cx="774136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Verdana"/>
              <a:buNone/>
            </a:pPr>
            <a:r>
              <a:rPr lang="en" sz="2400" b="1" dirty="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Data Analysis of Coffee Shop Sales</a:t>
            </a:r>
            <a:endParaRPr dirty="0"/>
          </a:p>
        </p:txBody>
      </p:sp>
      <p:sp>
        <p:nvSpPr>
          <p:cNvPr id="420" name="Google Shape;420;p61"/>
          <p:cNvSpPr txBox="1"/>
          <p:nvPr/>
        </p:nvSpPr>
        <p:spPr>
          <a:xfrm>
            <a:off x="781050" y="2720825"/>
            <a:ext cx="7391400" cy="144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By Matthew Pan</a:t>
            </a:r>
            <a:endParaRPr sz="16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617" y="1141200"/>
            <a:ext cx="5212078" cy="295003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2"/>
          <p:cNvSpPr txBox="1"/>
          <p:nvPr/>
        </p:nvSpPr>
        <p:spPr>
          <a:xfrm>
            <a:off x="581315" y="325876"/>
            <a:ext cx="78231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kinds of products generate the most sales?</a:t>
            </a:r>
            <a:endParaRPr dirty="0"/>
          </a:p>
        </p:txBody>
      </p:sp>
      <p:sp>
        <p:nvSpPr>
          <p:cNvPr id="428" name="Google Shape;428;p62"/>
          <p:cNvSpPr/>
          <p:nvPr/>
        </p:nvSpPr>
        <p:spPr>
          <a:xfrm>
            <a:off x="828675" y="4101075"/>
            <a:ext cx="7406700" cy="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/>
              <a:t>Overall, the product group with highest sales is </a:t>
            </a:r>
            <a:r>
              <a:rPr lang="en" sz="1300" b="1"/>
              <a:t>Beverages at 77.4%</a:t>
            </a:r>
            <a:endParaRPr sz="1300" b="1"/>
          </a:p>
          <a:p>
            <a:pPr marL="3429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/>
              <a:t>In Beverages, the product category with the highest sales is </a:t>
            </a:r>
            <a:r>
              <a:rPr lang="en" sz="1300" b="1"/>
              <a:t>Coffee at 38.9%. </a:t>
            </a:r>
            <a:endParaRPr sz="1300" b="1"/>
          </a:p>
          <a:p>
            <a:pPr marL="3429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>
                <a:solidFill>
                  <a:schemeClr val="dk1"/>
                </a:solidFill>
              </a:rPr>
              <a:t>In Whole Bean/Teas, the product category with the highest sales is </a:t>
            </a:r>
            <a:r>
              <a:rPr lang="en" sz="1300" b="1">
                <a:solidFill>
                  <a:schemeClr val="dk1"/>
                </a:solidFill>
              </a:rPr>
              <a:t>Coffee Beans at 5.9%.</a:t>
            </a:r>
            <a:endParaRPr sz="1300" b="1"/>
          </a:p>
        </p:txBody>
      </p:sp>
      <p:pic>
        <p:nvPicPr>
          <p:cNvPr id="429" name="Google Shape;42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10" y="1128161"/>
            <a:ext cx="3462276" cy="263444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2"/>
          <p:cNvSpPr txBox="1"/>
          <p:nvPr/>
        </p:nvSpPr>
        <p:spPr>
          <a:xfrm>
            <a:off x="5388258" y="1504600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38.9%</a:t>
            </a:r>
            <a:endParaRPr sz="900" b="1">
              <a:solidFill>
                <a:schemeClr val="lt1"/>
              </a:solidFill>
            </a:endParaRPr>
          </a:p>
        </p:txBody>
      </p:sp>
      <p:sp>
        <p:nvSpPr>
          <p:cNvPr id="431" name="Google Shape;431;p62"/>
          <p:cNvSpPr txBox="1"/>
          <p:nvPr/>
        </p:nvSpPr>
        <p:spPr>
          <a:xfrm>
            <a:off x="7820963" y="3073841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</a:rPr>
              <a:t>5.9%</a:t>
            </a:r>
            <a:endParaRPr sz="9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63"/>
          <p:cNvPicPr preferRelativeResize="0"/>
          <p:nvPr/>
        </p:nvPicPr>
        <p:blipFill rotWithShape="1">
          <a:blip r:embed="rId3">
            <a:alphaModFix/>
          </a:blip>
          <a:srcRect b="556"/>
          <a:stretch/>
        </p:blipFill>
        <p:spPr>
          <a:xfrm>
            <a:off x="205250" y="1028975"/>
            <a:ext cx="8686802" cy="29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3"/>
          <p:cNvSpPr txBox="1">
            <a:spLocks noGrp="1"/>
          </p:cNvSpPr>
          <p:nvPr>
            <p:ph type="title"/>
          </p:nvPr>
        </p:nvSpPr>
        <p:spPr>
          <a:xfrm>
            <a:off x="591532" y="333587"/>
            <a:ext cx="85689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dirty="0"/>
              <a:t>What kinds of products generate the most sales?</a:t>
            </a:r>
            <a:endParaRPr sz="2400" dirty="0"/>
          </a:p>
        </p:txBody>
      </p:sp>
      <p:sp>
        <p:nvSpPr>
          <p:cNvPr id="439" name="Google Shape;439;p63"/>
          <p:cNvSpPr/>
          <p:nvPr/>
        </p:nvSpPr>
        <p:spPr>
          <a:xfrm>
            <a:off x="1222250" y="4099450"/>
            <a:ext cx="71856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>
                <a:solidFill>
                  <a:schemeClr val="dk1"/>
                </a:solidFill>
              </a:rPr>
              <a:t>In Coffees, </a:t>
            </a:r>
            <a:r>
              <a:rPr lang="en" sz="1300"/>
              <a:t>the product type with the highest sales is </a:t>
            </a:r>
            <a:r>
              <a:rPr lang="en" sz="1300" b="1"/>
              <a:t>Barista Espresso at 13.2%</a:t>
            </a:r>
            <a:r>
              <a:rPr lang="en" sz="1300" b="1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marL="3429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>
                <a:solidFill>
                  <a:schemeClr val="dk1"/>
                </a:solidFill>
              </a:rPr>
              <a:t>In Teas, the product type with the highest sales is </a:t>
            </a:r>
            <a:r>
              <a:rPr lang="en" sz="1300" b="1">
                <a:solidFill>
                  <a:schemeClr val="dk1"/>
                </a:solidFill>
              </a:rPr>
              <a:t>Brewed Chai Tea at 11.0%.</a:t>
            </a:r>
            <a:endParaRPr sz="1300" b="1">
              <a:solidFill>
                <a:schemeClr val="dk1"/>
              </a:solidFill>
            </a:endParaRPr>
          </a:p>
          <a:p>
            <a:pPr marL="3429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>
                <a:solidFill>
                  <a:schemeClr val="dk1"/>
                </a:solidFill>
              </a:rPr>
              <a:t>In Bakeries, the product type with the highest sales is </a:t>
            </a:r>
            <a:r>
              <a:rPr lang="en" sz="1300" b="1">
                <a:solidFill>
                  <a:schemeClr val="dk1"/>
                </a:solidFill>
              </a:rPr>
              <a:t>Scone at 5.2%.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440" name="Google Shape;440;p63"/>
          <p:cNvSpPr txBox="1"/>
          <p:nvPr/>
        </p:nvSpPr>
        <p:spPr>
          <a:xfrm>
            <a:off x="2477438" y="1454591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</a:rPr>
              <a:t>11.0%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441" name="Google Shape;441;p63"/>
          <p:cNvSpPr txBox="1"/>
          <p:nvPr/>
        </p:nvSpPr>
        <p:spPr>
          <a:xfrm>
            <a:off x="8116223" y="2481711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</a:rPr>
              <a:t>5.2%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442" name="Google Shape;442;p63"/>
          <p:cNvSpPr txBox="1"/>
          <p:nvPr/>
        </p:nvSpPr>
        <p:spPr>
          <a:xfrm>
            <a:off x="3991368" y="134837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13.2%</a:t>
            </a:r>
            <a:endParaRPr sz="9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26773"/>
            <a:ext cx="8686802" cy="30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4"/>
          <p:cNvSpPr txBox="1">
            <a:spLocks noGrp="1"/>
          </p:cNvSpPr>
          <p:nvPr>
            <p:ph type="title"/>
          </p:nvPr>
        </p:nvSpPr>
        <p:spPr>
          <a:xfrm>
            <a:off x="591532" y="333587"/>
            <a:ext cx="85689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dirty="0"/>
              <a:t>What kinds of products generate the most sales?</a:t>
            </a:r>
            <a:endParaRPr sz="2400" dirty="0"/>
          </a:p>
        </p:txBody>
      </p:sp>
      <p:sp>
        <p:nvSpPr>
          <p:cNvPr id="450" name="Google Shape;450;p64"/>
          <p:cNvSpPr/>
          <p:nvPr/>
        </p:nvSpPr>
        <p:spPr>
          <a:xfrm>
            <a:off x="1222250" y="4099450"/>
            <a:ext cx="7185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>
                <a:solidFill>
                  <a:schemeClr val="dk1"/>
                </a:solidFill>
              </a:rPr>
              <a:t>In Coffee Beans, </a:t>
            </a:r>
            <a:r>
              <a:rPr lang="en" sz="1300"/>
              <a:t>the product type with the highest sales is </a:t>
            </a:r>
            <a:r>
              <a:rPr lang="en" sz="1300" b="1"/>
              <a:t>Premium Beans at 2.3%</a:t>
            </a:r>
            <a:r>
              <a:rPr lang="en" sz="1300" b="1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marL="3429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>
                <a:solidFill>
                  <a:schemeClr val="dk1"/>
                </a:solidFill>
              </a:rPr>
              <a:t>In Loose Teas, the product type with the highest sales is </a:t>
            </a:r>
            <a:r>
              <a:rPr lang="en" sz="1300" b="1">
                <a:solidFill>
                  <a:schemeClr val="dk1"/>
                </a:solidFill>
              </a:rPr>
              <a:t>Chai Tea at 0.6%.</a:t>
            </a:r>
            <a:endParaRPr sz="1300" b="1">
              <a:solidFill>
                <a:schemeClr val="dk1"/>
              </a:solidFill>
            </a:endParaRPr>
          </a:p>
          <a:p>
            <a:pPr marL="3429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❑"/>
            </a:pPr>
            <a:r>
              <a:rPr lang="en" sz="1300">
                <a:solidFill>
                  <a:schemeClr val="dk1"/>
                </a:solidFill>
              </a:rPr>
              <a:t>Strong preference for Chai Tea amongst tea lovers.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51" name="Google Shape;451;p64"/>
          <p:cNvSpPr txBox="1"/>
          <p:nvPr/>
        </p:nvSpPr>
        <p:spPr>
          <a:xfrm>
            <a:off x="4824422" y="1331420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</a:rPr>
              <a:t>2.3%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452" name="Google Shape;452;p64"/>
          <p:cNvSpPr txBox="1"/>
          <p:nvPr/>
        </p:nvSpPr>
        <p:spPr>
          <a:xfrm>
            <a:off x="2625042" y="2760309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</a:rPr>
              <a:t>0.6%</a:t>
            </a:r>
            <a:endParaRPr sz="9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260" y="1150475"/>
            <a:ext cx="4343398" cy="363759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5"/>
          <p:cNvSpPr txBox="1"/>
          <p:nvPr/>
        </p:nvSpPr>
        <p:spPr>
          <a:xfrm>
            <a:off x="581311" y="325876"/>
            <a:ext cx="8045528" cy="54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kinds of customers generate the most sales?</a:t>
            </a:r>
            <a:endParaRPr dirty="0"/>
          </a:p>
        </p:txBody>
      </p:sp>
      <p:sp>
        <p:nvSpPr>
          <p:cNvPr id="460" name="Google Shape;460;p65"/>
          <p:cNvSpPr/>
          <p:nvPr/>
        </p:nvSpPr>
        <p:spPr>
          <a:xfrm>
            <a:off x="503450" y="3917100"/>
            <a:ext cx="40320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 b="1"/>
              <a:t>Baby Boomers</a:t>
            </a:r>
            <a:r>
              <a:rPr lang="en" sz="1300"/>
              <a:t> generate the highest sales amongst loyalty card holders at </a:t>
            </a:r>
            <a:r>
              <a:rPr lang="en" sz="1300" b="1"/>
              <a:t>11.7%</a:t>
            </a:r>
            <a:r>
              <a:rPr lang="en" sz="1300"/>
              <a:t>.</a:t>
            </a:r>
            <a:endParaRPr sz="1300"/>
          </a:p>
          <a:p>
            <a:pPr marL="342900" marR="0" lvl="0" indent="-3302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/>
              <a:t>Have the most disposable income.</a:t>
            </a:r>
            <a:endParaRPr sz="1300"/>
          </a:p>
          <a:p>
            <a:pPr marL="3429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/>
              <a:t>Have more time to frequent coffee shops.</a:t>
            </a:r>
            <a:endParaRPr sz="1300"/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325" y="1133000"/>
            <a:ext cx="4086374" cy="271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"/>
          <p:cNvSpPr txBox="1"/>
          <p:nvPr/>
        </p:nvSpPr>
        <p:spPr>
          <a:xfrm>
            <a:off x="543836" y="393331"/>
            <a:ext cx="8277875" cy="54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segment of its customer base should the company target a marketing campaign towards?</a:t>
            </a:r>
            <a:endParaRPr sz="1100" dirty="0"/>
          </a:p>
        </p:txBody>
      </p:sp>
      <p:pic>
        <p:nvPicPr>
          <p:cNvPr id="468" name="Google Shape;468;p66"/>
          <p:cNvPicPr preferRelativeResize="0"/>
          <p:nvPr/>
        </p:nvPicPr>
        <p:blipFill rotWithShape="1">
          <a:blip r:embed="rId3">
            <a:alphaModFix/>
          </a:blip>
          <a:srcRect b="1409"/>
          <a:stretch/>
        </p:blipFill>
        <p:spPr>
          <a:xfrm>
            <a:off x="4639038" y="972580"/>
            <a:ext cx="4434842" cy="204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6"/>
          <p:cNvPicPr preferRelativeResize="0"/>
          <p:nvPr/>
        </p:nvPicPr>
        <p:blipFill rotWithShape="1">
          <a:blip r:embed="rId4">
            <a:alphaModFix/>
          </a:blip>
          <a:srcRect b="1302"/>
          <a:stretch/>
        </p:blipFill>
        <p:spPr>
          <a:xfrm>
            <a:off x="4640700" y="3068675"/>
            <a:ext cx="4431524" cy="20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6"/>
          <p:cNvPicPr preferRelativeResize="0"/>
          <p:nvPr/>
        </p:nvPicPr>
        <p:blipFill rotWithShape="1">
          <a:blip r:embed="rId5">
            <a:alphaModFix/>
          </a:blip>
          <a:srcRect b="1302"/>
          <a:stretch/>
        </p:blipFill>
        <p:spPr>
          <a:xfrm>
            <a:off x="102375" y="979480"/>
            <a:ext cx="4431524" cy="20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6"/>
          <p:cNvSpPr/>
          <p:nvPr/>
        </p:nvSpPr>
        <p:spPr>
          <a:xfrm>
            <a:off x="460250" y="3232675"/>
            <a:ext cx="39498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 b="1" dirty="0">
                <a:solidFill>
                  <a:schemeClr val="dk1"/>
                </a:solidFill>
              </a:rPr>
              <a:t>Loyal customers</a:t>
            </a:r>
            <a:r>
              <a:rPr lang="en" sz="1300" dirty="0">
                <a:solidFill>
                  <a:schemeClr val="dk1"/>
                </a:solidFill>
              </a:rPr>
              <a:t> are the largest customer segments for all generations. Baby Boomers being the most loyal at </a:t>
            </a:r>
            <a:r>
              <a:rPr lang="en" sz="1300" b="1" dirty="0">
                <a:solidFill>
                  <a:schemeClr val="dk1"/>
                </a:solidFill>
              </a:rPr>
              <a:t>28.4%</a:t>
            </a:r>
            <a:r>
              <a:rPr lang="en" sz="1300" dirty="0">
                <a:solidFill>
                  <a:schemeClr val="dk1"/>
                </a:solidFill>
              </a:rPr>
              <a:t>. </a:t>
            </a:r>
            <a:endParaRPr sz="1300" dirty="0">
              <a:solidFill>
                <a:schemeClr val="dk1"/>
              </a:solidFill>
            </a:endParaRPr>
          </a:p>
          <a:p>
            <a:pPr marL="3429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 dirty="0">
                <a:solidFill>
                  <a:schemeClr val="dk1"/>
                </a:solidFill>
              </a:rPr>
              <a:t>Fairly large segments of customers are </a:t>
            </a:r>
            <a:r>
              <a:rPr lang="en" sz="1300" b="1" dirty="0">
                <a:solidFill>
                  <a:schemeClr val="dk1"/>
                </a:solidFill>
              </a:rPr>
              <a:t>At Risk and Hibernating</a:t>
            </a:r>
            <a:r>
              <a:rPr lang="en" sz="1300" dirty="0">
                <a:solidFill>
                  <a:schemeClr val="dk1"/>
                </a:solidFill>
              </a:rPr>
              <a:t>.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472" name="Google Shape;472;p66"/>
          <p:cNvSpPr txBox="1"/>
          <p:nvPr/>
        </p:nvSpPr>
        <p:spPr>
          <a:xfrm>
            <a:off x="2452697" y="1209000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28.4%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473" name="Google Shape;473;p66"/>
          <p:cNvSpPr txBox="1"/>
          <p:nvPr/>
        </p:nvSpPr>
        <p:spPr>
          <a:xfrm>
            <a:off x="6986597" y="1209000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24.4%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474" name="Google Shape;474;p66"/>
          <p:cNvSpPr txBox="1"/>
          <p:nvPr/>
        </p:nvSpPr>
        <p:spPr>
          <a:xfrm>
            <a:off x="6986597" y="330309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26.9%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475" name="Google Shape;475;p66"/>
          <p:cNvSpPr txBox="1"/>
          <p:nvPr/>
        </p:nvSpPr>
        <p:spPr>
          <a:xfrm>
            <a:off x="3576647" y="1951950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</a:rPr>
              <a:t>10.6%</a:t>
            </a:r>
            <a:endParaRPr sz="700" b="1">
              <a:solidFill>
                <a:schemeClr val="dk1"/>
              </a:solidFill>
            </a:endParaRPr>
          </a:p>
        </p:txBody>
      </p:sp>
      <p:sp>
        <p:nvSpPr>
          <p:cNvPr id="476" name="Google Shape;476;p66"/>
          <p:cNvSpPr txBox="1"/>
          <p:nvPr/>
        </p:nvSpPr>
        <p:spPr>
          <a:xfrm>
            <a:off x="8110547" y="1437600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</a:rPr>
              <a:t>17.1%</a:t>
            </a:r>
            <a:endParaRPr sz="700" b="1">
              <a:solidFill>
                <a:schemeClr val="dk1"/>
              </a:solidFill>
            </a:endParaRPr>
          </a:p>
        </p:txBody>
      </p:sp>
      <p:sp>
        <p:nvSpPr>
          <p:cNvPr id="477" name="Google Shape;477;p66"/>
          <p:cNvSpPr txBox="1"/>
          <p:nvPr/>
        </p:nvSpPr>
        <p:spPr>
          <a:xfrm>
            <a:off x="8110547" y="3884120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</a:rPr>
              <a:t>12.9%</a:t>
            </a:r>
            <a:endParaRPr sz="700" b="1">
              <a:solidFill>
                <a:schemeClr val="dk1"/>
              </a:solidFill>
            </a:endParaRPr>
          </a:p>
        </p:txBody>
      </p:sp>
      <p:sp>
        <p:nvSpPr>
          <p:cNvPr id="478" name="Google Shape;478;p66"/>
          <p:cNvSpPr txBox="1"/>
          <p:nvPr/>
        </p:nvSpPr>
        <p:spPr>
          <a:xfrm>
            <a:off x="938222" y="154237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</a:rPr>
              <a:t>18.2%</a:t>
            </a:r>
            <a:endParaRPr sz="700" b="1">
              <a:solidFill>
                <a:schemeClr val="dk1"/>
              </a:solidFill>
            </a:endParaRPr>
          </a:p>
        </p:txBody>
      </p:sp>
      <p:sp>
        <p:nvSpPr>
          <p:cNvPr id="479" name="Google Shape;479;p66"/>
          <p:cNvSpPr txBox="1"/>
          <p:nvPr/>
        </p:nvSpPr>
        <p:spPr>
          <a:xfrm>
            <a:off x="5454697" y="154237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</a:rPr>
              <a:t>15.5%</a:t>
            </a:r>
            <a:endParaRPr sz="700" b="1">
              <a:solidFill>
                <a:schemeClr val="dk1"/>
              </a:solidFill>
            </a:endParaRPr>
          </a:p>
        </p:txBody>
      </p:sp>
      <p:sp>
        <p:nvSpPr>
          <p:cNvPr id="480" name="Google Shape;480;p66"/>
          <p:cNvSpPr txBox="1"/>
          <p:nvPr/>
        </p:nvSpPr>
        <p:spPr>
          <a:xfrm>
            <a:off x="5468972" y="349359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</a:rPr>
              <a:t>19.7%</a:t>
            </a:r>
            <a:endParaRPr sz="700" b="1">
              <a:solidFill>
                <a:schemeClr val="dk1"/>
              </a:solidFill>
            </a:endParaRPr>
          </a:p>
        </p:txBody>
      </p:sp>
      <p:sp>
        <p:nvSpPr>
          <p:cNvPr id="481" name="Google Shape;481;p66"/>
          <p:cNvSpPr txBox="1"/>
          <p:nvPr/>
        </p:nvSpPr>
        <p:spPr>
          <a:xfrm>
            <a:off x="562247" y="195162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</a:rPr>
              <a:t>10.8%</a:t>
            </a:r>
            <a:endParaRPr sz="700" b="1">
              <a:solidFill>
                <a:schemeClr val="dk1"/>
              </a:solidFill>
            </a:endParaRPr>
          </a:p>
        </p:txBody>
      </p:sp>
      <p:sp>
        <p:nvSpPr>
          <p:cNvPr id="482" name="Google Shape;482;p66"/>
          <p:cNvSpPr txBox="1"/>
          <p:nvPr/>
        </p:nvSpPr>
        <p:spPr>
          <a:xfrm>
            <a:off x="5092747" y="171382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</a:rPr>
              <a:t>12.9%</a:t>
            </a:r>
            <a:endParaRPr sz="700" b="1">
              <a:solidFill>
                <a:schemeClr val="dk1"/>
              </a:solidFill>
            </a:endParaRPr>
          </a:p>
        </p:txBody>
      </p:sp>
      <p:sp>
        <p:nvSpPr>
          <p:cNvPr id="483" name="Google Shape;483;p66"/>
          <p:cNvSpPr txBox="1"/>
          <p:nvPr/>
        </p:nvSpPr>
        <p:spPr>
          <a:xfrm>
            <a:off x="5092747" y="388074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</a:rPr>
              <a:t>12.8%</a:t>
            </a:r>
            <a:endParaRPr sz="7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7"/>
          <p:cNvSpPr/>
          <p:nvPr/>
        </p:nvSpPr>
        <p:spPr>
          <a:xfrm>
            <a:off x="491878" y="1040084"/>
            <a:ext cx="7861708" cy="80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7"/>
          <p:cNvSpPr/>
          <p:nvPr/>
        </p:nvSpPr>
        <p:spPr>
          <a:xfrm>
            <a:off x="600375" y="907543"/>
            <a:ext cx="7753200" cy="19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6550" algn="just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" dirty="0"/>
              <a:t>Marketing campaign targeting the </a:t>
            </a:r>
            <a:r>
              <a:rPr lang="en" b="1" dirty="0"/>
              <a:t>highest sale </a:t>
            </a:r>
            <a:r>
              <a:rPr lang="en" dirty="0"/>
              <a:t>segment:</a:t>
            </a:r>
            <a:endParaRPr dirty="0"/>
          </a:p>
          <a:p>
            <a:pPr marL="781050" marR="0" lvl="1" indent="-298450" algn="just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" dirty="0"/>
              <a:t>Such as the </a:t>
            </a:r>
            <a:r>
              <a:rPr lang="en" b="1" dirty="0"/>
              <a:t>Baby Boomers</a:t>
            </a:r>
            <a:r>
              <a:rPr lang="en" dirty="0"/>
              <a:t> and </a:t>
            </a:r>
            <a:r>
              <a:rPr lang="en" b="1" dirty="0"/>
              <a:t>Gen X</a:t>
            </a:r>
            <a:r>
              <a:rPr lang="en" dirty="0"/>
              <a:t> customers, specifically focusing on segments that are </a:t>
            </a:r>
            <a:r>
              <a:rPr lang="en" b="1" dirty="0"/>
              <a:t>Loyal Customers</a:t>
            </a:r>
            <a:r>
              <a:rPr lang="en" dirty="0"/>
              <a:t>.</a:t>
            </a:r>
            <a:endParaRPr dirty="0"/>
          </a:p>
          <a:p>
            <a:pPr marL="781050" marR="0" lvl="1" indent="-298450" algn="just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" dirty="0"/>
              <a:t>Coffee lovers who purchase </a:t>
            </a:r>
            <a:r>
              <a:rPr lang="en" b="1" dirty="0"/>
              <a:t>Barista Espresso</a:t>
            </a:r>
            <a:r>
              <a:rPr lang="en" dirty="0"/>
              <a:t> and </a:t>
            </a:r>
            <a:r>
              <a:rPr lang="en" b="1" dirty="0"/>
              <a:t>Premium Beans</a:t>
            </a:r>
            <a:endParaRPr b="1" dirty="0"/>
          </a:p>
          <a:p>
            <a:pPr marL="781050" marR="0" lvl="1" indent="-298450" algn="just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" dirty="0"/>
              <a:t>Maximize profits quickly due to </a:t>
            </a:r>
            <a:r>
              <a:rPr lang="en" b="1" dirty="0"/>
              <a:t>higher ROI.</a:t>
            </a:r>
            <a:endParaRPr b="1" dirty="0"/>
          </a:p>
          <a:p>
            <a:pPr marL="781050" marR="0" lvl="1" indent="-298450" algn="just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" dirty="0"/>
              <a:t>Build loyalty and nurture VIP. </a:t>
            </a:r>
            <a:endParaRPr dirty="0"/>
          </a:p>
        </p:txBody>
      </p:sp>
      <p:sp>
        <p:nvSpPr>
          <p:cNvPr id="490" name="Google Shape;490;p67"/>
          <p:cNvSpPr txBox="1"/>
          <p:nvPr/>
        </p:nvSpPr>
        <p:spPr>
          <a:xfrm>
            <a:off x="581315" y="325876"/>
            <a:ext cx="7823101" cy="54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/>
          </a:p>
        </p:txBody>
      </p:sp>
      <p:sp>
        <p:nvSpPr>
          <p:cNvPr id="491" name="Google Shape;491;p67"/>
          <p:cNvSpPr/>
          <p:nvPr/>
        </p:nvSpPr>
        <p:spPr>
          <a:xfrm>
            <a:off x="463300" y="2704165"/>
            <a:ext cx="7753200" cy="22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0" indent="0" algn="just" rtl="0">
              <a:spcBef>
                <a:spcPts val="900"/>
              </a:spcBef>
              <a:spcAft>
                <a:spcPts val="0"/>
              </a:spcAft>
              <a:buNone/>
            </a:pPr>
            <a:endParaRPr sz="700" dirty="0"/>
          </a:p>
          <a:p>
            <a:pPr marL="485775" lvl="0" indent="-35560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" dirty="0">
                <a:solidFill>
                  <a:schemeClr val="dk1"/>
                </a:solidFill>
              </a:rPr>
              <a:t>Marketing campaign targeting the </a:t>
            </a:r>
            <a:r>
              <a:rPr lang="en" b="1" dirty="0">
                <a:solidFill>
                  <a:schemeClr val="dk1"/>
                </a:solidFill>
              </a:rPr>
              <a:t>lowest sale</a:t>
            </a:r>
            <a:r>
              <a:rPr lang="en" dirty="0">
                <a:solidFill>
                  <a:schemeClr val="dk1"/>
                </a:solidFill>
              </a:rPr>
              <a:t> segment: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 dirty="0">
                <a:solidFill>
                  <a:schemeClr val="dk1"/>
                </a:solidFill>
              </a:rPr>
              <a:t>Such as the </a:t>
            </a:r>
            <a:r>
              <a:rPr lang="en" b="1" dirty="0">
                <a:solidFill>
                  <a:schemeClr val="dk1"/>
                </a:solidFill>
              </a:rPr>
              <a:t>Younger Millennials</a:t>
            </a:r>
            <a:r>
              <a:rPr lang="en" dirty="0">
                <a:solidFill>
                  <a:schemeClr val="dk1"/>
                </a:solidFill>
              </a:rPr>
              <a:t> and </a:t>
            </a:r>
            <a:r>
              <a:rPr lang="en" b="1" dirty="0">
                <a:solidFill>
                  <a:schemeClr val="dk1"/>
                </a:solidFill>
              </a:rPr>
              <a:t>Gen Z</a:t>
            </a:r>
            <a:r>
              <a:rPr lang="en" dirty="0">
                <a:solidFill>
                  <a:schemeClr val="dk1"/>
                </a:solidFill>
              </a:rPr>
              <a:t> customers, specifically focusing on segments that are </a:t>
            </a:r>
            <a:r>
              <a:rPr lang="en" b="1" dirty="0">
                <a:solidFill>
                  <a:schemeClr val="dk1"/>
                </a:solidFill>
              </a:rPr>
              <a:t>At Risk or Hibernating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 dirty="0">
                <a:solidFill>
                  <a:schemeClr val="dk1"/>
                </a:solidFill>
              </a:rPr>
              <a:t>Drinking or Packaged </a:t>
            </a:r>
            <a:r>
              <a:rPr lang="en" b="1" dirty="0">
                <a:solidFill>
                  <a:schemeClr val="dk1"/>
                </a:solidFill>
              </a:rPr>
              <a:t>Chocolate </a:t>
            </a:r>
            <a:r>
              <a:rPr lang="en" dirty="0">
                <a:solidFill>
                  <a:schemeClr val="dk1"/>
                </a:solidFill>
              </a:rPr>
              <a:t>consumers 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 b="1" dirty="0">
                <a:solidFill>
                  <a:schemeClr val="dk1"/>
                </a:solidFill>
              </a:rPr>
              <a:t>High growth potential</a:t>
            </a:r>
            <a:r>
              <a:rPr lang="en" dirty="0">
                <a:solidFill>
                  <a:schemeClr val="dk1"/>
                </a:solidFill>
              </a:rPr>
              <a:t>, good for increasing overall market share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 dirty="0">
                <a:solidFill>
                  <a:schemeClr val="dk1"/>
                </a:solidFill>
              </a:rPr>
              <a:t>Good market for launching a new or budget-friendly product.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8"/>
          <p:cNvSpPr/>
          <p:nvPr/>
        </p:nvSpPr>
        <p:spPr>
          <a:xfrm>
            <a:off x="491878" y="1040084"/>
            <a:ext cx="78618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68"/>
          <p:cNvSpPr/>
          <p:nvPr/>
        </p:nvSpPr>
        <p:spPr>
          <a:xfrm>
            <a:off x="600371" y="840087"/>
            <a:ext cx="7753200" cy="3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lang="en" sz="1500" dirty="0"/>
              <a:t>Deeper analysis into total sales of products factoring in </a:t>
            </a:r>
            <a:r>
              <a:rPr lang="en" sz="1500" b="1" dirty="0"/>
              <a:t>unit price</a:t>
            </a:r>
            <a:r>
              <a:rPr lang="en" sz="1500" dirty="0"/>
              <a:t>, </a:t>
            </a:r>
            <a:r>
              <a:rPr lang="en" sz="1500" b="1" dirty="0"/>
              <a:t>no. of transactions</a:t>
            </a:r>
            <a:r>
              <a:rPr lang="en" sz="1500" dirty="0"/>
              <a:t>, and </a:t>
            </a:r>
            <a:r>
              <a:rPr lang="en" sz="1500" b="1" dirty="0"/>
              <a:t>unique product brands</a:t>
            </a:r>
            <a:r>
              <a:rPr lang="en" sz="1500" dirty="0"/>
              <a:t>. 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lang="en" sz="1500" b="1" dirty="0"/>
              <a:t>Correlation analysis</a:t>
            </a:r>
            <a:r>
              <a:rPr lang="en" sz="1500" dirty="0"/>
              <a:t> between product group and generation to discover the relationship between the 2 variables.</a:t>
            </a:r>
            <a:endParaRPr sz="1500" dirty="0"/>
          </a:p>
          <a:p>
            <a:pPr marL="457200" marR="0" lvl="0" indent="0" algn="just" rtl="0">
              <a:spcBef>
                <a:spcPts val="1800"/>
              </a:spcBef>
              <a:spcAft>
                <a:spcPts val="0"/>
              </a:spcAft>
              <a:buNone/>
            </a:pPr>
            <a:endParaRPr sz="1500" dirty="0"/>
          </a:p>
          <a:p>
            <a:pPr marL="95250" marR="0" lvl="0" indent="0" algn="just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8"/>
          <p:cNvSpPr txBox="1"/>
          <p:nvPr/>
        </p:nvSpPr>
        <p:spPr>
          <a:xfrm>
            <a:off x="581315" y="325876"/>
            <a:ext cx="78231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Further Analysis</a:t>
            </a:r>
            <a:endParaRPr/>
          </a:p>
        </p:txBody>
      </p:sp>
      <p:sp>
        <p:nvSpPr>
          <p:cNvPr id="499" name="Google Shape;499;p68"/>
          <p:cNvSpPr/>
          <p:nvPr/>
        </p:nvSpPr>
        <p:spPr>
          <a:xfrm>
            <a:off x="606750" y="2197935"/>
            <a:ext cx="77532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lang="en" sz="1500" b="1" dirty="0"/>
              <a:t>Profit margin</a:t>
            </a:r>
            <a:r>
              <a:rPr lang="en" sz="1500" dirty="0"/>
              <a:t> of products factoring in wholesale and retail price.</a:t>
            </a:r>
            <a:endParaRPr sz="1500" dirty="0"/>
          </a:p>
          <a:p>
            <a:pPr marL="342900" marR="0" lvl="0" indent="-342900" algn="just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lang="en" sz="1500" dirty="0"/>
              <a:t>Calculate the </a:t>
            </a:r>
            <a:r>
              <a:rPr lang="en" sz="1500" b="1" dirty="0"/>
              <a:t>Customer Lifetime Value</a:t>
            </a:r>
            <a:r>
              <a:rPr lang="en" sz="1500" dirty="0"/>
              <a:t> (CLTV) to predict the total revenue a single customer will generate over the course of their relationship with the business. </a:t>
            </a:r>
            <a:endParaRPr sz="1500" dirty="0"/>
          </a:p>
          <a:p>
            <a:pPr marL="342900" marR="0" lvl="0" indent="-342900" algn="just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lang="en" sz="1500" dirty="0"/>
              <a:t>Microeconomic analysis factoring in </a:t>
            </a:r>
            <a:r>
              <a:rPr lang="en" sz="1500" b="1" dirty="0"/>
              <a:t>price elasticity of products</a:t>
            </a:r>
            <a:r>
              <a:rPr lang="en" sz="1500" dirty="0"/>
              <a:t>, a more unique brand will be more suitable for price increases /w less than proportionate drop in demand, leading to increase in revenue.</a:t>
            </a:r>
            <a:endParaRPr sz="1500" dirty="0"/>
          </a:p>
          <a:p>
            <a:pPr marL="95250" marR="0" lvl="0" indent="0" algn="just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69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4077585" y="271130"/>
            <a:ext cx="3629691" cy="362969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9"/>
          <p:cNvSpPr txBox="1">
            <a:spLocks noGrp="1"/>
          </p:cNvSpPr>
          <p:nvPr>
            <p:ph type="ctrTitle"/>
          </p:nvPr>
        </p:nvSpPr>
        <p:spPr>
          <a:xfrm>
            <a:off x="1219200" y="1960309"/>
            <a:ext cx="4685414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" sz="8000"/>
              <a:t>Q &amp; A</a:t>
            </a:r>
            <a:endParaRPr/>
          </a:p>
        </p:txBody>
      </p:sp>
      <p:sp>
        <p:nvSpPr>
          <p:cNvPr id="507" name="Google Shape;507;p69"/>
          <p:cNvSpPr txBox="1">
            <a:spLocks noGrp="1"/>
          </p:cNvSpPr>
          <p:nvPr>
            <p:ph type="subTitle" idx="1"/>
          </p:nvPr>
        </p:nvSpPr>
        <p:spPr>
          <a:xfrm>
            <a:off x="1219200" y="3255872"/>
            <a:ext cx="4685414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THANK YOU FOR YOUR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rople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668</Words>
  <Application>Microsoft Office PowerPoint</Application>
  <PresentationFormat>On-screen Show (16:9)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Noto Sans Symbols</vt:lpstr>
      <vt:lpstr>Twentieth Century</vt:lpstr>
      <vt:lpstr>Arial</vt:lpstr>
      <vt:lpstr>Calibri</vt:lpstr>
      <vt:lpstr>Trebuchet MS</vt:lpstr>
      <vt:lpstr>Verdana</vt:lpstr>
      <vt:lpstr>Simple Light</vt:lpstr>
      <vt:lpstr>Office 2013 - 2022 Theme</vt:lpstr>
      <vt:lpstr>Facet</vt:lpstr>
      <vt:lpstr>Droplet</vt:lpstr>
      <vt:lpstr>Data Analysis of Coffee Shop Sales</vt:lpstr>
      <vt:lpstr>PowerPoint Presentation</vt:lpstr>
      <vt:lpstr>What kinds of products generate the most sales?</vt:lpstr>
      <vt:lpstr>What kinds of products generate the most sales?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Matthew Pan</cp:lastModifiedBy>
  <cp:revision>3</cp:revision>
  <dcterms:modified xsi:type="dcterms:W3CDTF">2025-06-08T03:51:11Z</dcterms:modified>
</cp:coreProperties>
</file>