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6" r:id="rId6"/>
    <p:sldId id="276" r:id="rId7"/>
    <p:sldId id="284" r:id="rId8"/>
    <p:sldId id="267" r:id="rId9"/>
    <p:sldId id="283" r:id="rId10"/>
    <p:sldId id="275" r:id="rId11"/>
    <p:sldId id="282" r:id="rId12"/>
    <p:sldId id="277" r:id="rId13"/>
    <p:sldId id="278" r:id="rId14"/>
    <p:sldId id="28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215"/>
    <a:srgbClr val="FFE915"/>
    <a:srgbClr val="007E39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954" y="31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5/18/2025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5/18/2025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/>
              <a:t>As a data analyst, my role is to analyze data and derive meaningful insights that can inform business decisions. Based on my analysis, I am proposing a recommendation that aims to improve business performance and drive growth. This recommendation is backed by thorough data analysis, trends observation, and market research, ensuring a data-driven approach to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98AFB-CB0D-4DFE-87B9-B4B0D0DE73CD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4489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24ED-D261-F416-0DC4-D8E80FF006E5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DDE48-B4CF-AF35-D48F-E8D460092CC1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E51BF-7CC6-1893-4D21-734AEB9A3436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</a:t>
            </a:r>
            <a:fld id="{AAEAE4A8-A6E5-453E-B946-FB774B73F48C}" type="slidenum">
              <a:rPr smtClean="0"/>
              <a:pPr/>
              <a:t>‹#›</a:t>
            </a:fld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98EE0-71F5-F364-3252-7ACA194E0D83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97357" y="6155267"/>
            <a:ext cx="1219201" cy="273049"/>
          </a:xfrm>
        </p:spPr>
        <p:txBody>
          <a:bodyPr/>
          <a:lstStyle/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/6</a:t>
            </a:r>
            <a:endParaRPr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B2205E9-541F-0585-56AE-DFB3E1F24653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48D5B2C-0A2F-9F6B-28B1-C89C1F51B84E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31E11102-1AC1-CDF7-1C73-3A5570F10492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0B3D856D-C6AF-B01B-BA24-2E4EED2CEEFB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5/18/2025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3FD9BE9-1DCE-F860-A160-DF68D195CDB0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/>
              <a:t>/6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DF7F13A-A327-FA81-A777-D6DB13DF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2146" y="6172200"/>
            <a:ext cx="1219201" cy="273049"/>
          </a:xfrm>
        </p:spPr>
        <p:txBody>
          <a:bodyPr/>
          <a:lstStyle/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/6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12508-AC5A-25B9-FA20-73B0E0B727CE}"/>
              </a:ext>
            </a:extLst>
          </p:cNvPr>
          <p:cNvSpPr txBox="1">
            <a:spLocks/>
          </p:cNvSpPr>
          <p:nvPr userDrawn="1"/>
        </p:nvSpPr>
        <p:spPr>
          <a:xfrm>
            <a:off x="10414892" y="26100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Pg </a:t>
            </a:r>
            <a:fld id="{AAEAE4A8-A6E5-453E-B946-FB774B73F48C}" type="slidenum">
              <a:rPr smtClean="0"/>
              <a:pPr/>
              <a:t>‹#›</a:t>
            </a:fld>
            <a:r>
              <a:rPr lang="en-US" dirty="0"/>
              <a:t>/7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5/18/2025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10069758" cy="2286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Creating a Successful Kickstarter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065214" y="3587080"/>
            <a:ext cx="8686800" cy="2362200"/>
          </a:xfrm>
        </p:spPr>
        <p:txBody>
          <a:bodyPr anchor="t">
            <a:normAutofit/>
          </a:bodyPr>
          <a:lstStyle/>
          <a:p>
            <a:r>
              <a:rPr lang="en-US" dirty="0"/>
              <a:t>By Matthew Pan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5436F-372D-35A8-1CDC-FD9F1815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EC73-E9DE-D188-DFC0-CCD37753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Reward Levels VS Success of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E24E9-6993-1695-B993-E4944838C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85" y="2132856"/>
            <a:ext cx="4683759" cy="2762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29F641-7447-A2FC-55B8-29D8C9DA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64" y="2132856"/>
            <a:ext cx="4586301" cy="2762686"/>
          </a:xfrm>
          <a:prstGeom prst="rect">
            <a:avLst/>
          </a:prstGeom>
        </p:spPr>
      </p:pic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C13F0A2E-6FFD-D842-FC09-13DAD80B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2" y="5438120"/>
            <a:ext cx="9241956" cy="490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No. of reward levels of projects do not have a significant impact on its success</a:t>
            </a:r>
          </a:p>
        </p:txBody>
      </p:sp>
      <p:graphicFrame>
        <p:nvGraphicFramePr>
          <p:cNvPr id="3" name="Content Placeholder 7">
            <a:extLst>
              <a:ext uri="{FF2B5EF4-FFF2-40B4-BE49-F238E27FC236}">
                <a16:creationId xmlns:a16="http://schemas.microsoft.com/office/drawing/2014/main" id="{4161ABFF-096E-19EE-7064-E2DAAEA1E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613753"/>
              </p:ext>
            </p:extLst>
          </p:nvPr>
        </p:nvGraphicFramePr>
        <p:xfrm>
          <a:off x="4906404" y="2636912"/>
          <a:ext cx="2087952" cy="12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Statistic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Successful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Failed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4C73F-DD90-DA19-BD65-E8BF3A587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5BDF-181C-ECE2-9144-236F8D3B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533400"/>
            <a:ext cx="9781728" cy="1066800"/>
          </a:xfrm>
        </p:spPr>
        <p:txBody>
          <a:bodyPr>
            <a:normAutofit/>
          </a:bodyPr>
          <a:lstStyle/>
          <a:p>
            <a:r>
              <a:rPr lang="en-US" dirty="0"/>
              <a:t>Pledged Funding VS Success of Projects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ABCCDA00-BDB7-58D2-1FF6-101F7C93F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5714267"/>
            <a:ext cx="8416734" cy="5627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Successful projects received more pledged funding than failed projects.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8D037-E80D-B7A2-17E5-841D61E2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6" y="2002481"/>
            <a:ext cx="4643550" cy="3442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DDD91-7E7C-E26E-3031-86C9AC56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705" y="2002481"/>
            <a:ext cx="4773331" cy="3442742"/>
          </a:xfrm>
          <a:prstGeom prst="rect">
            <a:avLst/>
          </a:prstGeom>
        </p:spPr>
      </p:pic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F3B4B9E-EE41-BD25-8DEF-FD551219D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031974"/>
              </p:ext>
            </p:extLst>
          </p:nvPr>
        </p:nvGraphicFramePr>
        <p:xfrm>
          <a:off x="4834508" y="2780314"/>
          <a:ext cx="2124000" cy="129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Statistic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Successful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Failed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$4187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$306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$3102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$115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$15649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$1820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48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CD7C7D2-B37F-B167-45EF-E5798BCA259F}"/>
              </a:ext>
            </a:extLst>
          </p:cNvPr>
          <p:cNvGrpSpPr/>
          <p:nvPr/>
        </p:nvGrpSpPr>
        <p:grpSpPr>
          <a:xfrm>
            <a:off x="405780" y="1600201"/>
            <a:ext cx="10620000" cy="4212614"/>
            <a:chOff x="405780" y="1600201"/>
            <a:chExt cx="10620000" cy="42126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E04E53-8E02-105D-5FAB-0CC223FEC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3842"/>
            <a:stretch/>
          </p:blipFill>
          <p:spPr>
            <a:xfrm>
              <a:off x="405780" y="1600201"/>
              <a:ext cx="10620000" cy="415957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4AFB7B-F9CC-F17C-F97A-20F7D2152989}"/>
                </a:ext>
              </a:extLst>
            </p:cNvPr>
            <p:cNvSpPr txBox="1"/>
            <p:nvPr/>
          </p:nvSpPr>
          <p:spPr>
            <a:xfrm>
              <a:off x="1916736" y="5558235"/>
              <a:ext cx="505268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Music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742C95-011A-C46B-F8AC-3851A2E7025C}"/>
                </a:ext>
              </a:extLst>
            </p:cNvPr>
            <p:cNvSpPr txBox="1"/>
            <p:nvPr/>
          </p:nvSpPr>
          <p:spPr>
            <a:xfrm>
              <a:off x="3341618" y="5562082"/>
              <a:ext cx="8178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Film &amp; Video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DC69DF-0238-BB00-B2EB-FDB5FAE0EAC2}"/>
                </a:ext>
              </a:extLst>
            </p:cNvPr>
            <p:cNvSpPr txBox="1"/>
            <p:nvPr/>
          </p:nvSpPr>
          <p:spPr>
            <a:xfrm>
              <a:off x="5035778" y="5558235"/>
              <a:ext cx="33855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Art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255896-1738-A88D-C603-0BF9C11D38C1}"/>
                </a:ext>
              </a:extLst>
            </p:cNvPr>
            <p:cNvSpPr txBox="1"/>
            <p:nvPr/>
          </p:nvSpPr>
          <p:spPr>
            <a:xfrm>
              <a:off x="6574434" y="5558899"/>
              <a:ext cx="74411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Publishing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7CFE75-B535-ED4E-4A89-2E72C47359C4}"/>
                </a:ext>
              </a:extLst>
            </p:cNvPr>
            <p:cNvSpPr txBox="1"/>
            <p:nvPr/>
          </p:nvSpPr>
          <p:spPr>
            <a:xfrm>
              <a:off x="8003943" y="5558899"/>
              <a:ext cx="554960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Design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FEAD7-FFD3-6868-AA8A-579B82E72CB2}"/>
                </a:ext>
              </a:extLst>
            </p:cNvPr>
            <p:cNvSpPr txBox="1"/>
            <p:nvPr/>
          </p:nvSpPr>
          <p:spPr>
            <a:xfrm>
              <a:off x="9143240" y="5558899"/>
              <a:ext cx="567784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Games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98CD93-5A90-FD94-D610-26B8125F2B79}"/>
                </a:ext>
              </a:extLst>
            </p:cNvPr>
            <p:cNvSpPr txBox="1"/>
            <p:nvPr/>
          </p:nvSpPr>
          <p:spPr>
            <a:xfrm>
              <a:off x="10133474" y="5558899"/>
              <a:ext cx="795411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ptos Narrow" panose="020B0004020202020204" pitchFamily="34" charset="0"/>
                </a:rPr>
                <a:t>Technology</a:t>
              </a:r>
              <a:endParaRPr lang="en-SG" sz="1000" dirty="0">
                <a:latin typeface="Aptos Narrow" panose="020B00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20" y="533400"/>
            <a:ext cx="10163065" cy="1066800"/>
          </a:xfrm>
        </p:spPr>
        <p:txBody>
          <a:bodyPr>
            <a:normAutofit/>
          </a:bodyPr>
          <a:lstStyle/>
          <a:p>
            <a:r>
              <a:rPr lang="en-US" dirty="0"/>
              <a:t>Which project category had the highest success in reaching its funding goal?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29B08-66A9-D790-9011-A36FF211C3F7}"/>
              </a:ext>
            </a:extLst>
          </p:cNvPr>
          <p:cNvGrpSpPr/>
          <p:nvPr/>
        </p:nvGrpSpPr>
        <p:grpSpPr>
          <a:xfrm>
            <a:off x="1053852" y="1844824"/>
            <a:ext cx="9073008" cy="3656317"/>
            <a:chOff x="1053852" y="1844824"/>
            <a:chExt cx="9073008" cy="36563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638D09-84C7-7E41-2E8D-141556433075}"/>
                </a:ext>
              </a:extLst>
            </p:cNvPr>
            <p:cNvSpPr txBox="1"/>
            <p:nvPr/>
          </p:nvSpPr>
          <p:spPr>
            <a:xfrm>
              <a:off x="1449896" y="1844824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75%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(739)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5E0DB1-BEA1-5B60-D8B1-CC5966D04FFD}"/>
                </a:ext>
              </a:extLst>
            </p:cNvPr>
            <p:cNvSpPr txBox="1"/>
            <p:nvPr/>
          </p:nvSpPr>
          <p:spPr>
            <a:xfrm>
              <a:off x="1053852" y="1844824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75%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(1358)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362025-CD88-BEED-125B-913E1DAB4587}"/>
                </a:ext>
              </a:extLst>
            </p:cNvPr>
            <p:cNvSpPr txBox="1"/>
            <p:nvPr/>
          </p:nvSpPr>
          <p:spPr>
            <a:xfrm>
              <a:off x="9334772" y="1844824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75%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(527)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39A2A8-7586-AEB6-6A47-BB91F4C323F6}"/>
                </a:ext>
              </a:extLst>
            </p:cNvPr>
            <p:cNvSpPr/>
            <p:nvPr/>
          </p:nvSpPr>
          <p:spPr>
            <a:xfrm>
              <a:off x="1358976" y="4725144"/>
              <a:ext cx="216024" cy="612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37A89E-2B46-96A8-7B7E-599CC9064650}"/>
                </a:ext>
              </a:extLst>
            </p:cNvPr>
            <p:cNvSpPr/>
            <p:nvPr/>
          </p:nvSpPr>
          <p:spPr>
            <a:xfrm>
              <a:off x="1750135" y="4709141"/>
              <a:ext cx="216000" cy="792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F97E81-8D8F-EB62-2683-2B8F4A812E1E}"/>
                </a:ext>
              </a:extLst>
            </p:cNvPr>
            <p:cNvSpPr/>
            <p:nvPr/>
          </p:nvSpPr>
          <p:spPr>
            <a:xfrm>
              <a:off x="9644921" y="4721387"/>
              <a:ext cx="180000" cy="432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F29D0-B9A7-91AD-819B-F09764D9990B}"/>
              </a:ext>
            </a:extLst>
          </p:cNvPr>
          <p:cNvGrpSpPr/>
          <p:nvPr/>
        </p:nvGrpSpPr>
        <p:grpSpPr>
          <a:xfrm>
            <a:off x="6594448" y="3212976"/>
            <a:ext cx="4529767" cy="2336411"/>
            <a:chOff x="6594448" y="3212976"/>
            <a:chExt cx="4529767" cy="23364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628ECA-3EFD-0DEF-BEC4-18155720F331}"/>
                </a:ext>
              </a:extLst>
            </p:cNvPr>
            <p:cNvSpPr txBox="1"/>
            <p:nvPr/>
          </p:nvSpPr>
          <p:spPr>
            <a:xfrm>
              <a:off x="6594448" y="3212976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32%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(176)</a:t>
              </a:r>
              <a:endParaRPr lang="en-SG" sz="105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4E36C-1200-235B-70FC-C74A5D679C36}"/>
                </a:ext>
              </a:extLst>
            </p:cNvPr>
            <p:cNvSpPr txBox="1"/>
            <p:nvPr/>
          </p:nvSpPr>
          <p:spPr>
            <a:xfrm>
              <a:off x="10332127" y="3301534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31%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(72)</a:t>
              </a:r>
              <a:endParaRPr lang="en-SG" sz="1050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8F31C8-617C-2BAA-B915-F3D070B98995}"/>
                </a:ext>
              </a:extLst>
            </p:cNvPr>
            <p:cNvSpPr txBox="1"/>
            <p:nvPr/>
          </p:nvSpPr>
          <p:spPr>
            <a:xfrm>
              <a:off x="8959925" y="3262483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31%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(237)</a:t>
              </a:r>
              <a:endParaRPr lang="en-SG" sz="1050" dirty="0">
                <a:solidFill>
                  <a:srgbClr val="FF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54DE2E-CF16-34A2-7EAB-9C0A89AE6DCD}"/>
                </a:ext>
              </a:extLst>
            </p:cNvPr>
            <p:cNvSpPr/>
            <p:nvPr/>
          </p:nvSpPr>
          <p:spPr>
            <a:xfrm>
              <a:off x="6873946" y="4721387"/>
              <a:ext cx="216000" cy="828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46545F-6B47-BCE7-2838-4E5E5D86D360}"/>
                </a:ext>
              </a:extLst>
            </p:cNvPr>
            <p:cNvSpPr/>
            <p:nvPr/>
          </p:nvSpPr>
          <p:spPr>
            <a:xfrm>
              <a:off x="9248253" y="4728509"/>
              <a:ext cx="216000" cy="72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DB122E-75F1-63EE-8175-A4C11E4D3A92}"/>
                </a:ext>
              </a:extLst>
            </p:cNvPr>
            <p:cNvSpPr/>
            <p:nvPr/>
          </p:nvSpPr>
          <p:spPr>
            <a:xfrm>
              <a:off x="10620171" y="4735255"/>
              <a:ext cx="180000" cy="756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7D62ADF-4436-8BB0-E08D-28F478941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0" y="5990786"/>
            <a:ext cx="5012219" cy="4551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Highest Success Rate: Music and Dance</a:t>
            </a:r>
          </a:p>
        </p:txBody>
      </p:sp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3EC1E254-85C9-F290-19D4-E1E66D4BFE79}"/>
              </a:ext>
            </a:extLst>
          </p:cNvPr>
          <p:cNvSpPr txBox="1">
            <a:spLocks/>
          </p:cNvSpPr>
          <p:nvPr/>
        </p:nvSpPr>
        <p:spPr>
          <a:xfrm>
            <a:off x="5918349" y="5949623"/>
            <a:ext cx="5087260" cy="1035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Lowest Success Rate: Video Games and Open Software</a:t>
            </a:r>
          </a:p>
        </p:txBody>
      </p:sp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93DE0-1EAC-C44C-8F41-3EFA449C9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0959C68-8DC6-86F9-2FDA-92A8D02177F5}"/>
              </a:ext>
            </a:extLst>
          </p:cNvPr>
          <p:cNvSpPr txBox="1">
            <a:spLocks/>
          </p:cNvSpPr>
          <p:nvPr/>
        </p:nvSpPr>
        <p:spPr>
          <a:xfrm>
            <a:off x="765820" y="533400"/>
            <a:ext cx="1049385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the success rate of projects across different states and countries?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17A86-C197-05A2-0DD8-A5188E560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259" y="1657800"/>
            <a:ext cx="8099999" cy="3600000"/>
          </a:xfrm>
          <a:prstGeom prst="rect">
            <a:avLst/>
          </a:prstGeom>
        </p:spPr>
      </p:pic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73B4C0ED-D684-4286-2EF7-F0C8E02C09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024359"/>
              </p:ext>
            </p:extLst>
          </p:nvPr>
        </p:nvGraphicFramePr>
        <p:xfrm>
          <a:off x="622076" y="2194560"/>
          <a:ext cx="244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 States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Success Rate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 of Successful Projects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Vermont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68%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113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Rhode Island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66%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7E39"/>
                          </a:solidFill>
                        </a:rPr>
                        <a:t>4329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Nevada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Florida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2924877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Wyoming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049055"/>
                  </a:ext>
                </a:extLst>
              </a:tr>
            </a:tbl>
          </a:graphicData>
        </a:graphic>
      </p:graphicFrame>
      <p:sp>
        <p:nvSpPr>
          <p:cNvPr id="7" name="Content Placeholder 13">
            <a:extLst>
              <a:ext uri="{FF2B5EF4-FFF2-40B4-BE49-F238E27FC236}">
                <a16:creationId xmlns:a16="http://schemas.microsoft.com/office/drawing/2014/main" id="{4E455C72-B965-D614-781A-F3E368F1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2" y="5386536"/>
            <a:ext cx="9241956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 highest no. of successful projects but only 55% success rate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Top 3 US States in terms of Success Rate: Vermont, Rhode Island, and New York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53FF4-F5B4-7B16-903B-823D779E47AF}"/>
              </a:ext>
            </a:extLst>
          </p:cNvPr>
          <p:cNvGrpSpPr/>
          <p:nvPr/>
        </p:nvGrpSpPr>
        <p:grpSpPr>
          <a:xfrm>
            <a:off x="3787990" y="2492896"/>
            <a:ext cx="657552" cy="2285349"/>
            <a:chOff x="3787990" y="2492896"/>
            <a:chExt cx="657552" cy="22853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408C86-91FB-1F4B-87F9-FF366CA07AC3}"/>
                </a:ext>
              </a:extLst>
            </p:cNvPr>
            <p:cNvSpPr txBox="1"/>
            <p:nvPr/>
          </p:nvSpPr>
          <p:spPr>
            <a:xfrm>
              <a:off x="3787990" y="2492896"/>
              <a:ext cx="657552" cy="4154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/>
                <a:t>55% </a:t>
              </a:r>
            </a:p>
            <a:p>
              <a:pPr algn="ctr"/>
              <a:r>
                <a:rPr lang="en-US" sz="1050" dirty="0"/>
                <a:t>(21081)</a:t>
              </a:r>
              <a:endParaRPr lang="en-SG" sz="105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0A2C59-CFDD-2183-862E-C230AD451AE9}"/>
                </a:ext>
              </a:extLst>
            </p:cNvPr>
            <p:cNvSpPr/>
            <p:nvPr/>
          </p:nvSpPr>
          <p:spPr>
            <a:xfrm rot="2757596">
              <a:off x="3959148" y="4508225"/>
              <a:ext cx="180000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C4BAE09-9C85-1C16-3A4D-25A46266DBD9}"/>
              </a:ext>
            </a:extLst>
          </p:cNvPr>
          <p:cNvGrpSpPr/>
          <p:nvPr/>
        </p:nvGrpSpPr>
        <p:grpSpPr>
          <a:xfrm>
            <a:off x="6420636" y="2105678"/>
            <a:ext cx="5074376" cy="3075007"/>
            <a:chOff x="6420636" y="2105678"/>
            <a:chExt cx="5074376" cy="307500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FE592D-7C6C-370A-515A-68260090A3B6}"/>
                </a:ext>
              </a:extLst>
            </p:cNvPr>
            <p:cNvSpPr txBox="1"/>
            <p:nvPr/>
          </p:nvSpPr>
          <p:spPr>
            <a:xfrm>
              <a:off x="8117950" y="2119838"/>
              <a:ext cx="7920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83% (15)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5DD557-5DB1-6B3E-935F-B30C68D0E363}"/>
                </a:ext>
              </a:extLst>
            </p:cNvPr>
            <p:cNvSpPr txBox="1"/>
            <p:nvPr/>
          </p:nvSpPr>
          <p:spPr>
            <a:xfrm>
              <a:off x="6420636" y="2108895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77%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(23)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76EDCB-B32E-E495-36C5-A971B8E0C740}"/>
                </a:ext>
              </a:extLst>
            </p:cNvPr>
            <p:cNvSpPr txBox="1"/>
            <p:nvPr/>
          </p:nvSpPr>
          <p:spPr>
            <a:xfrm>
              <a:off x="6894214" y="2105678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77%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(20)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74E0C3-395F-BB4E-A01A-1C33C18952AF}"/>
                </a:ext>
              </a:extLst>
            </p:cNvPr>
            <p:cNvSpPr txBox="1"/>
            <p:nvPr/>
          </p:nvSpPr>
          <p:spPr>
            <a:xfrm>
              <a:off x="10081746" y="2130965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77%</a:t>
              </a:r>
            </a:p>
            <a:p>
              <a:pPr algn="ctr"/>
              <a:r>
                <a:rPr lang="en-US" sz="1050" dirty="0">
                  <a:solidFill>
                    <a:srgbClr val="007E39"/>
                  </a:solidFill>
                </a:rPr>
                <a:t>(10)</a:t>
              </a:r>
              <a:endParaRPr lang="en-SG" sz="1050" dirty="0">
                <a:solidFill>
                  <a:srgbClr val="007E39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1B6110-FE19-E1DE-D03A-66BE83790922}"/>
                </a:ext>
              </a:extLst>
            </p:cNvPr>
            <p:cNvSpPr txBox="1"/>
            <p:nvPr/>
          </p:nvSpPr>
          <p:spPr>
            <a:xfrm>
              <a:off x="9862466" y="2872749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46%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(11)</a:t>
              </a:r>
              <a:endParaRPr lang="en-SG" sz="105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19F4AC-FE11-754B-3A12-0D8AFEB2BDDF}"/>
                </a:ext>
              </a:extLst>
            </p:cNvPr>
            <p:cNvSpPr txBox="1"/>
            <p:nvPr/>
          </p:nvSpPr>
          <p:spPr>
            <a:xfrm>
              <a:off x="10702924" y="2872749"/>
              <a:ext cx="79208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48%</a:t>
              </a:r>
            </a:p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(10)</a:t>
              </a:r>
              <a:endParaRPr lang="en-SG" sz="105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CA0B0D-83F2-4CD0-7E4F-06D72E51B546}"/>
                </a:ext>
              </a:extLst>
            </p:cNvPr>
            <p:cNvSpPr/>
            <p:nvPr/>
          </p:nvSpPr>
          <p:spPr>
            <a:xfrm rot="2626545">
              <a:off x="6622940" y="4469234"/>
              <a:ext cx="180000" cy="612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F17B38-2F49-EF09-5EFD-9EBC60B734A5}"/>
                </a:ext>
              </a:extLst>
            </p:cNvPr>
            <p:cNvSpPr/>
            <p:nvPr/>
          </p:nvSpPr>
          <p:spPr>
            <a:xfrm rot="2701524">
              <a:off x="7083943" y="4497932"/>
              <a:ext cx="180000" cy="504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3915B1-120C-4644-E3D0-63FBCF7E45FF}"/>
                </a:ext>
              </a:extLst>
            </p:cNvPr>
            <p:cNvSpPr/>
            <p:nvPr/>
          </p:nvSpPr>
          <p:spPr>
            <a:xfrm rot="2644582">
              <a:off x="8116920" y="4488035"/>
              <a:ext cx="180000" cy="576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BCFC3C-0CD0-C6D2-9C7E-B52C8DEFB6C8}"/>
                </a:ext>
              </a:extLst>
            </p:cNvPr>
            <p:cNvSpPr/>
            <p:nvPr/>
          </p:nvSpPr>
          <p:spPr>
            <a:xfrm rot="2644582">
              <a:off x="10014391" y="4459043"/>
              <a:ext cx="144000" cy="684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29C8E6-7CF0-CC7C-8AB7-06D6F837F444}"/>
                </a:ext>
              </a:extLst>
            </p:cNvPr>
            <p:cNvSpPr/>
            <p:nvPr/>
          </p:nvSpPr>
          <p:spPr>
            <a:xfrm rot="2644582">
              <a:off x="10196001" y="4496685"/>
              <a:ext cx="144000" cy="684000"/>
            </a:xfrm>
            <a:prstGeom prst="rect">
              <a:avLst/>
            </a:prstGeom>
            <a:noFill/>
            <a:ln w="19050">
              <a:solidFill>
                <a:srgbClr val="007E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rgbClr val="00B050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B35E45-E2FC-1351-E08B-6C4A6D86DCC6}"/>
                </a:ext>
              </a:extLst>
            </p:cNvPr>
            <p:cNvSpPr/>
            <p:nvPr/>
          </p:nvSpPr>
          <p:spPr>
            <a:xfrm rot="2644582">
              <a:off x="10924551" y="4508947"/>
              <a:ext cx="180000" cy="432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5398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E53A-0929-1432-9555-167AE812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1AAB4B-040E-B0F4-B1B0-9BDCB7FD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72" y="3491918"/>
            <a:ext cx="4511431" cy="324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FB7DB-D3BF-F3FA-916D-C1108ADA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36" y="1301196"/>
            <a:ext cx="4432176" cy="3279932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B0B83860-A762-1606-0E50-422BECE9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successful and failed projects?</a:t>
            </a:r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4914051E-1CB1-6610-57BC-DC47A16CCF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4194132"/>
              </p:ext>
            </p:extLst>
          </p:nvPr>
        </p:nvGraphicFramePr>
        <p:xfrm>
          <a:off x="7682168" y="4759424"/>
          <a:ext cx="26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Successful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Failed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$3523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$6800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$2500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$5000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$12999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$26110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418010C7-2FA8-8EF9-9792-9256ECEF5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876" y="2044824"/>
            <a:ext cx="4824536" cy="11681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 average, successful projects have lower priced funding goals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More realistic target for backers</a:t>
            </a:r>
          </a:p>
        </p:txBody>
      </p:sp>
    </p:spTree>
    <p:extLst>
      <p:ext uri="{BB962C8B-B14F-4D97-AF65-F5344CB8AC3E}">
        <p14:creationId xmlns:p14="http://schemas.microsoft.com/office/powerpoint/2010/main" val="35744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successful and failed projects?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69876" y="2044763"/>
            <a:ext cx="4021088" cy="11681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bracket for successful projects is 21 to 31 backers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Important metric for success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22019-2A97-258F-3181-604D4397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88" y="1412776"/>
            <a:ext cx="5188063" cy="31251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03B3D9-D4EB-C4C6-88F4-F3B0434F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3561"/>
          <a:stretch/>
        </p:blipFill>
        <p:spPr>
          <a:xfrm>
            <a:off x="1548526" y="3690389"/>
            <a:ext cx="5270304" cy="2994060"/>
          </a:xfrm>
          <a:prstGeom prst="rect">
            <a:avLst/>
          </a:prstGeom>
        </p:spPr>
      </p:pic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9CD98A99-F30E-763D-D7A4-15BC413BA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7384465"/>
              </p:ext>
            </p:extLst>
          </p:nvPr>
        </p:nvGraphicFramePr>
        <p:xfrm>
          <a:off x="7682168" y="4759424"/>
          <a:ext cx="26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Successful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Failed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72BEC-AD4D-23CA-7AC2-35BF1761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66A69-72D6-FB5D-70F1-E13547156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484784"/>
            <a:ext cx="5118934" cy="3083532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0358ED5-88A4-62A8-640D-AE0F5902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successful and failed projects?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A4054-B1F3-711F-FD13-397EFC765A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08"/>
          <a:stretch/>
        </p:blipFill>
        <p:spPr>
          <a:xfrm>
            <a:off x="1572887" y="3645024"/>
            <a:ext cx="5227711" cy="2984633"/>
          </a:xfrm>
          <a:prstGeom prst="rect">
            <a:avLst/>
          </a:prstGeom>
        </p:spPr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BA9F26DC-6384-B4FE-4472-D71861E38D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527462"/>
              </p:ext>
            </p:extLst>
          </p:nvPr>
        </p:nvGraphicFramePr>
        <p:xfrm>
          <a:off x="7682168" y="4759424"/>
          <a:ext cx="262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0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Statistic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Successful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Failed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Median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5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762344"/>
                  </a:ext>
                </a:extLst>
              </a:tr>
            </a:tbl>
          </a:graphicData>
        </a:graphic>
      </p:graphicFrame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96CDBB6-0DC7-887A-006C-EDD0FF0D7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9876" y="2044762"/>
            <a:ext cx="4536504" cy="15282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On average, project duration is lower for successful projects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Creates a sense of urgency</a:t>
            </a:r>
          </a:p>
        </p:txBody>
      </p:sp>
    </p:spTree>
    <p:extLst>
      <p:ext uri="{BB962C8B-B14F-4D97-AF65-F5344CB8AC3E}">
        <p14:creationId xmlns:p14="http://schemas.microsoft.com/office/powerpoint/2010/main" val="62181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2">
            <a:extLst>
              <a:ext uri="{FF2B5EF4-FFF2-40B4-BE49-F238E27FC236}">
                <a16:creationId xmlns:a16="http://schemas.microsoft.com/office/drawing/2014/main" id="{72FF8002-3121-344C-2A52-BBE2ECD7B420}"/>
              </a:ext>
            </a:extLst>
          </p:cNvPr>
          <p:cNvSpPr txBox="1">
            <a:spLocks/>
          </p:cNvSpPr>
          <p:nvPr/>
        </p:nvSpPr>
        <p:spPr>
          <a:xfrm>
            <a:off x="1065212" y="332656"/>
            <a:ext cx="8686801" cy="8996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Business Recommendation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B2A7F-089B-EBBE-555E-BBBD77978038}"/>
              </a:ext>
            </a:extLst>
          </p:cNvPr>
          <p:cNvGrpSpPr/>
          <p:nvPr/>
        </p:nvGrpSpPr>
        <p:grpSpPr>
          <a:xfrm>
            <a:off x="1197868" y="5561874"/>
            <a:ext cx="5267734" cy="864000"/>
            <a:chOff x="1197868" y="5561874"/>
            <a:chExt cx="5267734" cy="8640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426D724-8D40-8D01-70BF-58AF9DE369F1}"/>
                </a:ext>
              </a:extLst>
            </p:cNvPr>
            <p:cNvSpPr/>
            <p:nvPr/>
          </p:nvSpPr>
          <p:spPr>
            <a:xfrm>
              <a:off x="2649602" y="5616000"/>
              <a:ext cx="3816000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Duration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A project duration not exceeding 30 days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3A856D1-1F73-C252-3AA3-B60430D18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868" y="5561874"/>
              <a:ext cx="864000" cy="864000"/>
              <a:chOff x="5122728" y="2205371"/>
              <a:chExt cx="2447257" cy="2447257"/>
            </a:xfrm>
          </p:grpSpPr>
          <p:sp>
            <p:nvSpPr>
              <p:cNvPr id="58" name="Teardrop 57">
                <a:extLst>
                  <a:ext uri="{FF2B5EF4-FFF2-40B4-BE49-F238E27FC236}">
                    <a16:creationId xmlns:a16="http://schemas.microsoft.com/office/drawing/2014/main" id="{36B7A0CD-3D2B-3DB5-6E40-9B7866A5DC0B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FF00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6C08FA1-BC2A-82B1-EF68-49DDE7165FC2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C2362CE-4158-AC7B-D4E1-F4987602CF48}"/>
                </a:ext>
              </a:extLst>
            </p:cNvPr>
            <p:cNvCxnSpPr>
              <a:cxnSpLocks/>
              <a:stCxn id="58" idx="7"/>
            </p:cNvCxnSpPr>
            <p:nvPr/>
          </p:nvCxnSpPr>
          <p:spPr>
            <a:xfrm>
              <a:off x="2240808" y="5993874"/>
              <a:ext cx="40674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2" name="Picture 81" descr="A black and white clock&#10;&#10;AI-generated content may be incorrect.">
              <a:extLst>
                <a:ext uri="{FF2B5EF4-FFF2-40B4-BE49-F238E27FC236}">
                  <a16:creationId xmlns:a16="http://schemas.microsoft.com/office/drawing/2014/main" id="{AA9B9E90-55BE-299F-32D4-714C87DE8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7111" y1="40889" x2="47111" y2="45778"/>
                          <a14:foregroundMark x1="48889" y1="31556" x2="48889" y2="31556"/>
                          <a14:foregroundMark x1="39556" y1="33778" x2="39556" y2="33778"/>
                          <a14:foregroundMark x1="31556" y1="40889" x2="31556" y2="40889"/>
                          <a14:foregroundMark x1="30222" y1="51111" x2="30222" y2="51111"/>
                          <a14:foregroundMark x1="69778" y1="52000" x2="69778" y2="52000"/>
                          <a14:foregroundMark x1="67556" y1="40444" x2="67556" y2="40444"/>
                          <a14:foregroundMark x1="59556" y1="33333" x2="59556" y2="33333"/>
                          <a14:foregroundMark x1="68444" y1="62222" x2="68444" y2="62222"/>
                          <a14:foregroundMark x1="60000" y1="70222" x2="60000" y2="70222"/>
                          <a14:foregroundMark x1="49333" y1="71556" x2="49333" y2="71556"/>
                          <a14:foregroundMark x1="38667" y1="68889" x2="38667" y2="68889"/>
                          <a14:foregroundMark x1="31111" y1="61333" x2="31111" y2="61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6160" y="5705433"/>
              <a:ext cx="587963" cy="58796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1CC38F-241D-6EB2-18E0-81F427B1BD14}"/>
              </a:ext>
            </a:extLst>
          </p:cNvPr>
          <p:cNvGrpSpPr/>
          <p:nvPr/>
        </p:nvGrpSpPr>
        <p:grpSpPr>
          <a:xfrm>
            <a:off x="1197868" y="3469301"/>
            <a:ext cx="7391734" cy="864000"/>
            <a:chOff x="1197868" y="3469301"/>
            <a:chExt cx="7391734" cy="864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B554901-91EA-717B-5138-37A73441622F}"/>
                </a:ext>
              </a:extLst>
            </p:cNvPr>
            <p:cNvSpPr/>
            <p:nvPr/>
          </p:nvSpPr>
          <p:spPr>
            <a:xfrm>
              <a:off x="2649602" y="3528000"/>
              <a:ext cx="5940000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FF0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Funding Goal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Set a realistic and affordably priced funding goal (e.g. $1950-$2600)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9B7EABF-FFAC-1265-5D45-80DFF167F8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868" y="3469301"/>
              <a:ext cx="864000" cy="864000"/>
              <a:chOff x="5122728" y="2205371"/>
              <a:chExt cx="2447257" cy="2447257"/>
            </a:xfrm>
          </p:grpSpPr>
          <p:sp>
            <p:nvSpPr>
              <p:cNvPr id="48" name="Teardrop 47">
                <a:extLst>
                  <a:ext uri="{FF2B5EF4-FFF2-40B4-BE49-F238E27FC236}">
                    <a16:creationId xmlns:a16="http://schemas.microsoft.com/office/drawing/2014/main" id="{CD59F949-703C-0C24-3FFB-051DA51FE71C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FFFF0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4605DEE-6B79-01CF-41A1-FA89EE930CDC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FFFF0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2B59DC0-D1D5-EEE6-0A5F-627E95E212FD}"/>
                </a:ext>
              </a:extLst>
            </p:cNvPr>
            <p:cNvCxnSpPr>
              <a:cxnSpLocks/>
              <a:stCxn id="48" idx="7"/>
            </p:cNvCxnSpPr>
            <p:nvPr/>
          </p:nvCxnSpPr>
          <p:spPr>
            <a:xfrm>
              <a:off x="2240808" y="3901301"/>
              <a:ext cx="406745" cy="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4" name="Picture 83" descr="A black and white dollar sign&#10;&#10;AI-generated content may be incorrect.">
              <a:extLst>
                <a:ext uri="{FF2B5EF4-FFF2-40B4-BE49-F238E27FC236}">
                  <a16:creationId xmlns:a16="http://schemas.microsoft.com/office/drawing/2014/main" id="{16A6D8E9-2326-9517-AC07-41829441F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00754" y="3672842"/>
              <a:ext cx="468000" cy="468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28AAD1-25C3-8780-7565-759AA28EF872}"/>
              </a:ext>
            </a:extLst>
          </p:cNvPr>
          <p:cNvGrpSpPr/>
          <p:nvPr/>
        </p:nvGrpSpPr>
        <p:grpSpPr>
          <a:xfrm>
            <a:off x="1197868" y="4521516"/>
            <a:ext cx="6455734" cy="864000"/>
            <a:chOff x="1197868" y="4521516"/>
            <a:chExt cx="6455734" cy="86400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45EE852-2789-A3E3-5806-418372C330A7}"/>
                </a:ext>
              </a:extLst>
            </p:cNvPr>
            <p:cNvSpPr/>
            <p:nvPr/>
          </p:nvSpPr>
          <p:spPr>
            <a:xfrm>
              <a:off x="2649602" y="4572000"/>
              <a:ext cx="5004000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D7215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180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Backers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Aim to attract between 21 to 31 backers for your project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B222E80-7595-5394-1C28-F17C1BF6F5D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868" y="4521516"/>
              <a:ext cx="864000" cy="864000"/>
              <a:chOff x="5122728" y="2205371"/>
              <a:chExt cx="2447257" cy="2447257"/>
            </a:xfrm>
          </p:grpSpPr>
          <p:sp>
            <p:nvSpPr>
              <p:cNvPr id="53" name="Teardrop 52">
                <a:extLst>
                  <a:ext uri="{FF2B5EF4-FFF2-40B4-BE49-F238E27FC236}">
                    <a16:creationId xmlns:a16="http://schemas.microsoft.com/office/drawing/2014/main" id="{7BA93037-7E41-BDC7-AC38-DCBBD43528A3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ED7215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40DFFED-09A8-98D4-6218-0F69E3F1015F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ED7215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0B5DA07-12C1-5C7F-4AE2-226D4F3C9A4A}"/>
                </a:ext>
              </a:extLst>
            </p:cNvPr>
            <p:cNvCxnSpPr>
              <a:stCxn id="53" idx="7"/>
            </p:cNvCxnSpPr>
            <p:nvPr/>
          </p:nvCxnSpPr>
          <p:spPr>
            <a:xfrm>
              <a:off x="2240808" y="4953516"/>
              <a:ext cx="406744" cy="0"/>
            </a:xfrm>
            <a:prstGeom prst="line">
              <a:avLst/>
            </a:prstGeom>
            <a:ln w="28575">
              <a:solidFill>
                <a:srgbClr val="ED72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Picture 85" descr="A group of people icon&#10;&#10;AI-generated content may be incorrect.">
              <a:extLst>
                <a:ext uri="{FF2B5EF4-FFF2-40B4-BE49-F238E27FC236}">
                  <a16:creationId xmlns:a16="http://schemas.microsoft.com/office/drawing/2014/main" id="{2DC2CA6A-A9A8-10CA-DE42-874A830E9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25208" y1="23056" x2="25208" y2="23056"/>
                          <a14:foregroundMark x1="51250" y1="35278" x2="51250" y2="35278"/>
                          <a14:foregroundMark x1="25208" y1="55833" x2="25208" y2="55833"/>
                          <a14:foregroundMark x1="79375" y1="56667" x2="79375" y2="56667"/>
                          <a14:foregroundMark x1="74375" y1="14722" x2="74375" y2="147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6353" y="4746660"/>
              <a:ext cx="576000" cy="432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BF8D9D-B292-6326-FED4-2EC59D0C2DC1}"/>
              </a:ext>
            </a:extLst>
          </p:cNvPr>
          <p:cNvGrpSpPr/>
          <p:nvPr/>
        </p:nvGrpSpPr>
        <p:grpSpPr>
          <a:xfrm>
            <a:off x="1197868" y="2440641"/>
            <a:ext cx="9659734" cy="864000"/>
            <a:chOff x="1197868" y="2440641"/>
            <a:chExt cx="9659734" cy="864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F471F66-C5B9-EED8-7E9F-20F50192FEB9}"/>
                </a:ext>
              </a:extLst>
            </p:cNvPr>
            <p:cNvSpPr/>
            <p:nvPr/>
          </p:nvSpPr>
          <p:spPr>
            <a:xfrm>
              <a:off x="2649602" y="2482142"/>
              <a:ext cx="8208000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216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Location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Pick a location with strong community support for creatives and a vibrant crowdfunding ecosystem</a:t>
              </a:r>
              <a:endParaRPr lang="en-SG" sz="1400" kern="1200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234FB3C-3AD2-D27A-75A2-6158F13F351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868" y="2440641"/>
              <a:ext cx="864000" cy="864000"/>
              <a:chOff x="5122728" y="2205371"/>
              <a:chExt cx="2447257" cy="2447257"/>
            </a:xfrm>
          </p:grpSpPr>
          <p:sp>
            <p:nvSpPr>
              <p:cNvPr id="43" name="Teardrop 42">
                <a:extLst>
                  <a:ext uri="{FF2B5EF4-FFF2-40B4-BE49-F238E27FC236}">
                    <a16:creationId xmlns:a16="http://schemas.microsoft.com/office/drawing/2014/main" id="{5273C6D9-7951-018C-B530-1586B0950092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  <a:solidFill>
                <a:srgbClr val="00B050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AB81F49-0165-FFD2-C52A-6D41EB1715BD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  <a:ln>
                <a:solidFill>
                  <a:srgbClr val="00B050"/>
                </a:solidFill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B15B95C-006C-6136-7FF2-A7EB2DF17BC9}"/>
                </a:ext>
              </a:extLst>
            </p:cNvPr>
            <p:cNvCxnSpPr>
              <a:stCxn id="43" idx="7"/>
            </p:cNvCxnSpPr>
            <p:nvPr/>
          </p:nvCxnSpPr>
          <p:spPr>
            <a:xfrm>
              <a:off x="2240808" y="2872641"/>
              <a:ext cx="40674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0" name="Picture 89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04CBCFA3-435E-9D71-1E3A-38891E4E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27529" y="2653265"/>
              <a:ext cx="414000" cy="414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90CC20-D8CE-8199-3267-E7F84484B920}"/>
              </a:ext>
            </a:extLst>
          </p:cNvPr>
          <p:cNvGrpSpPr/>
          <p:nvPr/>
        </p:nvGrpSpPr>
        <p:grpSpPr>
          <a:xfrm>
            <a:off x="1197868" y="1412776"/>
            <a:ext cx="10235734" cy="864000"/>
            <a:chOff x="1197868" y="1412776"/>
            <a:chExt cx="10235734" cy="864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03FDCE-B08D-78B5-236D-CC88E07A273D}"/>
                </a:ext>
              </a:extLst>
            </p:cNvPr>
            <p:cNvSpPr/>
            <p:nvPr/>
          </p:nvSpPr>
          <p:spPr>
            <a:xfrm>
              <a:off x="2649602" y="1440000"/>
              <a:ext cx="8784000" cy="792000"/>
            </a:xfrm>
            <a:custGeom>
              <a:avLst/>
              <a:gdLst>
                <a:gd name="connsiteX0" fmla="*/ 0 w 4237746"/>
                <a:gd name="connsiteY0" fmla="*/ 0 h 1324295"/>
                <a:gd name="connsiteX1" fmla="*/ 4237746 w 4237746"/>
                <a:gd name="connsiteY1" fmla="*/ 0 h 1324295"/>
                <a:gd name="connsiteX2" fmla="*/ 4237746 w 4237746"/>
                <a:gd name="connsiteY2" fmla="*/ 1324295 h 1324295"/>
                <a:gd name="connsiteX3" fmla="*/ 0 w 4237746"/>
                <a:gd name="connsiteY3" fmla="*/ 1324295 h 1324295"/>
                <a:gd name="connsiteX4" fmla="*/ 0 w 4237746"/>
                <a:gd name="connsiteY4" fmla="*/ 0 h 132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7746" h="1324295">
                  <a:moveTo>
                    <a:pt x="0" y="0"/>
                  </a:moveTo>
                  <a:lnTo>
                    <a:pt x="4237746" y="0"/>
                  </a:lnTo>
                  <a:lnTo>
                    <a:pt x="4237746" y="1324295"/>
                  </a:lnTo>
                  <a:lnTo>
                    <a:pt x="0" y="1324295"/>
                  </a:lnTo>
                  <a:lnTo>
                    <a:pt x="0" y="0"/>
                  </a:lnTo>
                  <a:close/>
                </a:path>
              </a:pathLst>
            </a:custGeom>
            <a:ln w="28575"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none" lIns="216000" tIns="180000" rIns="216000" bIns="216000" numCol="1" spcCol="1270" anchor="ctr" anchorCtr="0">
              <a:noAutofit/>
            </a:bodyPr>
            <a:lstStyle/>
            <a:p>
              <a:pPr marL="0" lvl="0" indent="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Category</a:t>
              </a:r>
            </a:p>
            <a:p>
              <a:pPr marL="144000" lvl="0" indent="-2520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Wingdings" panose="05000000000000000000" pitchFamily="2" charset="2"/>
                <a:buChar char="Ø"/>
              </a:pPr>
              <a:r>
                <a:rPr lang="en-US" sz="1400" kern="1200" dirty="0"/>
                <a:t>Choose a </a:t>
              </a:r>
              <a:r>
                <a:rPr lang="en-US" sz="1400" dirty="0"/>
                <a:t>topic</a:t>
              </a:r>
              <a:r>
                <a:rPr lang="en-US" sz="1400" kern="1200" dirty="0"/>
                <a:t> which appeals to a large audience with no need for domain-specific knowledge (e.g. music) </a:t>
              </a:r>
              <a:endParaRPr lang="en-SG" sz="1400" kern="12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CF1FE2-830C-16C0-EAAC-B7D21ACF48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868" y="1412776"/>
              <a:ext cx="864000" cy="864000"/>
              <a:chOff x="5122728" y="2205371"/>
              <a:chExt cx="2447257" cy="2447257"/>
            </a:xfrm>
          </p:grpSpPr>
          <p:sp>
            <p:nvSpPr>
              <p:cNvPr id="33" name="Teardrop 32">
                <a:extLst>
                  <a:ext uri="{FF2B5EF4-FFF2-40B4-BE49-F238E27FC236}">
                    <a16:creationId xmlns:a16="http://schemas.microsoft.com/office/drawing/2014/main" id="{DEBC0F16-3E47-DC70-C6D4-9709545953F7}"/>
                  </a:ext>
                </a:extLst>
              </p:cNvPr>
              <p:cNvSpPr/>
              <p:nvPr/>
            </p:nvSpPr>
            <p:spPr>
              <a:xfrm rot="2700000">
                <a:off x="5122728" y="2205371"/>
                <a:ext cx="2447257" cy="2447257"/>
              </a:xfrm>
              <a:prstGeom prst="teardrop">
                <a:avLst>
                  <a:gd name="adj" fmla="val 100000"/>
                </a:avLst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3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D29F601-07F4-B336-E81C-A00762B2EAE6}"/>
                  </a:ext>
                </a:extLst>
              </p:cNvPr>
              <p:cNvSpPr/>
              <p:nvPr/>
            </p:nvSpPr>
            <p:spPr>
              <a:xfrm>
                <a:off x="5430628" y="2494414"/>
                <a:ext cx="1864126" cy="1863926"/>
              </a:xfrm>
              <a:custGeom>
                <a:avLst/>
                <a:gdLst>
                  <a:gd name="connsiteX0" fmla="*/ 0 w 2290260"/>
                  <a:gd name="connsiteY0" fmla="*/ 1145008 h 2290016"/>
                  <a:gd name="connsiteX1" fmla="*/ 1145130 w 2290260"/>
                  <a:gd name="connsiteY1" fmla="*/ 0 h 2290016"/>
                  <a:gd name="connsiteX2" fmla="*/ 2290260 w 2290260"/>
                  <a:gd name="connsiteY2" fmla="*/ 1145008 h 2290016"/>
                  <a:gd name="connsiteX3" fmla="*/ 1145130 w 2290260"/>
                  <a:gd name="connsiteY3" fmla="*/ 2290016 h 2290016"/>
                  <a:gd name="connsiteX4" fmla="*/ 0 w 2290260"/>
                  <a:gd name="connsiteY4" fmla="*/ 1145008 h 229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0260" h="2290016">
                    <a:moveTo>
                      <a:pt x="0" y="1145008"/>
                    </a:moveTo>
                    <a:cubicBezTo>
                      <a:pt x="0" y="512638"/>
                      <a:pt x="512692" y="0"/>
                      <a:pt x="1145130" y="0"/>
                    </a:cubicBezTo>
                    <a:cubicBezTo>
                      <a:pt x="1777568" y="0"/>
                      <a:pt x="2290260" y="512638"/>
                      <a:pt x="2290260" y="1145008"/>
                    </a:cubicBezTo>
                    <a:cubicBezTo>
                      <a:pt x="2290260" y="1777378"/>
                      <a:pt x="1777568" y="2290016"/>
                      <a:pt x="1145130" y="2290016"/>
                    </a:cubicBezTo>
                    <a:cubicBezTo>
                      <a:pt x="512692" y="2290016"/>
                      <a:pt x="0" y="1777378"/>
                      <a:pt x="0" y="1145008"/>
                    </a:cubicBezTo>
                    <a:close/>
                  </a:path>
                </a:pathLst>
              </a:custGeom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92179" tIns="391977" rIns="392178" bIns="391976" numCol="1" spcCol="1270" anchor="ctr" anchorCtr="0">
                <a:noAutofit/>
              </a:bodyPr>
              <a:lstStyle/>
              <a:p>
                <a:pPr marL="0" lvl="0" indent="0" algn="ctr" defTabSz="2266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SG" sz="5100" kern="120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195F5E-CC29-B1B7-CF17-9FCE20817F4B}"/>
                </a:ext>
              </a:extLst>
            </p:cNvPr>
            <p:cNvCxnSpPr>
              <a:cxnSpLocks/>
            </p:cNvCxnSpPr>
            <p:nvPr/>
          </p:nvCxnSpPr>
          <p:spPr>
            <a:xfrm>
              <a:off x="2240808" y="1844776"/>
              <a:ext cx="40674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8" name="Picture 87" descr="A black music notes on a white background&#10;&#10;AI-generated content may be incorrect.">
              <a:extLst>
                <a:ext uri="{FF2B5EF4-FFF2-40B4-BE49-F238E27FC236}">
                  <a16:creationId xmlns:a16="http://schemas.microsoft.com/office/drawing/2014/main" id="{DFB2A5EE-AE46-E87A-F139-7FE005E68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75163" y1="48828" x2="75163" y2="48828"/>
                          <a14:foregroundMark x1="21732" y1="32422" x2="21732" y2="3242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91930" y="1561979"/>
              <a:ext cx="688501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32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54EB-F2DE-9D9D-30C5-8D3304CBD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C1A55-65DB-8705-49BC-AD37EF7D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4" y="533400"/>
            <a:ext cx="10069758" cy="2286000"/>
          </a:xfrm>
        </p:spPr>
        <p:txBody>
          <a:bodyPr anchor="b">
            <a:normAutofit/>
          </a:bodyPr>
          <a:lstStyle/>
          <a:p>
            <a:r>
              <a:rPr lang="en-US" sz="4000" dirty="0"/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8100E-A9D6-DF44-F999-38DE4A75D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5214" y="3587080"/>
            <a:ext cx="8686800" cy="2362200"/>
          </a:xfrm>
        </p:spPr>
        <p:txBody>
          <a:bodyPr anchor="t">
            <a:normAutofit/>
          </a:bodyPr>
          <a:lstStyle/>
          <a:p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E998-A38B-6BC5-30F5-176FCE229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D9B-36AF-F54F-4000-63EEF5DA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launch date of the project have a significant impact on its success?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F559BC14-757C-9184-1FE7-8DC95A7B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940" y="5747288"/>
            <a:ext cx="8293627" cy="4907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Launch dates of projects do not have a significant impact on its success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513491-AE1A-9AB7-0DE3-80AB9AE2F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40" y="1916832"/>
            <a:ext cx="4784548" cy="332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4BE2F-485C-C6AC-0449-1BC719E01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4" y="1916832"/>
            <a:ext cx="5979419" cy="33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526</TotalTime>
  <Words>574</Words>
  <Application>Microsoft Office PowerPoint</Application>
  <PresentationFormat>Custom</PresentationFormat>
  <Paragraphs>166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Franklin Gothic Medium</vt:lpstr>
      <vt:lpstr>Wingdings</vt:lpstr>
      <vt:lpstr>Business Contrast 16x9</vt:lpstr>
      <vt:lpstr>Creating a Successful Kickstarter Campaign</vt:lpstr>
      <vt:lpstr>Which project category had the highest success in reaching its funding goal?</vt:lpstr>
      <vt:lpstr>PowerPoint Presentation</vt:lpstr>
      <vt:lpstr>What is the difference between successful and failed projects?</vt:lpstr>
      <vt:lpstr>What is the difference between successful and failed projects?</vt:lpstr>
      <vt:lpstr>What is the difference between successful and failed projects?</vt:lpstr>
      <vt:lpstr>PowerPoint Presentation</vt:lpstr>
      <vt:lpstr>Any Questions?</vt:lpstr>
      <vt:lpstr>Does the launch date of the project have a significant impact on its success?</vt:lpstr>
      <vt:lpstr>Reward Levels VS Success of Projects</vt:lpstr>
      <vt:lpstr>Pledged Funding VS Success of Projects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Pan</dc:creator>
  <cp:lastModifiedBy>Matthew Pan</cp:lastModifiedBy>
  <cp:revision>24</cp:revision>
  <dcterms:created xsi:type="dcterms:W3CDTF">2025-05-14T16:51:08Z</dcterms:created>
  <dcterms:modified xsi:type="dcterms:W3CDTF">2025-05-18T05:06:27Z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