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6" r:id="rId3"/>
    <p:sldId id="267" r:id="rId4"/>
    <p:sldId id="269" r:id="rId5"/>
    <p:sldId id="257" r:id="rId6"/>
    <p:sldId id="258" r:id="rId7"/>
    <p:sldId id="259" r:id="rId8"/>
    <p:sldId id="260" r:id="rId9"/>
    <p:sldId id="264" r:id="rId10"/>
    <p:sldId id="265" r:id="rId11"/>
    <p:sldId id="262"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340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8246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228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120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711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4737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493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7967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9034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2323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7/23/2020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3211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7/23/2020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078089637"/>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11592E5B-B542-466B-8FF5-7EBA4181CF67}"/>
              </a:ext>
            </a:extLst>
          </p:cNvPr>
          <p:cNvPicPr>
            <a:picLocks noChangeAspect="1"/>
          </p:cNvPicPr>
          <p:nvPr/>
        </p:nvPicPr>
        <p:blipFill rotWithShape="1">
          <a:blip r:embed="rId2"/>
          <a:srcRect t="15836"/>
          <a:stretch/>
        </p:blipFill>
        <p:spPr>
          <a:xfrm>
            <a:off x="20" y="-353314"/>
            <a:ext cx="12207220" cy="7237818"/>
          </a:xfrm>
          <a:prstGeom prst="rect">
            <a:avLst/>
          </a:prstGeom>
        </p:spPr>
      </p:pic>
      <p:sp>
        <p:nvSpPr>
          <p:cNvPr id="11" name="Rectangle 10">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716B0-CC9C-4A13-9959-BB7E80A95D97}"/>
              </a:ext>
            </a:extLst>
          </p:cNvPr>
          <p:cNvSpPr>
            <a:spLocks noGrp="1"/>
          </p:cNvSpPr>
          <p:nvPr>
            <p:ph type="ctrTitle"/>
          </p:nvPr>
        </p:nvSpPr>
        <p:spPr>
          <a:xfrm>
            <a:off x="2091427" y="1454111"/>
            <a:ext cx="8009146" cy="2212848"/>
          </a:xfrm>
        </p:spPr>
        <p:txBody>
          <a:bodyPr>
            <a:normAutofit/>
          </a:bodyPr>
          <a:lstStyle/>
          <a:p>
            <a:r>
              <a:rPr lang="en-US" sz="4600" dirty="0"/>
              <a:t>Space Wars:</a:t>
            </a:r>
            <a:br>
              <a:rPr lang="en-US" sz="4600" dirty="0"/>
            </a:br>
            <a:r>
              <a:rPr lang="en-US" sz="4600" dirty="0"/>
              <a:t>a ‘literary’ exercise in </a:t>
            </a:r>
            <a:br>
              <a:rPr lang="en-US" sz="4600" dirty="0"/>
            </a:br>
            <a:r>
              <a:rPr lang="en-US" sz="4600" dirty="0" err="1"/>
              <a:t>Natuaral</a:t>
            </a:r>
            <a:r>
              <a:rPr lang="en-US" sz="4600" dirty="0"/>
              <a:t> Language Processing</a:t>
            </a:r>
          </a:p>
        </p:txBody>
      </p:sp>
      <p:sp>
        <p:nvSpPr>
          <p:cNvPr id="3" name="Subtitle 2">
            <a:extLst>
              <a:ext uri="{FF2B5EF4-FFF2-40B4-BE49-F238E27FC236}">
                <a16:creationId xmlns:a16="http://schemas.microsoft.com/office/drawing/2014/main" id="{266B7278-A68F-41BD-9024-AFDD30350B1E}"/>
              </a:ext>
            </a:extLst>
          </p:cNvPr>
          <p:cNvSpPr>
            <a:spLocks noGrp="1"/>
          </p:cNvSpPr>
          <p:nvPr>
            <p:ph type="subTitle" idx="1"/>
          </p:nvPr>
        </p:nvSpPr>
        <p:spPr>
          <a:xfrm>
            <a:off x="2891020" y="3749255"/>
            <a:ext cx="6409960" cy="1188720"/>
          </a:xfrm>
        </p:spPr>
        <p:txBody>
          <a:bodyPr>
            <a:normAutofit/>
          </a:bodyPr>
          <a:lstStyle/>
          <a:p>
            <a:r>
              <a:rPr lang="en-US" dirty="0">
                <a:solidFill>
                  <a:schemeClr val="tx1">
                    <a:alpha val="80000"/>
                  </a:schemeClr>
                </a:solidFill>
              </a:rPr>
              <a:t>Matt Paterson  |  hello@hireMattPaterson.com</a:t>
            </a:r>
          </a:p>
        </p:txBody>
      </p:sp>
      <p:pic>
        <p:nvPicPr>
          <p:cNvPr id="7" name="Picture 6" descr="A close up of a logo&#10;&#10;Description automatically generated">
            <a:extLst>
              <a:ext uri="{FF2B5EF4-FFF2-40B4-BE49-F238E27FC236}">
                <a16:creationId xmlns:a16="http://schemas.microsoft.com/office/drawing/2014/main" id="{4F1F90E8-02E9-48F0-AB26-2179C51F5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394" y="4284999"/>
            <a:ext cx="3869210" cy="2418256"/>
          </a:xfrm>
          <a:prstGeom prst="rect">
            <a:avLst/>
          </a:prstGeom>
        </p:spPr>
      </p:pic>
      <p:sp>
        <p:nvSpPr>
          <p:cNvPr id="8" name="TextBox 7">
            <a:extLst>
              <a:ext uri="{FF2B5EF4-FFF2-40B4-BE49-F238E27FC236}">
                <a16:creationId xmlns:a16="http://schemas.microsoft.com/office/drawing/2014/main" id="{4BEB613D-7CEF-4724-96C8-A25530B82F22}"/>
              </a:ext>
            </a:extLst>
          </p:cNvPr>
          <p:cNvSpPr txBox="1"/>
          <p:nvPr/>
        </p:nvSpPr>
        <p:spPr>
          <a:xfrm>
            <a:off x="8256104" y="6266072"/>
            <a:ext cx="1444626" cy="230832"/>
          </a:xfrm>
          <a:prstGeom prst="rect">
            <a:avLst/>
          </a:prstGeom>
          <a:noFill/>
        </p:spPr>
        <p:txBody>
          <a:bodyPr wrap="none" rtlCol="0">
            <a:spAutoFit/>
          </a:bodyPr>
          <a:lstStyle/>
          <a:p>
            <a:r>
              <a:rPr lang="en-US" sz="900" dirty="0"/>
              <a:t>Photo Credit: Wikipedia</a:t>
            </a:r>
          </a:p>
        </p:txBody>
      </p:sp>
    </p:spTree>
    <p:extLst>
      <p:ext uri="{BB962C8B-B14F-4D97-AF65-F5344CB8AC3E}">
        <p14:creationId xmlns:p14="http://schemas.microsoft.com/office/powerpoint/2010/main" val="30782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7FFC-77A4-4B62-B328-BE074FBA2D1B}"/>
              </a:ext>
            </a:extLst>
          </p:cNvPr>
          <p:cNvSpPr>
            <a:spLocks noGrp="1"/>
          </p:cNvSpPr>
          <p:nvPr>
            <p:ph type="title"/>
          </p:nvPr>
        </p:nvSpPr>
        <p:spPr>
          <a:xfrm>
            <a:off x="762000" y="165653"/>
            <a:ext cx="10668000" cy="1524000"/>
          </a:xfrm>
        </p:spPr>
        <p:txBody>
          <a:bodyPr/>
          <a:lstStyle/>
          <a:p>
            <a:r>
              <a:rPr lang="en-US" dirty="0"/>
              <a:t>Confusion Matrix of Random Cut Forest</a:t>
            </a:r>
          </a:p>
        </p:txBody>
      </p:sp>
      <p:sp>
        <p:nvSpPr>
          <p:cNvPr id="5" name="TextBox 4">
            <a:extLst>
              <a:ext uri="{FF2B5EF4-FFF2-40B4-BE49-F238E27FC236}">
                <a16:creationId xmlns:a16="http://schemas.microsoft.com/office/drawing/2014/main" id="{33A20D3F-B723-4DE6-A96F-4DE178BDF9EE}"/>
              </a:ext>
            </a:extLst>
          </p:cNvPr>
          <p:cNvSpPr txBox="1"/>
          <p:nvPr/>
        </p:nvSpPr>
        <p:spPr>
          <a:xfrm>
            <a:off x="956603" y="1927272"/>
            <a:ext cx="3643533" cy="3693319"/>
          </a:xfrm>
          <a:prstGeom prst="rect">
            <a:avLst/>
          </a:prstGeom>
          <a:noFill/>
        </p:spPr>
        <p:txBody>
          <a:bodyPr wrap="square" rtlCol="0">
            <a:spAutoFit/>
          </a:bodyPr>
          <a:lstStyle/>
          <a:p>
            <a:r>
              <a:rPr lang="en-US" dirty="0"/>
              <a:t>Shown here, the 0’s are Boeing and the 1’s are SpaceX.</a:t>
            </a:r>
          </a:p>
          <a:p>
            <a:endParaRPr lang="en-US" dirty="0"/>
          </a:p>
          <a:p>
            <a:r>
              <a:rPr lang="en-US" dirty="0"/>
              <a:t>Random Forest predicts Boeing better than SpaceX in this model.</a:t>
            </a:r>
          </a:p>
          <a:p>
            <a:endParaRPr lang="en-US" dirty="0"/>
          </a:p>
          <a:p>
            <a:endParaRPr lang="en-US" dirty="0"/>
          </a:p>
          <a:p>
            <a:endParaRPr lang="en-US" dirty="0"/>
          </a:p>
          <a:p>
            <a:r>
              <a:rPr lang="en-US" dirty="0"/>
              <a:t>False Negatives:  51 of 366 </a:t>
            </a:r>
          </a:p>
          <a:p>
            <a:r>
              <a:rPr lang="en-US" dirty="0"/>
              <a:t>Specificity:            86%</a:t>
            </a:r>
          </a:p>
          <a:p>
            <a:endParaRPr lang="en-US" dirty="0"/>
          </a:p>
          <a:p>
            <a:r>
              <a:rPr lang="en-US" dirty="0"/>
              <a:t>False Positives:   268 of 1013</a:t>
            </a:r>
          </a:p>
          <a:p>
            <a:r>
              <a:rPr lang="en-US" dirty="0"/>
              <a:t>Sensitivity:             74%</a:t>
            </a:r>
          </a:p>
        </p:txBody>
      </p:sp>
      <p:pic>
        <p:nvPicPr>
          <p:cNvPr id="4" name="Picture 3">
            <a:extLst>
              <a:ext uri="{FF2B5EF4-FFF2-40B4-BE49-F238E27FC236}">
                <a16:creationId xmlns:a16="http://schemas.microsoft.com/office/drawing/2014/main" id="{71DE9E4C-EB79-40D5-B49E-B5DEC429A67F}"/>
              </a:ext>
            </a:extLst>
          </p:cNvPr>
          <p:cNvPicPr>
            <a:picLocks noChangeAspect="1"/>
          </p:cNvPicPr>
          <p:nvPr/>
        </p:nvPicPr>
        <p:blipFill>
          <a:blip r:embed="rId2"/>
          <a:stretch>
            <a:fillRect/>
          </a:stretch>
        </p:blipFill>
        <p:spPr>
          <a:xfrm>
            <a:off x="5325716" y="1425850"/>
            <a:ext cx="6104283" cy="5126033"/>
          </a:xfrm>
          <a:prstGeom prst="rect">
            <a:avLst/>
          </a:prstGeom>
        </p:spPr>
      </p:pic>
    </p:spTree>
    <p:extLst>
      <p:ext uri="{BB962C8B-B14F-4D97-AF65-F5344CB8AC3E}">
        <p14:creationId xmlns:p14="http://schemas.microsoft.com/office/powerpoint/2010/main" val="403308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777C-F822-4238-B64B-82430E59F686}"/>
              </a:ext>
            </a:extLst>
          </p:cNvPr>
          <p:cNvSpPr>
            <a:spLocks noGrp="1"/>
          </p:cNvSpPr>
          <p:nvPr>
            <p:ph type="title"/>
          </p:nvPr>
        </p:nvSpPr>
        <p:spPr/>
        <p:txBody>
          <a:bodyPr/>
          <a:lstStyle/>
          <a:p>
            <a:r>
              <a:rPr lang="en-US" dirty="0"/>
              <a:t>Scoreboard of Algorithms</a:t>
            </a:r>
          </a:p>
        </p:txBody>
      </p:sp>
      <p:pic>
        <p:nvPicPr>
          <p:cNvPr id="4" name="Picture 3">
            <a:extLst>
              <a:ext uri="{FF2B5EF4-FFF2-40B4-BE49-F238E27FC236}">
                <a16:creationId xmlns:a16="http://schemas.microsoft.com/office/drawing/2014/main" id="{7DA5C617-57DC-4845-A57D-1F0941F4E8B6}"/>
              </a:ext>
            </a:extLst>
          </p:cNvPr>
          <p:cNvPicPr>
            <a:picLocks noChangeAspect="1"/>
          </p:cNvPicPr>
          <p:nvPr/>
        </p:nvPicPr>
        <p:blipFill>
          <a:blip r:embed="rId2"/>
          <a:stretch>
            <a:fillRect/>
          </a:stretch>
        </p:blipFill>
        <p:spPr>
          <a:xfrm>
            <a:off x="517414" y="2286000"/>
            <a:ext cx="11157171" cy="1364973"/>
          </a:xfrm>
          <a:prstGeom prst="rect">
            <a:avLst/>
          </a:prstGeom>
        </p:spPr>
      </p:pic>
      <p:sp>
        <p:nvSpPr>
          <p:cNvPr id="5" name="TextBox 4">
            <a:extLst>
              <a:ext uri="{FF2B5EF4-FFF2-40B4-BE49-F238E27FC236}">
                <a16:creationId xmlns:a16="http://schemas.microsoft.com/office/drawing/2014/main" id="{EBEBC26E-3F2D-4E92-B7B8-C47E673FC222}"/>
              </a:ext>
            </a:extLst>
          </p:cNvPr>
          <p:cNvSpPr txBox="1"/>
          <p:nvPr/>
        </p:nvSpPr>
        <p:spPr>
          <a:xfrm>
            <a:off x="1232452" y="4161182"/>
            <a:ext cx="9634331" cy="923330"/>
          </a:xfrm>
          <a:prstGeom prst="rect">
            <a:avLst/>
          </a:prstGeom>
          <a:noFill/>
        </p:spPr>
        <p:txBody>
          <a:bodyPr wrap="square" rtlCol="0">
            <a:spAutoFit/>
          </a:bodyPr>
          <a:lstStyle/>
          <a:p>
            <a:r>
              <a:rPr lang="en-US" dirty="0"/>
              <a:t>We can see that while all of our models improved the baseline score by at least 20 percentage points, the simple Logistic Regression model was the winner with 79.9% accuracy score.</a:t>
            </a:r>
          </a:p>
        </p:txBody>
      </p:sp>
    </p:spTree>
    <p:extLst>
      <p:ext uri="{BB962C8B-B14F-4D97-AF65-F5344CB8AC3E}">
        <p14:creationId xmlns:p14="http://schemas.microsoft.com/office/powerpoint/2010/main" val="212061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7F84-3955-49E3-8E24-607EA0B2BB21}"/>
              </a:ext>
            </a:extLst>
          </p:cNvPr>
          <p:cNvSpPr>
            <a:spLocks noGrp="1"/>
          </p:cNvSpPr>
          <p:nvPr>
            <p:ph type="title"/>
          </p:nvPr>
        </p:nvSpPr>
        <p:spPr/>
        <p:txBody>
          <a:bodyPr/>
          <a:lstStyle/>
          <a:p>
            <a:r>
              <a:rPr lang="en-US" dirty="0"/>
              <a:t>Conclusion and Recommendations</a:t>
            </a:r>
          </a:p>
        </p:txBody>
      </p:sp>
      <p:sp>
        <p:nvSpPr>
          <p:cNvPr id="4" name="Content Placeholder 3">
            <a:extLst>
              <a:ext uri="{FF2B5EF4-FFF2-40B4-BE49-F238E27FC236}">
                <a16:creationId xmlns:a16="http://schemas.microsoft.com/office/drawing/2014/main" id="{A01DCDCF-7109-409C-93FB-F03D2E420C22}"/>
              </a:ext>
            </a:extLst>
          </p:cNvPr>
          <p:cNvSpPr>
            <a:spLocks noGrp="1"/>
          </p:cNvSpPr>
          <p:nvPr>
            <p:ph sz="half" idx="2"/>
          </p:nvPr>
        </p:nvSpPr>
        <p:spPr>
          <a:xfrm>
            <a:off x="762000" y="2286000"/>
            <a:ext cx="10436087" cy="3677478"/>
          </a:xfrm>
        </p:spPr>
        <p:txBody>
          <a:bodyPr>
            <a:normAutofit fontScale="85000" lnSpcReduction="10000"/>
          </a:bodyPr>
          <a:lstStyle/>
          <a:p>
            <a:r>
              <a:rPr lang="en-US" dirty="0"/>
              <a:t>Hire us to run these same models on the users, and then create categories to target market to the various segments</a:t>
            </a:r>
          </a:p>
          <a:p>
            <a:r>
              <a:rPr lang="en-US" dirty="0"/>
              <a:t>We can predict with 80% accuracy which posts are meant for which thread, and when we isolate the focus to the users it will allow more efficient and cost-effective target marketing</a:t>
            </a:r>
          </a:p>
          <a:p>
            <a:r>
              <a:rPr lang="en-US" dirty="0"/>
              <a:t>Narrowcasting yields far greater ROI in your marketing </a:t>
            </a:r>
          </a:p>
          <a:p>
            <a:r>
              <a:rPr lang="en-US" dirty="0"/>
              <a:t>Our ML is cheaper than hiring a whole new team of Marketing Analysts</a:t>
            </a:r>
          </a:p>
        </p:txBody>
      </p:sp>
    </p:spTree>
    <p:extLst>
      <p:ext uri="{BB962C8B-B14F-4D97-AF65-F5344CB8AC3E}">
        <p14:creationId xmlns:p14="http://schemas.microsoft.com/office/powerpoint/2010/main" val="409323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FC89-75AD-4FEB-926B-8BA152DB77F5}"/>
              </a:ext>
            </a:extLst>
          </p:cNvPr>
          <p:cNvSpPr>
            <a:spLocks noGrp="1"/>
          </p:cNvSpPr>
          <p:nvPr>
            <p:ph type="title"/>
          </p:nvPr>
        </p:nvSpPr>
        <p:spPr>
          <a:xfrm>
            <a:off x="762000" y="205409"/>
            <a:ext cx="10668000" cy="1524000"/>
          </a:xfrm>
        </p:spPr>
        <p:txBody>
          <a:bodyPr/>
          <a:lstStyle/>
          <a:p>
            <a:r>
              <a:rPr lang="en-US" dirty="0"/>
              <a:t>Questions? Comments? Concerns?</a:t>
            </a:r>
          </a:p>
        </p:txBody>
      </p:sp>
      <p:pic>
        <p:nvPicPr>
          <p:cNvPr id="4" name="Picture 3">
            <a:extLst>
              <a:ext uri="{FF2B5EF4-FFF2-40B4-BE49-F238E27FC236}">
                <a16:creationId xmlns:a16="http://schemas.microsoft.com/office/drawing/2014/main" id="{2FD9440E-9776-4068-97FB-52F1331F5334}"/>
              </a:ext>
            </a:extLst>
          </p:cNvPr>
          <p:cNvPicPr>
            <a:picLocks noChangeAspect="1"/>
          </p:cNvPicPr>
          <p:nvPr/>
        </p:nvPicPr>
        <p:blipFill>
          <a:blip r:embed="rId2"/>
          <a:stretch>
            <a:fillRect/>
          </a:stretch>
        </p:blipFill>
        <p:spPr>
          <a:xfrm>
            <a:off x="3074606" y="1326034"/>
            <a:ext cx="6042788" cy="4532091"/>
          </a:xfrm>
          <a:prstGeom prst="rect">
            <a:avLst/>
          </a:prstGeom>
        </p:spPr>
      </p:pic>
      <p:sp>
        <p:nvSpPr>
          <p:cNvPr id="5" name="TextBox 4">
            <a:extLst>
              <a:ext uri="{FF2B5EF4-FFF2-40B4-BE49-F238E27FC236}">
                <a16:creationId xmlns:a16="http://schemas.microsoft.com/office/drawing/2014/main" id="{555592D3-37FF-4F5D-89AC-169803233925}"/>
              </a:ext>
            </a:extLst>
          </p:cNvPr>
          <p:cNvSpPr txBox="1"/>
          <p:nvPr/>
        </p:nvSpPr>
        <p:spPr>
          <a:xfrm>
            <a:off x="762000" y="6006260"/>
            <a:ext cx="10668000" cy="646331"/>
          </a:xfrm>
          <a:prstGeom prst="rect">
            <a:avLst/>
          </a:prstGeom>
          <a:noFill/>
        </p:spPr>
        <p:txBody>
          <a:bodyPr wrap="square" rtlCol="0">
            <a:spAutoFit/>
          </a:bodyPr>
          <a:lstStyle/>
          <a:p>
            <a:r>
              <a:rPr lang="en-US" dirty="0"/>
              <a:t>Virgin Galactic's SpaceShipTwo "Unity" launches toward the edge of space on December 13, 2018. Virgin Galactic; MarsScientific.com/Trumbull Studios : Credit ‘Business Insider’, July 15, 2020</a:t>
            </a:r>
          </a:p>
        </p:txBody>
      </p:sp>
    </p:spTree>
    <p:extLst>
      <p:ext uri="{BB962C8B-B14F-4D97-AF65-F5344CB8AC3E}">
        <p14:creationId xmlns:p14="http://schemas.microsoft.com/office/powerpoint/2010/main" val="251546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B3DD-B14E-4E71-96D8-DF6CC8396AAC}"/>
              </a:ext>
            </a:extLst>
          </p:cNvPr>
          <p:cNvSpPr>
            <a:spLocks noGrp="1"/>
          </p:cNvSpPr>
          <p:nvPr>
            <p:ph type="title"/>
          </p:nvPr>
        </p:nvSpPr>
        <p:spPr>
          <a:xfrm>
            <a:off x="762000" y="152400"/>
            <a:ext cx="10668000" cy="1524000"/>
          </a:xfrm>
        </p:spPr>
        <p:txBody>
          <a:bodyPr/>
          <a:lstStyle/>
          <a:p>
            <a:r>
              <a:rPr lang="en-US" dirty="0"/>
              <a:t>The Data Science Problem</a:t>
            </a:r>
          </a:p>
        </p:txBody>
      </p:sp>
      <p:sp>
        <p:nvSpPr>
          <p:cNvPr id="3" name="Content Placeholder 2">
            <a:extLst>
              <a:ext uri="{FF2B5EF4-FFF2-40B4-BE49-F238E27FC236}">
                <a16:creationId xmlns:a16="http://schemas.microsoft.com/office/drawing/2014/main" id="{CD951BBF-593C-46F8-A45E-59C358E85CB4}"/>
              </a:ext>
            </a:extLst>
          </p:cNvPr>
          <p:cNvSpPr>
            <a:spLocks noGrp="1"/>
          </p:cNvSpPr>
          <p:nvPr>
            <p:ph idx="1"/>
          </p:nvPr>
        </p:nvSpPr>
        <p:spPr>
          <a:xfrm>
            <a:off x="762000" y="1519958"/>
            <a:ext cx="10668000" cy="4761572"/>
          </a:xfrm>
        </p:spPr>
        <p:txBody>
          <a:bodyPr>
            <a:normAutofit/>
          </a:bodyPr>
          <a:lstStyle/>
          <a:p>
            <a:r>
              <a:rPr lang="en-US" dirty="0"/>
              <a:t>Virgin Galactic wants to charge customers $250K per voyage to bring customers into outer space on a pleasure cruise in null G</a:t>
            </a:r>
          </a:p>
          <a:p>
            <a:r>
              <a:rPr lang="en-US" dirty="0"/>
              <a:t>The potential customers range from more traditional HNWI who have more conservative values, to the Nouveau Riche, and various levels of tech millionaires in between</a:t>
            </a:r>
          </a:p>
          <a:p>
            <a:r>
              <a:rPr lang="en-US" dirty="0"/>
              <a:t>Marketing Analysts and Marketing Managers are expensive </a:t>
            </a:r>
          </a:p>
          <a:p>
            <a:r>
              <a:rPr lang="en-US" dirty="0"/>
              <a:t>As headcount grows, overall ROI shrinks (VG HC ~ 200 ppl)</a:t>
            </a:r>
          </a:p>
        </p:txBody>
      </p:sp>
    </p:spTree>
    <p:extLst>
      <p:ext uri="{BB962C8B-B14F-4D97-AF65-F5344CB8AC3E}">
        <p14:creationId xmlns:p14="http://schemas.microsoft.com/office/powerpoint/2010/main" val="7865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B3DD-B14E-4E71-96D8-DF6CC8396AAC}"/>
              </a:ext>
            </a:extLst>
          </p:cNvPr>
          <p:cNvSpPr>
            <a:spLocks noGrp="1"/>
          </p:cNvSpPr>
          <p:nvPr>
            <p:ph type="title"/>
          </p:nvPr>
        </p:nvSpPr>
        <p:spPr>
          <a:xfrm>
            <a:off x="762000" y="152400"/>
            <a:ext cx="10668000" cy="1524000"/>
          </a:xfrm>
        </p:spPr>
        <p:txBody>
          <a:bodyPr/>
          <a:lstStyle/>
          <a:p>
            <a:r>
              <a:rPr lang="en-US" dirty="0"/>
              <a:t>The Solution</a:t>
            </a:r>
          </a:p>
        </p:txBody>
      </p:sp>
      <p:sp>
        <p:nvSpPr>
          <p:cNvPr id="3" name="Content Placeholder 2">
            <a:extLst>
              <a:ext uri="{FF2B5EF4-FFF2-40B4-BE49-F238E27FC236}">
                <a16:creationId xmlns:a16="http://schemas.microsoft.com/office/drawing/2014/main" id="{CD951BBF-593C-46F8-A45E-59C358E85CB4}"/>
              </a:ext>
            </a:extLst>
          </p:cNvPr>
          <p:cNvSpPr>
            <a:spLocks noGrp="1"/>
          </p:cNvSpPr>
          <p:nvPr>
            <p:ph idx="1"/>
          </p:nvPr>
        </p:nvSpPr>
        <p:spPr>
          <a:xfrm>
            <a:off x="762000" y="1533210"/>
            <a:ext cx="10668000" cy="4761572"/>
          </a:xfrm>
        </p:spPr>
        <p:txBody>
          <a:bodyPr>
            <a:normAutofit/>
          </a:bodyPr>
          <a:lstStyle/>
          <a:p>
            <a:r>
              <a:rPr lang="en-US" dirty="0"/>
              <a:t>Create a machine learning model to identify what type of interests each user has based on their social media and reddit posts</a:t>
            </a:r>
          </a:p>
          <a:p>
            <a:endParaRPr lang="en-US" dirty="0"/>
          </a:p>
          <a:p>
            <a:r>
              <a:rPr lang="en-US" dirty="0"/>
              <a:t>Narrowcast to each smaller cohort with the language, tone, and vocabulary that will push each to purchase the quarter-million dollar flight</a:t>
            </a:r>
          </a:p>
        </p:txBody>
      </p:sp>
    </p:spTree>
    <p:extLst>
      <p:ext uri="{BB962C8B-B14F-4D97-AF65-F5344CB8AC3E}">
        <p14:creationId xmlns:p14="http://schemas.microsoft.com/office/powerpoint/2010/main" val="416260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ighter jet flying through a blue sky&#10;&#10;Description automatically generated">
            <a:extLst>
              <a:ext uri="{FF2B5EF4-FFF2-40B4-BE49-F238E27FC236}">
                <a16:creationId xmlns:a16="http://schemas.microsoft.com/office/drawing/2014/main" id="{3790931A-5865-453B-B249-7B3B724BF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85800"/>
            <a:ext cx="9753600" cy="5486400"/>
          </a:xfrm>
          <a:prstGeom prst="rect">
            <a:avLst/>
          </a:prstGeom>
        </p:spPr>
      </p:pic>
      <p:sp>
        <p:nvSpPr>
          <p:cNvPr id="4" name="TextBox 3">
            <a:extLst>
              <a:ext uri="{FF2B5EF4-FFF2-40B4-BE49-F238E27FC236}">
                <a16:creationId xmlns:a16="http://schemas.microsoft.com/office/drawing/2014/main" id="{A38BD6AB-7D8C-41CF-8817-6EF1F48CA66E}"/>
              </a:ext>
            </a:extLst>
          </p:cNvPr>
          <p:cNvSpPr txBox="1"/>
          <p:nvPr/>
        </p:nvSpPr>
        <p:spPr>
          <a:xfrm>
            <a:off x="1219200" y="6281530"/>
            <a:ext cx="9753600" cy="261610"/>
          </a:xfrm>
          <a:prstGeom prst="rect">
            <a:avLst/>
          </a:prstGeom>
          <a:noFill/>
        </p:spPr>
        <p:txBody>
          <a:bodyPr wrap="square" rtlCol="0">
            <a:spAutoFit/>
          </a:bodyPr>
          <a:lstStyle/>
          <a:p>
            <a:r>
              <a:rPr lang="en-US" sz="1100" dirty="0"/>
              <a:t>(Source: Virgin Galactic IR) |  https://seekingalpha.com/article/4359851-virgin-galactic-dont-buy-richard-bransons-lagging-space-startup</a:t>
            </a:r>
          </a:p>
        </p:txBody>
      </p:sp>
    </p:spTree>
    <p:extLst>
      <p:ext uri="{BB962C8B-B14F-4D97-AF65-F5344CB8AC3E}">
        <p14:creationId xmlns:p14="http://schemas.microsoft.com/office/powerpoint/2010/main" val="275461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11648-A98E-43C8-B922-2B6D4E41CA75}"/>
              </a:ext>
            </a:extLst>
          </p:cNvPr>
          <p:cNvSpPr txBox="1"/>
          <p:nvPr/>
        </p:nvSpPr>
        <p:spPr>
          <a:xfrm flipH="1">
            <a:off x="1510084" y="410817"/>
            <a:ext cx="9171831" cy="5632311"/>
          </a:xfrm>
          <a:prstGeom prst="rect">
            <a:avLst/>
          </a:prstGeom>
          <a:noFill/>
        </p:spPr>
        <p:txBody>
          <a:bodyPr wrap="square" rtlCol="0">
            <a:spAutoFit/>
          </a:bodyPr>
          <a:lstStyle/>
          <a:p>
            <a:r>
              <a:rPr lang="en-US" dirty="0"/>
              <a:t>HireMattPaterson.com has been contracted by Virgin Galactic’s marketing team to build a Natural Language Processing Model that will efficiently predict if reddit posts are being made for the SpaceX subreddit or the Boeing subreddit as a proof of concept to segmenting the targeted markets. </a:t>
            </a:r>
          </a:p>
          <a:p>
            <a:endParaRPr lang="en-US" dirty="0"/>
          </a:p>
          <a:p>
            <a:r>
              <a:rPr lang="en-US" dirty="0"/>
              <a:t>We’ve created a model that predicts the silo of the post with nearly 80% accuracy (with a top score of 79.9%).  To get there we tried over 2,000 different iterations on a total of 5 different classification modeling algorithms including two versions of Multinomial Naïve Bayes, Random Cut Forest, Extra Trees, and a simple Logistic Regression Classifier.  We’d like to use Support Vector Machines as well as Gradient Boosting and a K-Nearest Neighbors model in our follow-up to this presentation.</a:t>
            </a:r>
          </a:p>
          <a:p>
            <a:endParaRPr lang="en-US" dirty="0"/>
          </a:p>
          <a:p>
            <a:r>
              <a:rPr lang="en-US" dirty="0"/>
              <a:t>If you like our proof of concept, the next iteration of our model will take in to account the trend or frequency in the comments of each user; what other subreddits these users can be found to post to (are they commenting on the Rolex and Gulfstream and Maserati or are they part of the Venture Capital and AI crowd?); and if their comments appear to be professional in nature (are they looking to someday work in aerospace or maybe they already do).  These trends will help the marketing team tune their tone, choose words that are trending, and speak directly to each cohort in a narrow-cast fashion thus allowing VG to spend less money on ads and on people over time.</a:t>
            </a:r>
          </a:p>
        </p:txBody>
      </p:sp>
    </p:spTree>
    <p:extLst>
      <p:ext uri="{BB962C8B-B14F-4D97-AF65-F5344CB8AC3E}">
        <p14:creationId xmlns:p14="http://schemas.microsoft.com/office/powerpoint/2010/main" val="167367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00BB-6295-4556-8A5F-B9137C1FF602}"/>
              </a:ext>
            </a:extLst>
          </p:cNvPr>
          <p:cNvSpPr>
            <a:spLocks noGrp="1"/>
          </p:cNvSpPr>
          <p:nvPr>
            <p:ph type="title"/>
          </p:nvPr>
        </p:nvSpPr>
        <p:spPr>
          <a:xfrm>
            <a:off x="762000" y="114886"/>
            <a:ext cx="10668000" cy="1524000"/>
          </a:xfrm>
        </p:spPr>
        <p:txBody>
          <a:bodyPr/>
          <a:lstStyle/>
          <a:p>
            <a:r>
              <a:rPr lang="en-US" dirty="0"/>
              <a:t>Some words are popular</a:t>
            </a:r>
          </a:p>
        </p:txBody>
      </p:sp>
      <p:pic>
        <p:nvPicPr>
          <p:cNvPr id="6" name="Picture 5">
            <a:extLst>
              <a:ext uri="{FF2B5EF4-FFF2-40B4-BE49-F238E27FC236}">
                <a16:creationId xmlns:a16="http://schemas.microsoft.com/office/drawing/2014/main" id="{6128971A-E374-4493-B820-41ADA51FCE7F}"/>
              </a:ext>
            </a:extLst>
          </p:cNvPr>
          <p:cNvPicPr>
            <a:picLocks noChangeAspect="1"/>
          </p:cNvPicPr>
          <p:nvPr/>
        </p:nvPicPr>
        <p:blipFill>
          <a:blip r:embed="rId2"/>
          <a:stretch>
            <a:fillRect/>
          </a:stretch>
        </p:blipFill>
        <p:spPr>
          <a:xfrm>
            <a:off x="1123950" y="1285461"/>
            <a:ext cx="9944100" cy="5141843"/>
          </a:xfrm>
          <a:prstGeom prst="rect">
            <a:avLst/>
          </a:prstGeom>
        </p:spPr>
      </p:pic>
    </p:spTree>
    <p:extLst>
      <p:ext uri="{BB962C8B-B14F-4D97-AF65-F5344CB8AC3E}">
        <p14:creationId xmlns:p14="http://schemas.microsoft.com/office/powerpoint/2010/main" val="350821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0" name="Freeform: Shape 4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52" name="Freeform: Shape 5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54" name="Rectangle 5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DD49D1C-AA30-450E-9CDB-19665333E0D3}"/>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a:solidFill>
                  <a:schemeClr val="tx1"/>
                </a:solidFill>
                <a:latin typeface="+mj-lt"/>
                <a:ea typeface="+mj-ea"/>
                <a:cs typeface="+mj-cs"/>
              </a:rPr>
              <a:t>Size Matters</a:t>
            </a:r>
          </a:p>
        </p:txBody>
      </p:sp>
      <p:sp>
        <p:nvSpPr>
          <p:cNvPr id="56" name="Freeform: Shape 55">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58" name="Group 57">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59" name="Freeform: Shape 58">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60" name="Freeform: Shape 59">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pic>
        <p:nvPicPr>
          <p:cNvPr id="6" name="Picture 5" descr="A screenshot of a cell phone&#10;&#10;Description automatically generated">
            <a:extLst>
              <a:ext uri="{FF2B5EF4-FFF2-40B4-BE49-F238E27FC236}">
                <a16:creationId xmlns:a16="http://schemas.microsoft.com/office/drawing/2014/main" id="{90EF0AA2-0787-480C-B699-2998C7C187B2}"/>
              </a:ext>
            </a:extLst>
          </p:cNvPr>
          <p:cNvPicPr>
            <a:picLocks noChangeAspect="1"/>
          </p:cNvPicPr>
          <p:nvPr/>
        </p:nvPicPr>
        <p:blipFill rotWithShape="1">
          <a:blip r:embed="rId2"/>
          <a:srcRect r="58000" b="1"/>
          <a:stretch/>
        </p:blipFill>
        <p:spPr>
          <a:xfrm>
            <a:off x="5334000" y="762000"/>
            <a:ext cx="6096000" cy="5333999"/>
          </a:xfrm>
          <a:prstGeom prst="rect">
            <a:avLst/>
          </a:prstGeom>
        </p:spPr>
      </p:pic>
      <p:sp>
        <p:nvSpPr>
          <p:cNvPr id="7" name="Rectangle 6">
            <a:extLst>
              <a:ext uri="{FF2B5EF4-FFF2-40B4-BE49-F238E27FC236}">
                <a16:creationId xmlns:a16="http://schemas.microsoft.com/office/drawing/2014/main" id="{E2E1AF80-8AE3-40C8-B3EB-3A261092BA46}"/>
              </a:ext>
            </a:extLst>
          </p:cNvPr>
          <p:cNvSpPr/>
          <p:nvPr/>
        </p:nvSpPr>
        <p:spPr>
          <a:xfrm>
            <a:off x="11000935" y="762000"/>
            <a:ext cx="429065" cy="4759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FCE5F9-8B0B-4629-B169-7D3879300A79}"/>
              </a:ext>
            </a:extLst>
          </p:cNvPr>
          <p:cNvSpPr txBox="1"/>
          <p:nvPr/>
        </p:nvSpPr>
        <p:spPr>
          <a:xfrm>
            <a:off x="6838122" y="3429000"/>
            <a:ext cx="1219200" cy="369332"/>
          </a:xfrm>
          <a:prstGeom prst="rect">
            <a:avLst/>
          </a:prstGeom>
          <a:noFill/>
        </p:spPr>
        <p:txBody>
          <a:bodyPr wrap="square" rtlCol="0">
            <a:spAutoFit/>
          </a:bodyPr>
          <a:lstStyle/>
          <a:p>
            <a:r>
              <a:rPr lang="en-US" dirty="0"/>
              <a:t>Boeing</a:t>
            </a:r>
          </a:p>
        </p:txBody>
      </p:sp>
      <p:sp>
        <p:nvSpPr>
          <p:cNvPr id="10" name="TextBox 9">
            <a:extLst>
              <a:ext uri="{FF2B5EF4-FFF2-40B4-BE49-F238E27FC236}">
                <a16:creationId xmlns:a16="http://schemas.microsoft.com/office/drawing/2014/main" id="{9A9224CE-8B4C-415D-8491-DB0CB2003B88}"/>
              </a:ext>
            </a:extLst>
          </p:cNvPr>
          <p:cNvSpPr txBox="1"/>
          <p:nvPr/>
        </p:nvSpPr>
        <p:spPr>
          <a:xfrm>
            <a:off x="8686800" y="3268368"/>
            <a:ext cx="1219200" cy="369332"/>
          </a:xfrm>
          <a:prstGeom prst="rect">
            <a:avLst/>
          </a:prstGeom>
          <a:noFill/>
        </p:spPr>
        <p:txBody>
          <a:bodyPr wrap="square" rtlCol="0">
            <a:spAutoFit/>
          </a:bodyPr>
          <a:lstStyle/>
          <a:p>
            <a:r>
              <a:rPr lang="en-US" dirty="0">
                <a:solidFill>
                  <a:schemeClr val="bg1"/>
                </a:solidFill>
              </a:rPr>
              <a:t>SpaceX</a:t>
            </a:r>
          </a:p>
        </p:txBody>
      </p:sp>
    </p:spTree>
    <p:extLst>
      <p:ext uri="{BB962C8B-B14F-4D97-AF65-F5344CB8AC3E}">
        <p14:creationId xmlns:p14="http://schemas.microsoft.com/office/powerpoint/2010/main" val="152338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7FFC-77A4-4B62-B328-BE074FBA2D1B}"/>
              </a:ext>
            </a:extLst>
          </p:cNvPr>
          <p:cNvSpPr>
            <a:spLocks noGrp="1"/>
          </p:cNvSpPr>
          <p:nvPr>
            <p:ph type="title"/>
          </p:nvPr>
        </p:nvSpPr>
        <p:spPr>
          <a:xfrm>
            <a:off x="762000" y="165653"/>
            <a:ext cx="10668000" cy="1524000"/>
          </a:xfrm>
        </p:spPr>
        <p:txBody>
          <a:bodyPr/>
          <a:lstStyle/>
          <a:p>
            <a:r>
              <a:rPr lang="en-US" dirty="0"/>
              <a:t>Confusion Matrix of Naïve Bayes w/C </a:t>
            </a:r>
            <a:r>
              <a:rPr lang="en-US" dirty="0" err="1"/>
              <a:t>Vec</a:t>
            </a:r>
            <a:endParaRPr lang="en-US" dirty="0"/>
          </a:p>
        </p:txBody>
      </p:sp>
      <p:pic>
        <p:nvPicPr>
          <p:cNvPr id="4" name="Picture 3">
            <a:extLst>
              <a:ext uri="{FF2B5EF4-FFF2-40B4-BE49-F238E27FC236}">
                <a16:creationId xmlns:a16="http://schemas.microsoft.com/office/drawing/2014/main" id="{13B27ABB-3D84-447D-B0E4-3250363F96D3}"/>
              </a:ext>
            </a:extLst>
          </p:cNvPr>
          <p:cNvPicPr>
            <a:picLocks noChangeAspect="1"/>
          </p:cNvPicPr>
          <p:nvPr/>
        </p:nvPicPr>
        <p:blipFill>
          <a:blip r:embed="rId2"/>
          <a:stretch>
            <a:fillRect/>
          </a:stretch>
        </p:blipFill>
        <p:spPr>
          <a:xfrm>
            <a:off x="5339275" y="1404996"/>
            <a:ext cx="6090725" cy="5114647"/>
          </a:xfrm>
          <a:prstGeom prst="rect">
            <a:avLst/>
          </a:prstGeom>
        </p:spPr>
      </p:pic>
      <p:sp>
        <p:nvSpPr>
          <p:cNvPr id="5" name="TextBox 4">
            <a:extLst>
              <a:ext uri="{FF2B5EF4-FFF2-40B4-BE49-F238E27FC236}">
                <a16:creationId xmlns:a16="http://schemas.microsoft.com/office/drawing/2014/main" id="{33A20D3F-B723-4DE6-A96F-4DE178BDF9EE}"/>
              </a:ext>
            </a:extLst>
          </p:cNvPr>
          <p:cNvSpPr txBox="1"/>
          <p:nvPr/>
        </p:nvSpPr>
        <p:spPr>
          <a:xfrm>
            <a:off x="956603" y="1927272"/>
            <a:ext cx="3643533" cy="3693319"/>
          </a:xfrm>
          <a:prstGeom prst="rect">
            <a:avLst/>
          </a:prstGeom>
          <a:noFill/>
        </p:spPr>
        <p:txBody>
          <a:bodyPr wrap="square" rtlCol="0">
            <a:spAutoFit/>
          </a:bodyPr>
          <a:lstStyle/>
          <a:p>
            <a:r>
              <a:rPr lang="en-US" dirty="0"/>
              <a:t>Shown here, the 0’s are Boeing and the 1’s are SpaceX.</a:t>
            </a:r>
          </a:p>
          <a:p>
            <a:endParaRPr lang="en-US" dirty="0"/>
          </a:p>
          <a:p>
            <a:r>
              <a:rPr lang="en-US" dirty="0"/>
              <a:t>Naïve Bayes predicts Boeing better than SpaceX in this model.</a:t>
            </a:r>
          </a:p>
          <a:p>
            <a:endParaRPr lang="en-US" dirty="0"/>
          </a:p>
          <a:p>
            <a:endParaRPr lang="en-US" dirty="0"/>
          </a:p>
          <a:p>
            <a:endParaRPr lang="en-US" dirty="0"/>
          </a:p>
          <a:p>
            <a:r>
              <a:rPr lang="en-US" dirty="0"/>
              <a:t>False Negatives:  35 of 366 </a:t>
            </a:r>
          </a:p>
          <a:p>
            <a:r>
              <a:rPr lang="en-US" dirty="0"/>
              <a:t>Specificity:            90%</a:t>
            </a:r>
          </a:p>
          <a:p>
            <a:endParaRPr lang="en-US" dirty="0"/>
          </a:p>
          <a:p>
            <a:r>
              <a:rPr lang="en-US" dirty="0"/>
              <a:t>False Positives: 252 of 1013</a:t>
            </a:r>
          </a:p>
          <a:p>
            <a:r>
              <a:rPr lang="en-US" dirty="0"/>
              <a:t>Sensitivity:             75%</a:t>
            </a:r>
          </a:p>
        </p:txBody>
      </p:sp>
    </p:spTree>
    <p:extLst>
      <p:ext uri="{BB962C8B-B14F-4D97-AF65-F5344CB8AC3E}">
        <p14:creationId xmlns:p14="http://schemas.microsoft.com/office/powerpoint/2010/main" val="41515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7FFC-77A4-4B62-B328-BE074FBA2D1B}"/>
              </a:ext>
            </a:extLst>
          </p:cNvPr>
          <p:cNvSpPr>
            <a:spLocks noGrp="1"/>
          </p:cNvSpPr>
          <p:nvPr>
            <p:ph type="title"/>
          </p:nvPr>
        </p:nvSpPr>
        <p:spPr>
          <a:xfrm>
            <a:off x="762000" y="165653"/>
            <a:ext cx="10668000" cy="1524000"/>
          </a:xfrm>
        </p:spPr>
        <p:txBody>
          <a:bodyPr/>
          <a:lstStyle/>
          <a:p>
            <a:r>
              <a:rPr lang="en-US" dirty="0"/>
              <a:t>Confusion Matrix of Naïve Bayes w/TFID</a:t>
            </a:r>
          </a:p>
        </p:txBody>
      </p:sp>
      <p:sp>
        <p:nvSpPr>
          <p:cNvPr id="5" name="TextBox 4">
            <a:extLst>
              <a:ext uri="{FF2B5EF4-FFF2-40B4-BE49-F238E27FC236}">
                <a16:creationId xmlns:a16="http://schemas.microsoft.com/office/drawing/2014/main" id="{33A20D3F-B723-4DE6-A96F-4DE178BDF9EE}"/>
              </a:ext>
            </a:extLst>
          </p:cNvPr>
          <p:cNvSpPr txBox="1"/>
          <p:nvPr/>
        </p:nvSpPr>
        <p:spPr>
          <a:xfrm>
            <a:off x="956603" y="1927272"/>
            <a:ext cx="3643533" cy="3693319"/>
          </a:xfrm>
          <a:prstGeom prst="rect">
            <a:avLst/>
          </a:prstGeom>
          <a:noFill/>
        </p:spPr>
        <p:txBody>
          <a:bodyPr wrap="square" rtlCol="0">
            <a:spAutoFit/>
          </a:bodyPr>
          <a:lstStyle/>
          <a:p>
            <a:r>
              <a:rPr lang="en-US" dirty="0"/>
              <a:t>Shown here, the 0’s are Boeing and the 1’s are SpaceX.</a:t>
            </a:r>
          </a:p>
          <a:p>
            <a:endParaRPr lang="en-US" dirty="0"/>
          </a:p>
          <a:p>
            <a:r>
              <a:rPr lang="en-US" dirty="0"/>
              <a:t>Naïve Bayes predicts Boeing better than SpaceX in this model.</a:t>
            </a:r>
          </a:p>
          <a:p>
            <a:endParaRPr lang="en-US" dirty="0"/>
          </a:p>
          <a:p>
            <a:endParaRPr lang="en-US" dirty="0"/>
          </a:p>
          <a:p>
            <a:endParaRPr lang="en-US" dirty="0"/>
          </a:p>
          <a:p>
            <a:r>
              <a:rPr lang="en-US" dirty="0"/>
              <a:t>False Negatives:  20 of 345 </a:t>
            </a:r>
          </a:p>
          <a:p>
            <a:r>
              <a:rPr lang="en-US" dirty="0"/>
              <a:t>Specificity:            94%</a:t>
            </a:r>
          </a:p>
          <a:p>
            <a:endParaRPr lang="en-US" dirty="0"/>
          </a:p>
          <a:p>
            <a:r>
              <a:rPr lang="en-US" dirty="0"/>
              <a:t>False Positives: 258 of 1034</a:t>
            </a:r>
          </a:p>
          <a:p>
            <a:r>
              <a:rPr lang="en-US" dirty="0"/>
              <a:t>Sensitivity:             75%</a:t>
            </a:r>
          </a:p>
        </p:txBody>
      </p:sp>
      <p:pic>
        <p:nvPicPr>
          <p:cNvPr id="3" name="Picture 2">
            <a:extLst>
              <a:ext uri="{FF2B5EF4-FFF2-40B4-BE49-F238E27FC236}">
                <a16:creationId xmlns:a16="http://schemas.microsoft.com/office/drawing/2014/main" id="{AB503867-014F-493F-8476-456E15E67C77}"/>
              </a:ext>
            </a:extLst>
          </p:cNvPr>
          <p:cNvPicPr>
            <a:picLocks noChangeAspect="1"/>
          </p:cNvPicPr>
          <p:nvPr/>
        </p:nvPicPr>
        <p:blipFill>
          <a:blip r:embed="rId2"/>
          <a:stretch>
            <a:fillRect/>
          </a:stretch>
        </p:blipFill>
        <p:spPr>
          <a:xfrm>
            <a:off x="5327551" y="1434902"/>
            <a:ext cx="6102449" cy="5124493"/>
          </a:xfrm>
          <a:prstGeom prst="rect">
            <a:avLst/>
          </a:prstGeom>
        </p:spPr>
      </p:pic>
    </p:spTree>
    <p:extLst>
      <p:ext uri="{BB962C8B-B14F-4D97-AF65-F5344CB8AC3E}">
        <p14:creationId xmlns:p14="http://schemas.microsoft.com/office/powerpoint/2010/main" val="2507308345"/>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43441"/>
      </a:dk2>
      <a:lt2>
        <a:srgbClr val="E2E8E2"/>
      </a:lt2>
      <a:accent1>
        <a:srgbClr val="D63AD5"/>
      </a:accent1>
      <a:accent2>
        <a:srgbClr val="8831C6"/>
      </a:accent2>
      <a:accent3>
        <a:srgbClr val="5F46D8"/>
      </a:accent3>
      <a:accent4>
        <a:srgbClr val="3459C7"/>
      </a:accent4>
      <a:accent5>
        <a:srgbClr val="3AA2D6"/>
      </a:accent5>
      <a:accent6>
        <a:srgbClr val="25B5AA"/>
      </a:accent6>
      <a:hlink>
        <a:srgbClr val="3F7FBF"/>
      </a:hlink>
      <a:folHlink>
        <a:srgbClr val="7F7F7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935</TotalTime>
  <Words>753</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Sitka Subheading</vt:lpstr>
      <vt:lpstr>PebbleVTI</vt:lpstr>
      <vt:lpstr>Space Wars: a ‘literary’ exercise in  Natuaral Language Processing</vt:lpstr>
      <vt:lpstr>The Data Science Problem</vt:lpstr>
      <vt:lpstr>The Solution</vt:lpstr>
      <vt:lpstr>PowerPoint Presentation</vt:lpstr>
      <vt:lpstr>PowerPoint Presentation</vt:lpstr>
      <vt:lpstr>Some words are popular</vt:lpstr>
      <vt:lpstr>Size Matters</vt:lpstr>
      <vt:lpstr>Confusion Matrix of Naïve Bayes w/C Vec</vt:lpstr>
      <vt:lpstr>Confusion Matrix of Naïve Bayes w/TFID</vt:lpstr>
      <vt:lpstr>Confusion Matrix of Random Cut Forest</vt:lpstr>
      <vt:lpstr>Scoreboard of Algorithms</vt:lpstr>
      <vt:lpstr>Conclusion and Recommendations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Wars: a ‘literary’ exercise in  Natuaral Language Processing</dc:title>
  <dc:creator>Matt Paterson</dc:creator>
  <cp:lastModifiedBy>Matt Paterson</cp:lastModifiedBy>
  <cp:revision>15</cp:revision>
  <dcterms:created xsi:type="dcterms:W3CDTF">2020-07-24T05:05:21Z</dcterms:created>
  <dcterms:modified xsi:type="dcterms:W3CDTF">2020-07-24T20:40:34Z</dcterms:modified>
</cp:coreProperties>
</file>