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66" r:id="rId4"/>
    <p:sldId id="272" r:id="rId5"/>
    <p:sldId id="283" r:id="rId6"/>
    <p:sldId id="284" r:id="rId7"/>
    <p:sldId id="289" r:id="rId8"/>
    <p:sldId id="290" r:id="rId9"/>
    <p:sldId id="294" r:id="rId10"/>
  </p:sldIdLst>
  <p:sldSz cx="9144000" cy="5143500" type="screen16x9"/>
  <p:notesSz cx="6858000" cy="9144000"/>
  <p:embeddedFontLst>
    <p:embeddedFont>
      <p:font typeface="Montserrat" pitchFamily="2" charset="77"/>
      <p:regular r:id="rId12"/>
      <p:bold r:id="rId13"/>
      <p:italic r:id="rId14"/>
      <p:boldItalic r:id="rId15"/>
    </p:embeddedFont>
    <p:embeddedFont>
      <p:font typeface="Playfair Display" pitchFamily="2" charset="77"/>
      <p:regular r:id="rId16"/>
      <p:bold r:id="rId17"/>
      <p:italic r:id="rId18"/>
      <p:boldItalic r:id="rId19"/>
    </p:embeddedFont>
    <p:embeddedFont>
      <p:font typeface="Roboto Condensed Light" panose="020F0302020204030204"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DEC62-267D-40DD-A254-657ECA795881}">
  <a:tblStyle styleId="{2DFDEC62-267D-40DD-A254-657ECA7958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p:scale>
          <a:sx n="135" d="100"/>
          <a:sy n="135" d="100"/>
        </p:scale>
        <p:origin x="9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8a2bc4f44_0_40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8a2bc4f44_0_40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387e4aa072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387e4aa072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30325341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3032534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9b3761aa2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9b3761aa2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387e4aa072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387e4aa072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48fa07cf1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48fa07cf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24a92be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24a92be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148fa07cf1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148fa07cf1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0300" y="0"/>
            <a:ext cx="5244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0" name="Google Shape;10;p2"/>
          <p:cNvSpPr txBox="1">
            <a:spLocks noGrp="1"/>
          </p:cNvSpPr>
          <p:nvPr>
            <p:ph type="ctrTitle"/>
          </p:nvPr>
        </p:nvSpPr>
        <p:spPr>
          <a:xfrm>
            <a:off x="4526275" y="1332150"/>
            <a:ext cx="3900600" cy="1581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a:endParaRPr/>
          </a:p>
        </p:txBody>
      </p:sp>
      <p:sp>
        <p:nvSpPr>
          <p:cNvPr id="11" name="Google Shape;11;p2"/>
          <p:cNvSpPr txBox="1">
            <a:spLocks noGrp="1"/>
          </p:cNvSpPr>
          <p:nvPr>
            <p:ph type="subTitle" idx="1"/>
          </p:nvPr>
        </p:nvSpPr>
        <p:spPr>
          <a:xfrm>
            <a:off x="4526275" y="2914050"/>
            <a:ext cx="3904500" cy="6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4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4">
  <p:cSld name="TITLE_AND_TWO_COLUMNS_1">
    <p:spTree>
      <p:nvGrpSpPr>
        <p:cNvPr id="1" name="Shape 297"/>
        <p:cNvGrpSpPr/>
        <p:nvPr/>
      </p:nvGrpSpPr>
      <p:grpSpPr>
        <a:xfrm>
          <a:off x="0" y="0"/>
          <a:ext cx="0" cy="0"/>
          <a:chOff x="0" y="0"/>
          <a:chExt cx="0" cy="0"/>
        </a:xfrm>
      </p:grpSpPr>
      <p:sp>
        <p:nvSpPr>
          <p:cNvPr id="298" name="Google Shape;298;p48"/>
          <p:cNvSpPr/>
          <p:nvPr/>
        </p:nvSpPr>
        <p:spPr>
          <a:xfrm>
            <a:off x="0" y="-22125"/>
            <a:ext cx="9162000" cy="5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0" y="-35875"/>
            <a:ext cx="7152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8428800" y="-18000"/>
            <a:ext cx="7152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txBox="1">
            <a:spLocks noGrp="1"/>
          </p:cNvSpPr>
          <p:nvPr>
            <p:ph type="subTitle" idx="1"/>
          </p:nvPr>
        </p:nvSpPr>
        <p:spPr>
          <a:xfrm>
            <a:off x="715125" y="4002275"/>
            <a:ext cx="2265600" cy="6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48"/>
          <p:cNvSpPr txBox="1">
            <a:spLocks noGrp="1"/>
          </p:cNvSpPr>
          <p:nvPr>
            <p:ph type="subTitle" idx="2"/>
          </p:nvPr>
        </p:nvSpPr>
        <p:spPr>
          <a:xfrm>
            <a:off x="3152788" y="4002275"/>
            <a:ext cx="2265600" cy="6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48"/>
          <p:cNvSpPr txBox="1">
            <a:spLocks noGrp="1"/>
          </p:cNvSpPr>
          <p:nvPr>
            <p:ph type="title" hasCustomPrompt="1"/>
          </p:nvPr>
        </p:nvSpPr>
        <p:spPr>
          <a:xfrm>
            <a:off x="977775" y="1923282"/>
            <a:ext cx="1740300" cy="70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Font typeface="Playfair Display"/>
              <a:buNone/>
              <a:defRPr sz="4000">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4000">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4000">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4000">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4000">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4000">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4000">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4000">
                <a:latin typeface="Playfair Display"/>
                <a:ea typeface="Playfair Display"/>
                <a:cs typeface="Playfair Display"/>
                <a:sym typeface="Playfair Display"/>
              </a:defRPr>
            </a:lvl9pPr>
          </a:lstStyle>
          <a:p>
            <a:r>
              <a:t>xx%</a:t>
            </a:r>
          </a:p>
        </p:txBody>
      </p:sp>
      <p:sp>
        <p:nvSpPr>
          <p:cNvPr id="304" name="Google Shape;304;p48"/>
          <p:cNvSpPr txBox="1">
            <a:spLocks noGrp="1"/>
          </p:cNvSpPr>
          <p:nvPr>
            <p:ph type="title" idx="3" hasCustomPrompt="1"/>
          </p:nvPr>
        </p:nvSpPr>
        <p:spPr>
          <a:xfrm>
            <a:off x="3415413" y="1923282"/>
            <a:ext cx="1740300" cy="70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Font typeface="Playfair Display"/>
              <a:buNone/>
              <a:defRPr sz="4000">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4000">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4000">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4000">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4000">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4000">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4000">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4000">
                <a:latin typeface="Playfair Display"/>
                <a:ea typeface="Playfair Display"/>
                <a:cs typeface="Playfair Display"/>
                <a:sym typeface="Playfair Display"/>
              </a:defRPr>
            </a:lvl9pPr>
          </a:lstStyle>
          <a:p>
            <a:r>
              <a:t>xx%</a:t>
            </a:r>
          </a:p>
        </p:txBody>
      </p:sp>
      <p:sp>
        <p:nvSpPr>
          <p:cNvPr id="305" name="Google Shape;305;p48"/>
          <p:cNvSpPr txBox="1">
            <a:spLocks noGrp="1"/>
          </p:cNvSpPr>
          <p:nvPr>
            <p:ph type="subTitle" idx="4"/>
          </p:nvPr>
        </p:nvSpPr>
        <p:spPr>
          <a:xfrm>
            <a:off x="715125" y="1393500"/>
            <a:ext cx="22656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306" name="Google Shape;306;p48"/>
          <p:cNvSpPr txBox="1">
            <a:spLocks noGrp="1"/>
          </p:cNvSpPr>
          <p:nvPr>
            <p:ph type="subTitle" idx="5"/>
          </p:nvPr>
        </p:nvSpPr>
        <p:spPr>
          <a:xfrm>
            <a:off x="3152788" y="1393500"/>
            <a:ext cx="2265600" cy="467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307" name="Google Shape;307;p48"/>
          <p:cNvSpPr txBox="1">
            <a:spLocks noGrp="1"/>
          </p:cNvSpPr>
          <p:nvPr>
            <p:ph type="title" idx="6"/>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3_2">
    <p:spTree>
      <p:nvGrpSpPr>
        <p:cNvPr id="1" name="Shape 316"/>
        <p:cNvGrpSpPr/>
        <p:nvPr/>
      </p:nvGrpSpPr>
      <p:grpSpPr>
        <a:xfrm>
          <a:off x="0" y="0"/>
          <a:ext cx="0" cy="0"/>
          <a:chOff x="0" y="0"/>
          <a:chExt cx="0" cy="0"/>
        </a:xfrm>
      </p:grpSpPr>
      <p:sp>
        <p:nvSpPr>
          <p:cNvPr id="317" name="Google Shape;317;p51"/>
          <p:cNvSpPr/>
          <p:nvPr/>
        </p:nvSpPr>
        <p:spPr>
          <a:xfrm>
            <a:off x="0" y="0"/>
            <a:ext cx="2461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1"/>
          <p:cNvSpPr/>
          <p:nvPr/>
        </p:nvSpPr>
        <p:spPr>
          <a:xfrm flipH="1">
            <a:off x="2326200" y="1459050"/>
            <a:ext cx="6817800" cy="222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3_2_1">
    <p:spTree>
      <p:nvGrpSpPr>
        <p:cNvPr id="1" name="Shape 319"/>
        <p:cNvGrpSpPr/>
        <p:nvPr/>
      </p:nvGrpSpPr>
      <p:grpSpPr>
        <a:xfrm>
          <a:off x="0" y="0"/>
          <a:ext cx="0" cy="0"/>
          <a:chOff x="0" y="0"/>
          <a:chExt cx="0" cy="0"/>
        </a:xfrm>
      </p:grpSpPr>
      <p:sp>
        <p:nvSpPr>
          <p:cNvPr id="320" name="Google Shape;320;p52"/>
          <p:cNvSpPr/>
          <p:nvPr/>
        </p:nvSpPr>
        <p:spPr>
          <a:xfrm flipH="1">
            <a:off x="177" y="0"/>
            <a:ext cx="4846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2"/>
          <p:cNvSpPr/>
          <p:nvPr/>
        </p:nvSpPr>
        <p:spPr>
          <a:xfrm flipH="1">
            <a:off x="8406475" y="0"/>
            <a:ext cx="737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67500" y="539400"/>
            <a:ext cx="7809000" cy="546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2500"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100" b="1">
                <a:latin typeface="Montserrat"/>
                <a:ea typeface="Montserrat"/>
                <a:cs typeface="Montserrat"/>
                <a:sym typeface="Montserrat"/>
              </a:defRPr>
            </a:lvl2pPr>
            <a:lvl3pPr lvl="2">
              <a:spcBef>
                <a:spcPts val="0"/>
              </a:spcBef>
              <a:spcAft>
                <a:spcPts val="0"/>
              </a:spcAft>
              <a:buSzPts val="2100"/>
              <a:buFont typeface="Montserrat"/>
              <a:buNone/>
              <a:defRPr sz="2100" b="1">
                <a:latin typeface="Montserrat"/>
                <a:ea typeface="Montserrat"/>
                <a:cs typeface="Montserrat"/>
                <a:sym typeface="Montserrat"/>
              </a:defRPr>
            </a:lvl3pPr>
            <a:lvl4pPr lvl="3">
              <a:spcBef>
                <a:spcPts val="0"/>
              </a:spcBef>
              <a:spcAft>
                <a:spcPts val="0"/>
              </a:spcAft>
              <a:buSzPts val="2100"/>
              <a:buFont typeface="Montserrat"/>
              <a:buNone/>
              <a:defRPr sz="2100" b="1">
                <a:latin typeface="Montserrat"/>
                <a:ea typeface="Montserrat"/>
                <a:cs typeface="Montserrat"/>
                <a:sym typeface="Montserrat"/>
              </a:defRPr>
            </a:lvl4pPr>
            <a:lvl5pPr lvl="4">
              <a:spcBef>
                <a:spcPts val="0"/>
              </a:spcBef>
              <a:spcAft>
                <a:spcPts val="0"/>
              </a:spcAft>
              <a:buSzPts val="2100"/>
              <a:buFont typeface="Montserrat"/>
              <a:buNone/>
              <a:defRPr sz="2100" b="1">
                <a:latin typeface="Montserrat"/>
                <a:ea typeface="Montserrat"/>
                <a:cs typeface="Montserrat"/>
                <a:sym typeface="Montserrat"/>
              </a:defRPr>
            </a:lvl5pPr>
            <a:lvl6pPr lvl="5">
              <a:spcBef>
                <a:spcPts val="0"/>
              </a:spcBef>
              <a:spcAft>
                <a:spcPts val="0"/>
              </a:spcAft>
              <a:buSzPts val="2100"/>
              <a:buFont typeface="Montserrat"/>
              <a:buNone/>
              <a:defRPr sz="2100" b="1">
                <a:latin typeface="Montserrat"/>
                <a:ea typeface="Montserrat"/>
                <a:cs typeface="Montserrat"/>
                <a:sym typeface="Montserrat"/>
              </a:defRPr>
            </a:lvl6pPr>
            <a:lvl7pPr lvl="6">
              <a:spcBef>
                <a:spcPts val="0"/>
              </a:spcBef>
              <a:spcAft>
                <a:spcPts val="0"/>
              </a:spcAft>
              <a:buSzPts val="2100"/>
              <a:buFont typeface="Montserrat"/>
              <a:buNone/>
              <a:defRPr sz="2100" b="1">
                <a:latin typeface="Montserrat"/>
                <a:ea typeface="Montserrat"/>
                <a:cs typeface="Montserrat"/>
                <a:sym typeface="Montserrat"/>
              </a:defRPr>
            </a:lvl7pPr>
            <a:lvl8pPr lvl="7">
              <a:spcBef>
                <a:spcPts val="0"/>
              </a:spcBef>
              <a:spcAft>
                <a:spcPts val="0"/>
              </a:spcAft>
              <a:buSzPts val="2100"/>
              <a:buFont typeface="Montserrat"/>
              <a:buNone/>
              <a:defRPr sz="2100" b="1">
                <a:latin typeface="Montserrat"/>
                <a:ea typeface="Montserrat"/>
                <a:cs typeface="Montserrat"/>
                <a:sym typeface="Montserrat"/>
              </a:defRPr>
            </a:lvl8pPr>
            <a:lvl9pPr lvl="8">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9" name="Google Shape;19;p4"/>
          <p:cNvSpPr txBox="1">
            <a:spLocks noGrp="1"/>
          </p:cNvSpPr>
          <p:nvPr>
            <p:ph type="body" idx="1"/>
          </p:nvPr>
        </p:nvSpPr>
        <p:spPr>
          <a:xfrm>
            <a:off x="713225" y="1203425"/>
            <a:ext cx="7717500" cy="33960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AutoNum type="arabicPeriod"/>
              <a:defRPr sz="1200">
                <a:solidFill>
                  <a:schemeClr val="lt1"/>
                </a:solidFill>
              </a:defRPr>
            </a:lvl1pPr>
            <a:lvl2pPr marL="914400" lvl="1" indent="-292100">
              <a:spcBef>
                <a:spcPts val="0"/>
              </a:spcBef>
              <a:spcAft>
                <a:spcPts val="0"/>
              </a:spcAft>
              <a:buClr>
                <a:schemeClr val="lt1"/>
              </a:buClr>
              <a:buSzPts val="1000"/>
              <a:buFont typeface="Roboto Condensed Light"/>
              <a:buAutoNum type="alphaLcPeriod"/>
              <a:defRPr sz="1200">
                <a:solidFill>
                  <a:schemeClr val="lt1"/>
                </a:solidFill>
              </a:defRPr>
            </a:lvl2pPr>
            <a:lvl3pPr marL="1371600" lvl="2" indent="-292100">
              <a:spcBef>
                <a:spcPts val="0"/>
              </a:spcBef>
              <a:spcAft>
                <a:spcPts val="0"/>
              </a:spcAft>
              <a:buClr>
                <a:schemeClr val="lt1"/>
              </a:buClr>
              <a:buSzPts val="1000"/>
              <a:buFont typeface="Roboto Condensed Light"/>
              <a:buAutoNum type="romanLcPeriod"/>
              <a:defRPr sz="1200">
                <a:solidFill>
                  <a:schemeClr val="lt1"/>
                </a:solidFill>
              </a:defRPr>
            </a:lvl3pPr>
            <a:lvl4pPr marL="1828800" lvl="3" indent="-292100">
              <a:spcBef>
                <a:spcPts val="0"/>
              </a:spcBef>
              <a:spcAft>
                <a:spcPts val="0"/>
              </a:spcAft>
              <a:buClr>
                <a:schemeClr val="lt1"/>
              </a:buClr>
              <a:buSzPts val="1000"/>
              <a:buFont typeface="Roboto Condensed Light"/>
              <a:buAutoNum type="arabicPeriod"/>
              <a:defRPr sz="1200">
                <a:solidFill>
                  <a:schemeClr val="lt1"/>
                </a:solidFill>
              </a:defRPr>
            </a:lvl4pPr>
            <a:lvl5pPr marL="2286000" lvl="4" indent="-292100">
              <a:spcBef>
                <a:spcPts val="0"/>
              </a:spcBef>
              <a:spcAft>
                <a:spcPts val="0"/>
              </a:spcAft>
              <a:buClr>
                <a:schemeClr val="lt1"/>
              </a:buClr>
              <a:buSzPts val="1000"/>
              <a:buFont typeface="Roboto Condensed Light"/>
              <a:buAutoNum type="alphaLcPeriod"/>
              <a:defRPr sz="1200">
                <a:solidFill>
                  <a:schemeClr val="lt1"/>
                </a:solidFill>
              </a:defRPr>
            </a:lvl5pPr>
            <a:lvl6pPr marL="2743200" lvl="5" indent="-292100">
              <a:spcBef>
                <a:spcPts val="0"/>
              </a:spcBef>
              <a:spcAft>
                <a:spcPts val="0"/>
              </a:spcAft>
              <a:buClr>
                <a:schemeClr val="lt1"/>
              </a:buClr>
              <a:buSzPts val="1000"/>
              <a:buFont typeface="Roboto Condensed Light"/>
              <a:buAutoNum type="romanLcPeriod"/>
              <a:defRPr sz="1200">
                <a:solidFill>
                  <a:schemeClr val="lt1"/>
                </a:solidFill>
              </a:defRPr>
            </a:lvl6pPr>
            <a:lvl7pPr marL="3200400" lvl="6" indent="-292100">
              <a:spcBef>
                <a:spcPts val="0"/>
              </a:spcBef>
              <a:spcAft>
                <a:spcPts val="0"/>
              </a:spcAft>
              <a:buClr>
                <a:schemeClr val="lt1"/>
              </a:buClr>
              <a:buSzPts val="1000"/>
              <a:buFont typeface="Roboto Condensed Light"/>
              <a:buAutoNum type="arabicPeriod"/>
              <a:defRPr sz="1200">
                <a:solidFill>
                  <a:schemeClr val="lt1"/>
                </a:solidFill>
              </a:defRPr>
            </a:lvl7pPr>
            <a:lvl8pPr marL="3657600" lvl="7" indent="-292100">
              <a:spcBef>
                <a:spcPts val="0"/>
              </a:spcBef>
              <a:spcAft>
                <a:spcPts val="0"/>
              </a:spcAft>
              <a:buClr>
                <a:schemeClr val="lt1"/>
              </a:buClr>
              <a:buSzPts val="1000"/>
              <a:buFont typeface="Roboto Condensed Light"/>
              <a:buAutoNum type="alphaLcPeriod"/>
              <a:defRPr sz="1200">
                <a:solidFill>
                  <a:schemeClr val="lt1"/>
                </a:solidFill>
              </a:defRPr>
            </a:lvl8pPr>
            <a:lvl9pPr marL="4114800" lvl="8" indent="-292100">
              <a:spcBef>
                <a:spcPts val="0"/>
              </a:spcBef>
              <a:spcAft>
                <a:spcPts val="0"/>
              </a:spcAft>
              <a:buClr>
                <a:schemeClr val="lt1"/>
              </a:buClr>
              <a:buSzPts val="1000"/>
              <a:buFont typeface="Roboto Condensed Light"/>
              <a:buAutoNum type="romanLcPeriod"/>
              <a:defRPr sz="12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0" y="-2871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a:off x="0" y="460071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21_1">
    <p:spTree>
      <p:nvGrpSpPr>
        <p:cNvPr id="1" name="Shape 98"/>
        <p:cNvGrpSpPr/>
        <p:nvPr/>
      </p:nvGrpSpPr>
      <p:grpSpPr>
        <a:xfrm>
          <a:off x="0" y="0"/>
          <a:ext cx="0" cy="0"/>
          <a:chOff x="0" y="0"/>
          <a:chExt cx="0" cy="0"/>
        </a:xfrm>
      </p:grpSpPr>
      <p:sp>
        <p:nvSpPr>
          <p:cNvPr id="99" name="Google Shape;99;p19"/>
          <p:cNvSpPr/>
          <p:nvPr/>
        </p:nvSpPr>
        <p:spPr>
          <a:xfrm>
            <a:off x="-18068" y="-35875"/>
            <a:ext cx="7407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8421368" y="-18000"/>
            <a:ext cx="7407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SECTION_TITLE_AND_DESCRIPTION_1">
    <p:bg>
      <p:bgPr>
        <a:solidFill>
          <a:schemeClr val="dk2"/>
        </a:solidFill>
        <a:effectLst/>
      </p:bgPr>
    </p:bg>
    <p:spTree>
      <p:nvGrpSpPr>
        <p:cNvPr id="1" name="Shape 144"/>
        <p:cNvGrpSpPr/>
        <p:nvPr/>
      </p:nvGrpSpPr>
      <p:grpSpPr>
        <a:xfrm>
          <a:off x="0" y="0"/>
          <a:ext cx="0" cy="0"/>
          <a:chOff x="0" y="0"/>
          <a:chExt cx="0" cy="0"/>
        </a:xfrm>
      </p:grpSpPr>
      <p:sp>
        <p:nvSpPr>
          <p:cNvPr id="145" name="Google Shape;145;p31"/>
          <p:cNvSpPr/>
          <p:nvPr/>
        </p:nvSpPr>
        <p:spPr>
          <a:xfrm>
            <a:off x="713225" y="539500"/>
            <a:ext cx="7717500" cy="405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1"/>
          <p:cNvSpPr txBox="1">
            <a:spLocks noGrp="1"/>
          </p:cNvSpPr>
          <p:nvPr>
            <p:ph type="body" idx="1"/>
          </p:nvPr>
        </p:nvSpPr>
        <p:spPr>
          <a:xfrm>
            <a:off x="2114400" y="1928551"/>
            <a:ext cx="4915200" cy="217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7" name="Google Shape;147;p31"/>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710438" y="1819723"/>
            <a:ext cx="23145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78" name="Google Shape;178;p37"/>
          <p:cNvSpPr txBox="1">
            <a:spLocks noGrp="1"/>
          </p:cNvSpPr>
          <p:nvPr>
            <p:ph type="subTitle" idx="2"/>
          </p:nvPr>
        </p:nvSpPr>
        <p:spPr>
          <a:xfrm>
            <a:off x="710438"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79" name="Google Shape;179;p37"/>
          <p:cNvSpPr txBox="1">
            <a:spLocks noGrp="1"/>
          </p:cNvSpPr>
          <p:nvPr>
            <p:ph type="subTitle" idx="3"/>
          </p:nvPr>
        </p:nvSpPr>
        <p:spPr>
          <a:xfrm>
            <a:off x="3414747"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80" name="Google Shape;180;p37"/>
          <p:cNvSpPr txBox="1">
            <a:spLocks noGrp="1"/>
          </p:cNvSpPr>
          <p:nvPr>
            <p:ph type="subTitle" idx="4"/>
          </p:nvPr>
        </p:nvSpPr>
        <p:spPr>
          <a:xfrm>
            <a:off x="3414744"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1" name="Google Shape;181;p37"/>
          <p:cNvSpPr txBox="1">
            <a:spLocks noGrp="1"/>
          </p:cNvSpPr>
          <p:nvPr>
            <p:ph type="subTitle" idx="5"/>
          </p:nvPr>
        </p:nvSpPr>
        <p:spPr>
          <a:xfrm>
            <a:off x="6117622"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9pPr>
          </a:lstStyle>
          <a:p>
            <a:endParaRPr/>
          </a:p>
        </p:txBody>
      </p:sp>
      <p:sp>
        <p:nvSpPr>
          <p:cNvPr id="182" name="Google Shape;182;p37"/>
          <p:cNvSpPr txBox="1">
            <a:spLocks noGrp="1"/>
          </p:cNvSpPr>
          <p:nvPr>
            <p:ph type="subTitle" idx="6"/>
          </p:nvPr>
        </p:nvSpPr>
        <p:spPr>
          <a:xfrm>
            <a:off x="6116272"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3" name="Google Shape;183;p37"/>
          <p:cNvSpPr/>
          <p:nvPr/>
        </p:nvSpPr>
        <p:spPr>
          <a:xfrm>
            <a:off x="75" y="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7"/>
          <p:cNvSpPr/>
          <p:nvPr/>
        </p:nvSpPr>
        <p:spPr>
          <a:xfrm rot="10800000">
            <a:off x="100" y="4578000"/>
            <a:ext cx="9144000" cy="565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7"/>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3581207" y="167840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4" name="Google Shape;254;p43"/>
          <p:cNvSpPr txBox="1">
            <a:spLocks noGrp="1"/>
          </p:cNvSpPr>
          <p:nvPr>
            <p:ph type="subTitle" idx="2"/>
          </p:nvPr>
        </p:nvSpPr>
        <p:spPr>
          <a:xfrm>
            <a:off x="6060025" y="158960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5" name="Google Shape;255;p43"/>
          <p:cNvSpPr txBox="1">
            <a:spLocks noGrp="1"/>
          </p:cNvSpPr>
          <p:nvPr>
            <p:ph type="subTitle" idx="3"/>
          </p:nvPr>
        </p:nvSpPr>
        <p:spPr>
          <a:xfrm>
            <a:off x="3581207" y="216372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6" name="Google Shape;256;p43"/>
          <p:cNvSpPr txBox="1">
            <a:spLocks noGrp="1"/>
          </p:cNvSpPr>
          <p:nvPr>
            <p:ph type="subTitle" idx="4"/>
          </p:nvPr>
        </p:nvSpPr>
        <p:spPr>
          <a:xfrm>
            <a:off x="713375" y="207492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7" name="Google Shape;257;p43"/>
          <p:cNvSpPr txBox="1">
            <a:spLocks noGrp="1"/>
          </p:cNvSpPr>
          <p:nvPr>
            <p:ph type="subTitle" idx="5"/>
          </p:nvPr>
        </p:nvSpPr>
        <p:spPr>
          <a:xfrm>
            <a:off x="3581207" y="264905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58" name="Google Shape;258;p43"/>
          <p:cNvSpPr txBox="1">
            <a:spLocks noGrp="1"/>
          </p:cNvSpPr>
          <p:nvPr>
            <p:ph type="subTitle" idx="6"/>
          </p:nvPr>
        </p:nvSpPr>
        <p:spPr>
          <a:xfrm>
            <a:off x="6060025" y="256025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9" name="Google Shape;259;p43"/>
          <p:cNvSpPr txBox="1">
            <a:spLocks noGrp="1"/>
          </p:cNvSpPr>
          <p:nvPr>
            <p:ph type="subTitle" idx="7"/>
          </p:nvPr>
        </p:nvSpPr>
        <p:spPr>
          <a:xfrm>
            <a:off x="3581207" y="313437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0" name="Google Shape;260;p43"/>
          <p:cNvSpPr txBox="1">
            <a:spLocks noGrp="1"/>
          </p:cNvSpPr>
          <p:nvPr>
            <p:ph type="subTitle" idx="8"/>
          </p:nvPr>
        </p:nvSpPr>
        <p:spPr>
          <a:xfrm>
            <a:off x="713375" y="304557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1" name="Google Shape;261;p43"/>
          <p:cNvSpPr txBox="1">
            <a:spLocks noGrp="1"/>
          </p:cNvSpPr>
          <p:nvPr>
            <p:ph type="subTitle" idx="9"/>
          </p:nvPr>
        </p:nvSpPr>
        <p:spPr>
          <a:xfrm>
            <a:off x="3581207" y="3619700"/>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2" name="Google Shape;262;p43"/>
          <p:cNvSpPr txBox="1">
            <a:spLocks noGrp="1"/>
          </p:cNvSpPr>
          <p:nvPr>
            <p:ph type="subTitle" idx="13"/>
          </p:nvPr>
        </p:nvSpPr>
        <p:spPr>
          <a:xfrm>
            <a:off x="6060025" y="3530900"/>
            <a:ext cx="2370600" cy="58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3" name="Google Shape;263;p43"/>
          <p:cNvSpPr txBox="1">
            <a:spLocks noGrp="1"/>
          </p:cNvSpPr>
          <p:nvPr>
            <p:ph type="subTitle" idx="14"/>
          </p:nvPr>
        </p:nvSpPr>
        <p:spPr>
          <a:xfrm>
            <a:off x="3581188" y="4105025"/>
            <a:ext cx="19815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18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264" name="Google Shape;264;p43"/>
          <p:cNvSpPr txBox="1">
            <a:spLocks noGrp="1"/>
          </p:cNvSpPr>
          <p:nvPr>
            <p:ph type="subTitle" idx="15"/>
          </p:nvPr>
        </p:nvSpPr>
        <p:spPr>
          <a:xfrm>
            <a:off x="713375" y="4016225"/>
            <a:ext cx="2370600" cy="58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400">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5" name="Google Shape;265;p43"/>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266" name="Google Shape;266;p43"/>
          <p:cNvSpPr/>
          <p:nvPr/>
        </p:nvSpPr>
        <p:spPr>
          <a:xfrm>
            <a:off x="75" y="0"/>
            <a:ext cx="9144000" cy="57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23_1">
    <p:spTree>
      <p:nvGrpSpPr>
        <p:cNvPr id="1" name="Shape 267"/>
        <p:cNvGrpSpPr/>
        <p:nvPr/>
      </p:nvGrpSpPr>
      <p:grpSpPr>
        <a:xfrm>
          <a:off x="0" y="0"/>
          <a:ext cx="0" cy="0"/>
          <a:chOff x="0" y="0"/>
          <a:chExt cx="0" cy="0"/>
        </a:xfrm>
      </p:grpSpPr>
      <p:sp>
        <p:nvSpPr>
          <p:cNvPr id="268" name="Google Shape;268;p44"/>
          <p:cNvSpPr/>
          <p:nvPr/>
        </p:nvSpPr>
        <p:spPr>
          <a:xfrm>
            <a:off x="2275" y="-6400"/>
            <a:ext cx="323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4"/>
          <p:cNvSpPr/>
          <p:nvPr/>
        </p:nvSpPr>
        <p:spPr>
          <a:xfrm>
            <a:off x="5896500" y="-6400"/>
            <a:ext cx="3247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4"/>
          <p:cNvSpPr/>
          <p:nvPr/>
        </p:nvSpPr>
        <p:spPr>
          <a:xfrm>
            <a:off x="713225" y="539500"/>
            <a:ext cx="7717500" cy="405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4"/>
          <p:cNvSpPr txBox="1">
            <a:spLocks noGrp="1"/>
          </p:cNvSpPr>
          <p:nvPr>
            <p:ph type="title" hasCustomPrompt="1"/>
          </p:nvPr>
        </p:nvSpPr>
        <p:spPr>
          <a:xfrm>
            <a:off x="1493150" y="2113225"/>
            <a:ext cx="2964000" cy="146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272" name="Google Shape;272;p44"/>
          <p:cNvSpPr txBox="1">
            <a:spLocks noGrp="1"/>
          </p:cNvSpPr>
          <p:nvPr>
            <p:ph type="subTitle" idx="1"/>
          </p:nvPr>
        </p:nvSpPr>
        <p:spPr>
          <a:xfrm>
            <a:off x="1493300" y="3521975"/>
            <a:ext cx="2964000" cy="53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3" name="Google Shape;273;p44"/>
          <p:cNvSpPr txBox="1">
            <a:spLocks noGrp="1"/>
          </p:cNvSpPr>
          <p:nvPr>
            <p:ph type="title" idx="2" hasCustomPrompt="1"/>
          </p:nvPr>
        </p:nvSpPr>
        <p:spPr>
          <a:xfrm>
            <a:off x="4686675" y="2113225"/>
            <a:ext cx="2964000" cy="146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274" name="Google Shape;274;p44"/>
          <p:cNvSpPr txBox="1">
            <a:spLocks noGrp="1"/>
          </p:cNvSpPr>
          <p:nvPr>
            <p:ph type="subTitle" idx="3"/>
          </p:nvPr>
        </p:nvSpPr>
        <p:spPr>
          <a:xfrm>
            <a:off x="4686825" y="3521975"/>
            <a:ext cx="2964000" cy="53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5" name="Google Shape;275;p44"/>
          <p:cNvSpPr txBox="1">
            <a:spLocks noGrp="1"/>
          </p:cNvSpPr>
          <p:nvPr>
            <p:ph type="title" idx="4"/>
          </p:nvPr>
        </p:nvSpPr>
        <p:spPr>
          <a:xfrm>
            <a:off x="713225" y="868675"/>
            <a:ext cx="77175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46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713225" y="118302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5" r:id="rId5"/>
    <p:sldLayoutId id="2147483677" r:id="rId6"/>
    <p:sldLayoutId id="2147483683" r:id="rId7"/>
    <p:sldLayoutId id="2147483689" r:id="rId8"/>
    <p:sldLayoutId id="2147483690" r:id="rId9"/>
    <p:sldLayoutId id="2147483694" r:id="rId10"/>
    <p:sldLayoutId id="2147483697" r:id="rId11"/>
    <p:sldLayoutId id="214748369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ctrTitle"/>
          </p:nvPr>
        </p:nvSpPr>
        <p:spPr>
          <a:xfrm>
            <a:off x="4526275" y="1332150"/>
            <a:ext cx="3900600" cy="15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err="1"/>
              <a:t>Greenify</a:t>
            </a:r>
            <a:endParaRPr dirty="0"/>
          </a:p>
        </p:txBody>
      </p:sp>
      <p:sp>
        <p:nvSpPr>
          <p:cNvPr id="338" name="Google Shape;338;p57"/>
          <p:cNvSpPr txBox="1">
            <a:spLocks noGrp="1"/>
          </p:cNvSpPr>
          <p:nvPr>
            <p:ph type="subTitle" idx="1"/>
          </p:nvPr>
        </p:nvSpPr>
        <p:spPr>
          <a:xfrm>
            <a:off x="4526275" y="2914050"/>
            <a:ext cx="3904500" cy="6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Matteo </a:t>
            </a:r>
            <a:r>
              <a:rPr lang="it-IT" dirty="0" err="1"/>
              <a:t>R</a:t>
            </a:r>
            <a:r>
              <a:rPr lang="it-IT" dirty="0"/>
              <a:t>., Amedeo C., </a:t>
            </a:r>
            <a:r>
              <a:rPr lang="it-IT" dirty="0" err="1"/>
              <a:t>Savvas</a:t>
            </a:r>
            <a:r>
              <a:rPr lang="it-IT" dirty="0"/>
              <a:t> A., </a:t>
            </a:r>
            <a:r>
              <a:rPr lang="it-IT" dirty="0" err="1"/>
              <a:t>Constantinos</a:t>
            </a:r>
            <a:r>
              <a:rPr lang="it-IT" dirty="0"/>
              <a:t> O.</a:t>
            </a:r>
            <a:endParaRPr dirty="0"/>
          </a:p>
        </p:txBody>
      </p:sp>
      <p:pic>
        <p:nvPicPr>
          <p:cNvPr id="4" name="Picture 3" descr="A logo with a house and leaves in a circle&#10;&#10;Description automatically generated">
            <a:extLst>
              <a:ext uri="{FF2B5EF4-FFF2-40B4-BE49-F238E27FC236}">
                <a16:creationId xmlns:a16="http://schemas.microsoft.com/office/drawing/2014/main" id="{C34C76FA-69E8-5E3A-1166-8C8CEE8BEE81}"/>
              </a:ext>
            </a:extLst>
          </p:cNvPr>
          <p:cNvPicPr>
            <a:picLocks noChangeAspect="1"/>
          </p:cNvPicPr>
          <p:nvPr/>
        </p:nvPicPr>
        <p:blipFill>
          <a:blip r:embed="rId3"/>
          <a:stretch>
            <a:fillRect/>
          </a:stretch>
        </p:blipFill>
        <p:spPr>
          <a:xfrm>
            <a:off x="-7383" y="617758"/>
            <a:ext cx="3907984" cy="39079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667500" y="539400"/>
            <a:ext cx="78090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Slide #1 - Learnings to Action</a:t>
            </a:r>
          </a:p>
        </p:txBody>
      </p:sp>
      <p:sp>
        <p:nvSpPr>
          <p:cNvPr id="345" name="Google Shape;345;p58"/>
          <p:cNvSpPr txBox="1">
            <a:spLocks noGrp="1"/>
          </p:cNvSpPr>
          <p:nvPr>
            <p:ph type="body" idx="1"/>
          </p:nvPr>
        </p:nvSpPr>
        <p:spPr>
          <a:xfrm>
            <a:off x="713225" y="1203425"/>
            <a:ext cx="7717500" cy="3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Following the Project Management Review (PMR), our AI Entrepreneurship project adopts a meticulously guided trajectory for success. We meticulously </a:t>
            </a:r>
            <a:r>
              <a:rPr lang="en-GB" dirty="0" err="1"/>
              <a:t>analyze</a:t>
            </a:r>
            <a:r>
              <a:rPr lang="en-GB" dirty="0"/>
              <a:t> PMR feedback, refining our plan to align with standards and expectations. In the implementation phase, we rigorously track progress against milestones, ensuring the AI device meets reliability and usability benchmarks through rigorous testing. Iterative refinement, based on user feedback, enhances device performance continuously. Deployment into real-world environments marks a pivotal phase, with diligent monitoring facilitating ongoing evaluation and refinement. Regular progress meetings foster collaboration, complemented by steadfast commitment to tracking key metrics, managing risks, and engaging stakeholders. This holistic approach ensures adept navigation of challenges while staying aligned with overarching goals. Scheduled PMR sessions assess project progress, addressing challenges like technical issues or resource constraints. Analysis of project metrics during PMR provides insights, guiding improvements. Through these strategic steps, our AI Entrepreneurship project is poised for success, driven by continuous refinement and alignment with project objectives.</a:t>
            </a:r>
          </a:p>
        </p:txBody>
      </p:sp>
      <p:sp>
        <p:nvSpPr>
          <p:cNvPr id="349" name="Google Shape;349;p58">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7"/>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Slide #2 - BHM Selection</a:t>
            </a:r>
            <a:endParaRPr dirty="0"/>
          </a:p>
        </p:txBody>
      </p:sp>
      <p:sp>
        <p:nvSpPr>
          <p:cNvPr id="466" name="Google Shape;466;p67"/>
          <p:cNvSpPr txBox="1">
            <a:spLocks noGrp="1"/>
          </p:cNvSpPr>
          <p:nvPr>
            <p:ph type="body" idx="1"/>
          </p:nvPr>
        </p:nvSpPr>
        <p:spPr>
          <a:xfrm>
            <a:off x="1004910" y="1414675"/>
            <a:ext cx="7134130" cy="2860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dirty="0"/>
              <a:t>We chose the residential homeowners market segment due to its broad appeal and pressing need for energy management solutions. With rising energy costs and increased environmental awareness, homeowners are keen to reduce consumption. This segment encompasses urban and suburban dwellers, with or without solar panels, ensuring ample market penetration opportunities. Moreover, targeting homeowners interested in renewable energy integration allows us to offer additional benefits to sustainability-minded consumers. The homogeneity of this market facilitates uniform product sales and word-of-mouth promotion, leveraging satisfied customers to expand our reach. Alternative market segments, such as blocks of flats, government buildings, and industrial sites, were considered but deemed less suitable. Blocks of flats have distinct sales cycles and communal facility needs, while the public sector's slower adoption rates and procurement procedures pose challenges. Similarly, industrial and factory settings have unique energy management requirements that diverge significantly from residential needs. Private entities within the public sector, like hospitals, may also have stringent regulations that complicate product adoption. By focusing on the residential homeowners segment, we maximize market fit and potential for product success.</a:t>
            </a:r>
            <a:endParaRPr sz="1200" dirty="0"/>
          </a:p>
        </p:txBody>
      </p:sp>
      <p:sp>
        <p:nvSpPr>
          <p:cNvPr id="470" name="Google Shape;470;p67">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3"/>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Slide #3 – The process</a:t>
            </a:r>
            <a:endParaRPr dirty="0"/>
          </a:p>
        </p:txBody>
      </p:sp>
      <p:sp>
        <p:nvSpPr>
          <p:cNvPr id="546" name="Google Shape;546;p73">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41804809-21F1-2D00-CFF9-94306EE33237}"/>
              </a:ext>
            </a:extLst>
          </p:cNvPr>
          <p:cNvSpPr>
            <a:spLocks noGrp="1"/>
          </p:cNvSpPr>
          <p:nvPr>
            <p:ph type="subTitle" idx="6"/>
          </p:nvPr>
        </p:nvSpPr>
        <p:spPr>
          <a:xfrm>
            <a:off x="81481" y="1413931"/>
            <a:ext cx="8953877" cy="2860894"/>
          </a:xfrm>
        </p:spPr>
        <p:txBody>
          <a:bodyPr/>
          <a:lstStyle/>
          <a:p>
            <a:pPr algn="l"/>
            <a:r>
              <a:rPr lang="it-IT" sz="1200" dirty="0" err="1"/>
              <a:t>Regarding</a:t>
            </a:r>
            <a:r>
              <a:rPr lang="it-IT" sz="1200" dirty="0"/>
              <a:t> team dynamics, the </a:t>
            </a:r>
            <a:r>
              <a:rPr lang="it-IT" sz="1200" dirty="0" err="1"/>
              <a:t>process</a:t>
            </a:r>
            <a:r>
              <a:rPr lang="it-IT" sz="1200" dirty="0"/>
              <a:t> </a:t>
            </a:r>
            <a:r>
              <a:rPr lang="it-IT" sz="1200" dirty="0" err="1"/>
              <a:t>encouraged</a:t>
            </a:r>
            <a:r>
              <a:rPr lang="it-IT" sz="1200" dirty="0"/>
              <a:t> open </a:t>
            </a:r>
            <a:r>
              <a:rPr lang="it-IT" sz="1200" dirty="0" err="1"/>
              <a:t>communication</a:t>
            </a:r>
            <a:r>
              <a:rPr lang="it-IT" sz="1200" dirty="0"/>
              <a:t> and </a:t>
            </a:r>
            <a:r>
              <a:rPr lang="it-IT" sz="1200" dirty="0" err="1"/>
              <a:t>collaboration</a:t>
            </a:r>
            <a:r>
              <a:rPr lang="it-IT" sz="1200" dirty="0"/>
              <a:t> </a:t>
            </a:r>
            <a:r>
              <a:rPr lang="it-IT" sz="1200" dirty="0" err="1"/>
              <a:t>among</a:t>
            </a:r>
            <a:r>
              <a:rPr lang="it-IT" sz="1200" dirty="0"/>
              <a:t> team </a:t>
            </a:r>
            <a:r>
              <a:rPr lang="it-IT" sz="1200" dirty="0" err="1"/>
              <a:t>members</a:t>
            </a:r>
            <a:r>
              <a:rPr lang="it-IT" sz="1200" dirty="0"/>
              <a:t>. </a:t>
            </a:r>
            <a:r>
              <a:rPr lang="it-IT" sz="1200" dirty="0" err="1"/>
              <a:t>Each</a:t>
            </a:r>
            <a:r>
              <a:rPr lang="it-IT" sz="1200" dirty="0"/>
              <a:t> </a:t>
            </a:r>
            <a:r>
              <a:rPr lang="it-IT" sz="1200" dirty="0" err="1"/>
              <a:t>member</a:t>
            </a:r>
            <a:r>
              <a:rPr lang="it-IT" sz="1200" dirty="0"/>
              <a:t> </a:t>
            </a:r>
            <a:r>
              <a:rPr lang="it-IT" sz="1200" dirty="0" err="1"/>
              <a:t>had</a:t>
            </a:r>
            <a:r>
              <a:rPr lang="it-IT" sz="1200" dirty="0"/>
              <a:t> the </a:t>
            </a:r>
            <a:r>
              <a:rPr lang="it-IT" sz="1200" dirty="0" err="1"/>
              <a:t>opportunity</a:t>
            </a:r>
            <a:r>
              <a:rPr lang="it-IT" sz="1200" dirty="0"/>
              <a:t> to express </a:t>
            </a:r>
            <a:r>
              <a:rPr lang="it-IT" sz="1200" dirty="0" err="1"/>
              <a:t>their</a:t>
            </a:r>
            <a:r>
              <a:rPr lang="it-IT" sz="1200" dirty="0"/>
              <a:t> opinions and </a:t>
            </a:r>
            <a:r>
              <a:rPr lang="it-IT" sz="1200" dirty="0" err="1"/>
              <a:t>contribute</a:t>
            </a:r>
            <a:r>
              <a:rPr lang="it-IT" sz="1200" dirty="0"/>
              <a:t> to the </a:t>
            </a:r>
            <a:r>
              <a:rPr lang="it-IT" sz="1200" dirty="0" err="1"/>
              <a:t>decision</a:t>
            </a:r>
            <a:r>
              <a:rPr lang="it-IT" sz="1200" dirty="0"/>
              <a:t>-making </a:t>
            </a:r>
            <a:r>
              <a:rPr lang="it-IT" sz="1200" dirty="0" err="1"/>
              <a:t>process</a:t>
            </a:r>
            <a:r>
              <a:rPr lang="it-IT" sz="1200" dirty="0"/>
              <a:t>. </a:t>
            </a:r>
            <a:r>
              <a:rPr lang="it-IT" sz="1200" dirty="0" err="1"/>
              <a:t>We</a:t>
            </a:r>
            <a:r>
              <a:rPr lang="it-IT" sz="1200" dirty="0"/>
              <a:t> </a:t>
            </a:r>
            <a:r>
              <a:rPr lang="it-IT" sz="1200" dirty="0" err="1"/>
              <a:t>divided</a:t>
            </a:r>
            <a:r>
              <a:rPr lang="it-IT" sz="1200" dirty="0"/>
              <a:t> the </a:t>
            </a:r>
            <a:r>
              <a:rPr lang="it-IT" sz="1200" dirty="0" err="1"/>
              <a:t>workload</a:t>
            </a:r>
            <a:r>
              <a:rPr lang="it-IT" sz="1200" dirty="0"/>
              <a:t> </a:t>
            </a:r>
            <a:r>
              <a:rPr lang="it-IT" sz="1200" dirty="0" err="1"/>
              <a:t>among</a:t>
            </a:r>
            <a:r>
              <a:rPr lang="it-IT" sz="1200" dirty="0"/>
              <a:t> </a:t>
            </a:r>
            <a:r>
              <a:rPr lang="it-IT" sz="1200" dirty="0" err="1"/>
              <a:t>each</a:t>
            </a:r>
            <a:r>
              <a:rPr lang="it-IT" sz="1200" dirty="0"/>
              <a:t> </a:t>
            </a:r>
            <a:r>
              <a:rPr lang="it-IT" sz="1200" dirty="0" err="1"/>
              <a:t>member</a:t>
            </a:r>
            <a:r>
              <a:rPr lang="it-IT" sz="1200" dirty="0"/>
              <a:t>, and </a:t>
            </a:r>
            <a:r>
              <a:rPr lang="it-IT" sz="1200" dirty="0" err="1"/>
              <a:t>then</a:t>
            </a:r>
            <a:r>
              <a:rPr lang="it-IT" sz="1200" dirty="0"/>
              <a:t> </a:t>
            </a:r>
            <a:r>
              <a:rPr lang="it-IT" sz="1200" dirty="0" err="1"/>
              <a:t>we</a:t>
            </a:r>
            <a:r>
              <a:rPr lang="it-IT" sz="1200" dirty="0"/>
              <a:t> </a:t>
            </a:r>
            <a:r>
              <a:rPr lang="it-IT" sz="1200" dirty="0" err="1"/>
              <a:t>came</a:t>
            </a:r>
            <a:r>
              <a:rPr lang="it-IT" sz="1200" dirty="0"/>
              <a:t> </a:t>
            </a:r>
            <a:r>
              <a:rPr lang="it-IT" sz="1200" dirty="0" err="1"/>
              <a:t>together</a:t>
            </a:r>
            <a:r>
              <a:rPr lang="it-IT" sz="1200" dirty="0"/>
              <a:t> to review and check </a:t>
            </a:r>
            <a:r>
              <a:rPr lang="it-IT" sz="1200" dirty="0" err="1"/>
              <a:t>everything</a:t>
            </a:r>
            <a:r>
              <a:rPr lang="it-IT" sz="1200" dirty="0"/>
              <a:t> </a:t>
            </a:r>
            <a:r>
              <a:rPr lang="it-IT" sz="1200" dirty="0" err="1"/>
              <a:t>at</a:t>
            </a:r>
            <a:r>
              <a:rPr lang="it-IT" sz="1200" dirty="0"/>
              <a:t> the end. </a:t>
            </a:r>
            <a:r>
              <a:rPr lang="it-IT" sz="1200" dirty="0" err="1"/>
              <a:t>Having</a:t>
            </a:r>
            <a:r>
              <a:rPr lang="it-IT" sz="1200" dirty="0"/>
              <a:t> </a:t>
            </a:r>
            <a:r>
              <a:rPr lang="it-IT" sz="1200" dirty="0" err="1"/>
              <a:t>these</a:t>
            </a:r>
            <a:r>
              <a:rPr lang="it-IT" sz="1200" dirty="0"/>
              <a:t> </a:t>
            </a:r>
            <a:r>
              <a:rPr lang="it-IT" sz="1200" dirty="0" err="1"/>
              <a:t>predefined</a:t>
            </a:r>
            <a:r>
              <a:rPr lang="it-IT" sz="1200" dirty="0"/>
              <a:t> </a:t>
            </a:r>
            <a:r>
              <a:rPr lang="it-IT" sz="1200" dirty="0" err="1"/>
              <a:t>norms</a:t>
            </a:r>
            <a:r>
              <a:rPr lang="it-IT" sz="1200" dirty="0"/>
              <a:t> </a:t>
            </a:r>
            <a:r>
              <a:rPr lang="it-IT" sz="1200" dirty="0" err="1"/>
              <a:t>was</a:t>
            </a:r>
            <a:r>
              <a:rPr lang="it-IT" sz="1200" dirty="0"/>
              <a:t> </a:t>
            </a:r>
            <a:r>
              <a:rPr lang="it-IT" sz="1200" dirty="0" err="1"/>
              <a:t>certainly</a:t>
            </a:r>
            <a:r>
              <a:rPr lang="it-IT" sz="1200" dirty="0"/>
              <a:t> </a:t>
            </a:r>
            <a:r>
              <a:rPr lang="it-IT" sz="1200" dirty="0" err="1"/>
              <a:t>helpful</a:t>
            </a:r>
            <a:r>
              <a:rPr lang="it-IT" sz="1200" dirty="0"/>
              <a:t> </a:t>
            </a:r>
            <a:r>
              <a:rPr lang="it-IT" sz="1200" dirty="0" err="1"/>
              <a:t>as</a:t>
            </a:r>
            <a:r>
              <a:rPr lang="it-IT" sz="1200" dirty="0"/>
              <a:t> </a:t>
            </a:r>
            <a:r>
              <a:rPr lang="it-IT" sz="1200" dirty="0" err="1"/>
              <a:t>they</a:t>
            </a:r>
            <a:r>
              <a:rPr lang="it-IT" sz="1200" dirty="0"/>
              <a:t> </a:t>
            </a:r>
            <a:r>
              <a:rPr lang="it-IT" sz="1200" dirty="0" err="1"/>
              <a:t>provided</a:t>
            </a:r>
            <a:r>
              <a:rPr lang="it-IT" sz="1200" dirty="0"/>
              <a:t> a </a:t>
            </a:r>
            <a:r>
              <a:rPr lang="it-IT" sz="1200" dirty="0" err="1"/>
              <a:t>structured</a:t>
            </a:r>
            <a:r>
              <a:rPr lang="it-IT" sz="1200" dirty="0"/>
              <a:t> framework for </a:t>
            </a:r>
            <a:r>
              <a:rPr lang="it-IT" sz="1200" dirty="0" err="1"/>
              <a:t>evaluating</a:t>
            </a:r>
            <a:r>
              <a:rPr lang="it-IT" sz="1200" dirty="0"/>
              <a:t> and </a:t>
            </a:r>
            <a:r>
              <a:rPr lang="it-IT" sz="1200" dirty="0" err="1"/>
              <a:t>comparing</a:t>
            </a:r>
            <a:r>
              <a:rPr lang="it-IT" sz="1200" dirty="0"/>
              <a:t> </a:t>
            </a:r>
            <a:r>
              <a:rPr lang="it-IT" sz="1200" dirty="0" err="1"/>
              <a:t>different</a:t>
            </a:r>
            <a:r>
              <a:rPr lang="it-IT" sz="1200" dirty="0"/>
              <a:t> market </a:t>
            </a:r>
            <a:r>
              <a:rPr lang="it-IT" sz="1200" dirty="0" err="1"/>
              <a:t>segments</a:t>
            </a:r>
            <a:r>
              <a:rPr lang="it-IT" sz="1200" dirty="0"/>
              <a:t>. </a:t>
            </a:r>
          </a:p>
          <a:p>
            <a:pPr algn="l"/>
            <a:r>
              <a:rPr lang="it-IT" sz="1200" dirty="0"/>
              <a:t> </a:t>
            </a:r>
            <a:r>
              <a:rPr lang="it-IT" sz="1200" dirty="0" err="1"/>
              <a:t>We</a:t>
            </a:r>
            <a:r>
              <a:rPr lang="it-IT" sz="1200" dirty="0"/>
              <a:t> </a:t>
            </a:r>
            <a:r>
              <a:rPr lang="it-IT" sz="1200" dirty="0" err="1"/>
              <a:t>intend</a:t>
            </a:r>
            <a:r>
              <a:rPr lang="it-IT" sz="1200" dirty="0"/>
              <a:t> to </a:t>
            </a:r>
            <a:r>
              <a:rPr lang="it-IT" sz="1200" dirty="0" err="1"/>
              <a:t>refine</a:t>
            </a:r>
            <a:r>
              <a:rPr lang="it-IT" sz="1200" dirty="0"/>
              <a:t> team dynamics for the remainder of the </a:t>
            </a:r>
            <a:r>
              <a:rPr lang="it-IT" sz="1200" dirty="0" err="1"/>
              <a:t>semester</a:t>
            </a:r>
            <a:r>
              <a:rPr lang="it-IT" sz="1200" dirty="0"/>
              <a:t> by </a:t>
            </a:r>
            <a:r>
              <a:rPr lang="it-IT" sz="1200" dirty="0" err="1"/>
              <a:t>implementing</a:t>
            </a:r>
            <a:r>
              <a:rPr lang="it-IT" sz="1200" dirty="0"/>
              <a:t> the following strategies: </a:t>
            </a:r>
          </a:p>
          <a:p>
            <a:pPr algn="l">
              <a:buFont typeface="Arial" panose="020B0604020202020204" pitchFamily="34" charset="0"/>
              <a:buChar char="•"/>
            </a:pPr>
            <a:r>
              <a:rPr lang="it-IT" sz="1200" dirty="0"/>
              <a:t>Regular check-ins: </a:t>
            </a:r>
            <a:r>
              <a:rPr lang="it-IT" sz="1200" dirty="0" err="1"/>
              <a:t>We</a:t>
            </a:r>
            <a:r>
              <a:rPr lang="it-IT" sz="1200" dirty="0"/>
              <a:t> </a:t>
            </a:r>
            <a:r>
              <a:rPr lang="it-IT" sz="1200" dirty="0" err="1"/>
              <a:t>will</a:t>
            </a:r>
            <a:r>
              <a:rPr lang="it-IT" sz="1200" dirty="0"/>
              <a:t> schedule regular check-in meetings to </a:t>
            </a:r>
            <a:r>
              <a:rPr lang="it-IT" sz="1200" dirty="0" err="1"/>
              <a:t>ensure</a:t>
            </a:r>
            <a:r>
              <a:rPr lang="it-IT" sz="1200" dirty="0"/>
              <a:t> </a:t>
            </a:r>
            <a:r>
              <a:rPr lang="it-IT" sz="1200" dirty="0" err="1"/>
              <a:t>that</a:t>
            </a:r>
            <a:r>
              <a:rPr lang="it-IT" sz="1200" dirty="0"/>
              <a:t> </a:t>
            </a:r>
            <a:r>
              <a:rPr lang="it-IT" sz="1200" dirty="0" err="1"/>
              <a:t>everyone</a:t>
            </a:r>
            <a:r>
              <a:rPr lang="it-IT" sz="1200" dirty="0"/>
              <a:t> </a:t>
            </a:r>
            <a:r>
              <a:rPr lang="it-IT" sz="1200" dirty="0" err="1"/>
              <a:t>is</a:t>
            </a:r>
            <a:r>
              <a:rPr lang="it-IT" sz="1200" dirty="0"/>
              <a:t> on the </a:t>
            </a:r>
            <a:r>
              <a:rPr lang="it-IT" sz="1200" dirty="0" err="1"/>
              <a:t>same</a:t>
            </a:r>
            <a:r>
              <a:rPr lang="it-IT" sz="1200" dirty="0"/>
              <a:t> page and </a:t>
            </a:r>
            <a:r>
              <a:rPr lang="it-IT" sz="1200" dirty="0" err="1"/>
              <a:t>address</a:t>
            </a:r>
            <a:r>
              <a:rPr lang="it-IT" sz="1200" dirty="0"/>
              <a:t> </a:t>
            </a:r>
            <a:r>
              <a:rPr lang="it-IT" sz="1200" dirty="0" err="1"/>
              <a:t>any</a:t>
            </a:r>
            <a:r>
              <a:rPr lang="it-IT" sz="1200" dirty="0"/>
              <a:t> </a:t>
            </a:r>
            <a:r>
              <a:rPr lang="it-IT" sz="1200" dirty="0" err="1"/>
              <a:t>issues</a:t>
            </a:r>
            <a:r>
              <a:rPr lang="it-IT" sz="1200" dirty="0"/>
              <a:t> or </a:t>
            </a:r>
            <a:r>
              <a:rPr lang="it-IT" sz="1200" dirty="0" err="1"/>
              <a:t>concerns</a:t>
            </a:r>
            <a:r>
              <a:rPr lang="it-IT" sz="1200" dirty="0"/>
              <a:t> </a:t>
            </a:r>
            <a:r>
              <a:rPr lang="it-IT" sz="1200" dirty="0" err="1"/>
              <a:t>promptly</a:t>
            </a:r>
            <a:r>
              <a:rPr lang="it-IT" sz="1200" dirty="0"/>
              <a:t>. </a:t>
            </a:r>
          </a:p>
          <a:p>
            <a:pPr algn="l">
              <a:buFont typeface="Arial" panose="020B0604020202020204" pitchFamily="34" charset="0"/>
              <a:buChar char="•"/>
            </a:pPr>
            <a:r>
              <a:rPr lang="it-IT" sz="1200" dirty="0"/>
              <a:t>Clear </a:t>
            </a:r>
            <a:r>
              <a:rPr lang="it-IT" sz="1200" dirty="0" err="1"/>
              <a:t>roles</a:t>
            </a:r>
            <a:r>
              <a:rPr lang="it-IT" sz="1200" dirty="0"/>
              <a:t> and </a:t>
            </a:r>
            <a:r>
              <a:rPr lang="it-IT" sz="1200" dirty="0" err="1"/>
              <a:t>responsibilities</a:t>
            </a:r>
            <a:r>
              <a:rPr lang="it-IT" sz="1200" dirty="0"/>
              <a:t>: </a:t>
            </a:r>
            <a:r>
              <a:rPr lang="it-IT" sz="1200" dirty="0" err="1"/>
              <a:t>We</a:t>
            </a:r>
            <a:r>
              <a:rPr lang="it-IT" sz="1200" dirty="0"/>
              <a:t> </a:t>
            </a:r>
            <a:r>
              <a:rPr lang="it-IT" sz="1200" dirty="0" err="1"/>
              <a:t>will</a:t>
            </a:r>
            <a:r>
              <a:rPr lang="it-IT" sz="1200" dirty="0"/>
              <a:t> </a:t>
            </a:r>
            <a:r>
              <a:rPr lang="it-IT" sz="1200" dirty="0" err="1"/>
              <a:t>clarify</a:t>
            </a:r>
            <a:r>
              <a:rPr lang="it-IT" sz="1200" dirty="0"/>
              <a:t> </a:t>
            </a:r>
            <a:r>
              <a:rPr lang="it-IT" sz="1200" dirty="0" err="1"/>
              <a:t>roles</a:t>
            </a:r>
            <a:r>
              <a:rPr lang="it-IT" sz="1200" dirty="0"/>
              <a:t> and </a:t>
            </a:r>
            <a:r>
              <a:rPr lang="it-IT" sz="1200" dirty="0" err="1"/>
              <a:t>responsibilities</a:t>
            </a:r>
            <a:r>
              <a:rPr lang="it-IT" sz="1200" dirty="0"/>
              <a:t> </a:t>
            </a:r>
            <a:r>
              <a:rPr lang="it-IT" sz="1200" dirty="0" err="1"/>
              <a:t>within</a:t>
            </a:r>
            <a:r>
              <a:rPr lang="it-IT" sz="1200" dirty="0"/>
              <a:t> the team to </a:t>
            </a:r>
            <a:r>
              <a:rPr lang="it-IT" sz="1200" dirty="0" err="1"/>
              <a:t>ensure</a:t>
            </a:r>
            <a:r>
              <a:rPr lang="it-IT" sz="1200" dirty="0"/>
              <a:t> </a:t>
            </a:r>
            <a:r>
              <a:rPr lang="it-IT" sz="1200" dirty="0" err="1"/>
              <a:t>that</a:t>
            </a:r>
            <a:r>
              <a:rPr lang="it-IT" sz="1200" dirty="0"/>
              <a:t> </a:t>
            </a:r>
            <a:r>
              <a:rPr lang="it-IT" sz="1200" dirty="0" err="1"/>
              <a:t>everyone</a:t>
            </a:r>
            <a:r>
              <a:rPr lang="it-IT" sz="1200" dirty="0"/>
              <a:t> </a:t>
            </a:r>
            <a:r>
              <a:rPr lang="it-IT" sz="1200" dirty="0" err="1"/>
              <a:t>knows</a:t>
            </a:r>
            <a:r>
              <a:rPr lang="it-IT" sz="1200" dirty="0"/>
              <a:t> </a:t>
            </a:r>
            <a:r>
              <a:rPr lang="it-IT" sz="1200" dirty="0" err="1"/>
              <a:t>what</a:t>
            </a:r>
            <a:r>
              <a:rPr lang="it-IT" sz="1200" dirty="0"/>
              <a:t> </a:t>
            </a:r>
            <a:r>
              <a:rPr lang="it-IT" sz="1200" dirty="0" err="1"/>
              <a:t>is</a:t>
            </a:r>
            <a:r>
              <a:rPr lang="it-IT" sz="1200" dirty="0"/>
              <a:t> </a:t>
            </a:r>
            <a:r>
              <a:rPr lang="it-IT" sz="1200" dirty="0" err="1"/>
              <a:t>expected</a:t>
            </a:r>
            <a:r>
              <a:rPr lang="it-IT" sz="1200" dirty="0"/>
              <a:t> of </a:t>
            </a:r>
            <a:r>
              <a:rPr lang="it-IT" sz="1200" dirty="0" err="1"/>
              <a:t>them</a:t>
            </a:r>
            <a:r>
              <a:rPr lang="it-IT" sz="1200" dirty="0"/>
              <a:t> and can </a:t>
            </a:r>
            <a:r>
              <a:rPr lang="it-IT" sz="1200" dirty="0" err="1"/>
              <a:t>contribute</a:t>
            </a:r>
            <a:r>
              <a:rPr lang="it-IT" sz="1200" dirty="0"/>
              <a:t> </a:t>
            </a:r>
            <a:r>
              <a:rPr lang="it-IT" sz="1200" dirty="0" err="1"/>
              <a:t>effectively</a:t>
            </a:r>
            <a:r>
              <a:rPr lang="it-IT" sz="1200" dirty="0"/>
              <a:t> to the project. </a:t>
            </a:r>
          </a:p>
          <a:p>
            <a:pPr algn="l">
              <a:buFont typeface="Arial" panose="020B0604020202020204" pitchFamily="34" charset="0"/>
              <a:buChar char="•"/>
            </a:pPr>
            <a:r>
              <a:rPr lang="it-IT" sz="1200" dirty="0"/>
              <a:t> </a:t>
            </a:r>
            <a:r>
              <a:rPr lang="it-IT" sz="1200" dirty="0" err="1"/>
              <a:t>Encourage</a:t>
            </a:r>
            <a:r>
              <a:rPr lang="it-IT" sz="1200" dirty="0"/>
              <a:t> feedback: </a:t>
            </a:r>
            <a:r>
              <a:rPr lang="it-IT" sz="1200" dirty="0" err="1"/>
              <a:t>We</a:t>
            </a:r>
            <a:r>
              <a:rPr lang="it-IT" sz="1200" dirty="0"/>
              <a:t> </a:t>
            </a:r>
            <a:r>
              <a:rPr lang="it-IT" sz="1200" dirty="0" err="1"/>
              <a:t>will</a:t>
            </a:r>
            <a:r>
              <a:rPr lang="it-IT" sz="1200" dirty="0"/>
              <a:t> create a feedback culture </a:t>
            </a:r>
            <a:r>
              <a:rPr lang="it-IT" sz="1200" dirty="0" err="1"/>
              <a:t>where</a:t>
            </a:r>
            <a:r>
              <a:rPr lang="it-IT" sz="1200" dirty="0"/>
              <a:t> team </a:t>
            </a:r>
            <a:r>
              <a:rPr lang="it-IT" sz="1200" dirty="0" err="1"/>
              <a:t>members</a:t>
            </a:r>
            <a:r>
              <a:rPr lang="it-IT" sz="1200" dirty="0"/>
              <a:t> </a:t>
            </a:r>
            <a:r>
              <a:rPr lang="it-IT" sz="1200" dirty="0" err="1"/>
              <a:t>feel</a:t>
            </a:r>
            <a:r>
              <a:rPr lang="it-IT" sz="1200" dirty="0"/>
              <a:t> </a:t>
            </a:r>
            <a:r>
              <a:rPr lang="it-IT" sz="1200" dirty="0" err="1"/>
              <a:t>comfortable</a:t>
            </a:r>
            <a:r>
              <a:rPr lang="it-IT" sz="1200" dirty="0"/>
              <a:t> </a:t>
            </a:r>
            <a:r>
              <a:rPr lang="it-IT" sz="1200" dirty="0" err="1"/>
              <a:t>providing</a:t>
            </a:r>
            <a:r>
              <a:rPr lang="it-IT" sz="1200" dirty="0"/>
              <a:t> </a:t>
            </a:r>
            <a:r>
              <a:rPr lang="it-IT" sz="1200" dirty="0" err="1"/>
              <a:t>constructive</a:t>
            </a:r>
            <a:r>
              <a:rPr lang="it-IT" sz="1200" dirty="0"/>
              <a:t> feedback and </a:t>
            </a:r>
            <a:r>
              <a:rPr lang="it-IT" sz="1200" dirty="0" err="1"/>
              <a:t>suggestions</a:t>
            </a:r>
            <a:r>
              <a:rPr lang="it-IT" sz="1200" dirty="0"/>
              <a:t> for </a:t>
            </a:r>
            <a:r>
              <a:rPr lang="it-IT" sz="1200" dirty="0" err="1"/>
              <a:t>improvement</a:t>
            </a:r>
            <a:r>
              <a:rPr lang="it-IT" sz="1200" dirty="0"/>
              <a:t>. </a:t>
            </a:r>
          </a:p>
          <a:p>
            <a:pPr algn="l">
              <a:buFont typeface="Arial" panose="020B0604020202020204" pitchFamily="34" charset="0"/>
              <a:buChar char="•"/>
            </a:pPr>
            <a:r>
              <a:rPr lang="it-IT" sz="1200" dirty="0"/>
              <a:t> </a:t>
            </a:r>
            <a:r>
              <a:rPr lang="it-IT" sz="1200" dirty="0" err="1"/>
              <a:t>Promote</a:t>
            </a:r>
            <a:r>
              <a:rPr lang="it-IT" sz="1200" dirty="0"/>
              <a:t> </a:t>
            </a:r>
            <a:r>
              <a:rPr lang="it-IT" sz="1200" dirty="0" err="1"/>
              <a:t>collaboration</a:t>
            </a:r>
            <a:r>
              <a:rPr lang="it-IT" sz="1200" dirty="0"/>
              <a:t>: </a:t>
            </a:r>
            <a:r>
              <a:rPr lang="it-IT" sz="1200" dirty="0" err="1"/>
              <a:t>We</a:t>
            </a:r>
            <a:r>
              <a:rPr lang="it-IT" sz="1200" dirty="0"/>
              <a:t> </a:t>
            </a:r>
            <a:r>
              <a:rPr lang="it-IT" sz="1200" dirty="0" err="1"/>
              <a:t>will</a:t>
            </a:r>
            <a:r>
              <a:rPr lang="it-IT" sz="1200" dirty="0"/>
              <a:t> </a:t>
            </a:r>
            <a:r>
              <a:rPr lang="it-IT" sz="1200" dirty="0" err="1"/>
              <a:t>encourage</a:t>
            </a:r>
            <a:r>
              <a:rPr lang="it-IT" sz="1200" dirty="0"/>
              <a:t> </a:t>
            </a:r>
            <a:r>
              <a:rPr lang="it-IT" sz="1200" dirty="0" err="1"/>
              <a:t>collaboration</a:t>
            </a:r>
            <a:r>
              <a:rPr lang="it-IT" sz="1200" dirty="0"/>
              <a:t> and knowledge sharing </a:t>
            </a:r>
            <a:r>
              <a:rPr lang="it-IT" sz="1200" dirty="0" err="1"/>
              <a:t>among</a:t>
            </a:r>
            <a:r>
              <a:rPr lang="it-IT" sz="1200" dirty="0"/>
              <a:t> team </a:t>
            </a:r>
            <a:r>
              <a:rPr lang="it-IT" sz="1200" dirty="0" err="1"/>
              <a:t>members</a:t>
            </a:r>
            <a:r>
              <a:rPr lang="it-IT" sz="1200" dirty="0"/>
              <a:t> to leverage </a:t>
            </a:r>
            <a:r>
              <a:rPr lang="it-IT" sz="1200" dirty="0" err="1"/>
              <a:t>each</a:t>
            </a:r>
            <a:r>
              <a:rPr lang="it-IT" sz="1200" dirty="0"/>
              <a:t> </a:t>
            </a:r>
            <a:r>
              <a:rPr lang="it-IT" sz="1200" dirty="0" err="1"/>
              <a:t>other's</a:t>
            </a:r>
            <a:r>
              <a:rPr lang="it-IT" sz="1200" dirty="0"/>
              <a:t> </a:t>
            </a:r>
            <a:r>
              <a:rPr lang="it-IT" sz="1200" dirty="0" err="1"/>
              <a:t>strengths</a:t>
            </a:r>
            <a:r>
              <a:rPr lang="it-IT" sz="1200" dirty="0"/>
              <a:t> and skills. </a:t>
            </a:r>
          </a:p>
          <a:p>
            <a:pPr algn="l"/>
            <a:r>
              <a:rPr lang="it-IT" sz="1200" dirty="0"/>
              <a:t> </a:t>
            </a:r>
            <a:r>
              <a:rPr lang="it-IT" sz="1200" dirty="0" err="1"/>
              <a:t>These</a:t>
            </a:r>
            <a:r>
              <a:rPr lang="it-IT" sz="1200" dirty="0"/>
              <a:t> strategies </a:t>
            </a:r>
            <a:r>
              <a:rPr lang="it-IT" sz="1200" dirty="0" err="1"/>
              <a:t>will</a:t>
            </a:r>
            <a:r>
              <a:rPr lang="it-IT" sz="1200" dirty="0"/>
              <a:t> help </a:t>
            </a:r>
            <a:r>
              <a:rPr lang="it-IT" sz="1200" dirty="0" err="1"/>
              <a:t>us</a:t>
            </a:r>
            <a:r>
              <a:rPr lang="it-IT" sz="1200" dirty="0"/>
              <a:t> </a:t>
            </a:r>
            <a:r>
              <a:rPr lang="it-IT" sz="1200" dirty="0" err="1"/>
              <a:t>enhance</a:t>
            </a:r>
            <a:r>
              <a:rPr lang="it-IT" sz="1200" dirty="0"/>
              <a:t> team dynamics and </a:t>
            </a:r>
            <a:r>
              <a:rPr lang="it-IT" sz="1200" dirty="0" err="1"/>
              <a:t>maintain</a:t>
            </a:r>
            <a:r>
              <a:rPr lang="it-IT" sz="1200" dirty="0"/>
              <a:t> </a:t>
            </a:r>
            <a:r>
              <a:rPr lang="it-IT" sz="1200" dirty="0" err="1"/>
              <a:t>effective</a:t>
            </a:r>
            <a:r>
              <a:rPr lang="it-IT" sz="1200" dirty="0"/>
              <a:t> </a:t>
            </a:r>
            <a:r>
              <a:rPr lang="it-IT" sz="1200" dirty="0" err="1"/>
              <a:t>communication</a:t>
            </a:r>
            <a:r>
              <a:rPr lang="it-IT" sz="1200" dirty="0"/>
              <a:t> and </a:t>
            </a:r>
            <a:r>
              <a:rPr lang="it-IT" sz="1200" dirty="0" err="1"/>
              <a:t>collaboration</a:t>
            </a:r>
            <a:r>
              <a:rPr lang="it-IT" sz="1200" dirty="0"/>
              <a:t> </a:t>
            </a:r>
            <a:r>
              <a:rPr lang="it-IT" sz="1200" dirty="0" err="1"/>
              <a:t>throughout</a:t>
            </a:r>
            <a:r>
              <a:rPr lang="it-IT" sz="1200" dirty="0"/>
              <a:t>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4"/>
          <p:cNvSpPr txBox="1">
            <a:spLocks noGrp="1"/>
          </p:cNvSpPr>
          <p:nvPr>
            <p:ph type="title" idx="4"/>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Slide #4 – TAM (Step #4)</a:t>
            </a:r>
            <a:endParaRPr dirty="0"/>
          </a:p>
        </p:txBody>
      </p:sp>
      <p:sp>
        <p:nvSpPr>
          <p:cNvPr id="675" name="Google Shape;675;p84"/>
          <p:cNvSpPr txBox="1">
            <a:spLocks noGrp="1"/>
          </p:cNvSpPr>
          <p:nvPr>
            <p:ph type="subTitle" idx="1"/>
          </p:nvPr>
        </p:nvSpPr>
        <p:spPr>
          <a:xfrm>
            <a:off x="713225" y="1414674"/>
            <a:ext cx="7717499" cy="31573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The Business Household Market (BHM) boasts an estimated 450,000 households, with each household potentially generating $200 in annual revenue, assuming 10% of their $2,000 yearly budget is allocated to the offered solution. Presently, consumers spend $200 annually on smart home devices, contributing to a total market expenditure of approximately $90 million yearly. The aim is to capture 10% of this market, equating to $9 million annually. These figures are subject to change, influenced by factors such as increasing smart home adoption rates, advancements in AI and IoT technology, and government policies emphasizing energy efficiency. Market growth hinges on variables like new home sales, government incentives for smart home technology adoption, and consumer spending trends influenced by interest rates. The opportunity lies in both overall market expansion and a trend toward more intelligent solutions. While the Total Addressable Market (TAM) appears substantial, further segmentation could optimize resource allocation and provide a more precise evaluation of market potential. This approach enables a targeted focus on specific subsegments or geographic areas, ensuring maximum effectiveness in resource allocation. As the smart home sector evolves and embraces more sophisticated technologies, there's significant potential for growth and market penetration, making the BHM a promising space for investment and attention.</a:t>
            </a:r>
            <a:endParaRPr sz="1200" dirty="0"/>
          </a:p>
        </p:txBody>
      </p:sp>
      <p:sp>
        <p:nvSpPr>
          <p:cNvPr id="682" name="Google Shape;682;p84">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5"/>
          <p:cNvSpPr txBox="1">
            <a:spLocks noGrp="1"/>
          </p:cNvSpPr>
          <p:nvPr>
            <p:ph type="subTitle" idx="1"/>
          </p:nvPr>
        </p:nvSpPr>
        <p:spPr>
          <a:xfrm>
            <a:off x="785651" y="1414675"/>
            <a:ext cx="4881817" cy="35737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t>Danai </a:t>
            </a:r>
            <a:r>
              <a:rPr lang="en-GB" sz="1100" dirty="0" err="1"/>
              <a:t>Kosh</a:t>
            </a:r>
            <a:r>
              <a:rPr lang="en-GB" sz="1100" dirty="0"/>
              <a:t>, a 23-year-old European woman, is a multifaceted individual juggling her studies in Business Administration alongside a consultant role in digital transformation. Her priorities encompass self-care, academic success, professional growth, and financial planning, underpinned by a blend of creativity and analytical prowess. With a fervent passion for dance, diving, biking, swimming, and fitness, Danai draws inspiration from Walt Disney's philosophy of dreaming big. Her daily routine seamlessly integrates work, university commitments, and fitness </a:t>
            </a:r>
            <a:r>
              <a:rPr lang="en-GB" sz="1100" dirty="0" err="1"/>
              <a:t>endeavors</a:t>
            </a:r>
            <a:r>
              <a:rPr lang="en-GB" sz="1100" dirty="0"/>
              <a:t>, supplemented by insights gleaned from diverse sources such as social media, news apps, university, work, and gym interactions. As a working student navigating financial constraints, Danai epitomizes the challenges faced by many young adults in managing expenses and savings amidst escalating costs. Her dynamic lifestyle and financial sensibilities make her an ideal target persona for tailored solutions aimed at optimizing budget management and achieving personal and professional aspirations. Focusing on Danai enables the development of strategies tailored to her specific needs, ensuring effective utilization of resources to navigate the complexities of balancing work, studies, and financial stability.</a:t>
            </a:r>
            <a:endParaRPr sz="1100" dirty="0"/>
          </a:p>
        </p:txBody>
      </p:sp>
      <p:sp>
        <p:nvSpPr>
          <p:cNvPr id="693" name="Google Shape;693;p85"/>
          <p:cNvSpPr txBox="1">
            <a:spLocks noGrp="1"/>
          </p:cNvSpPr>
          <p:nvPr>
            <p:ph type="title" idx="6"/>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Slide #5 – Persona (Step #5)</a:t>
            </a:r>
            <a:endParaRPr dirty="0"/>
          </a:p>
        </p:txBody>
      </p:sp>
      <p:sp>
        <p:nvSpPr>
          <p:cNvPr id="738" name="Google Shape;738;p85">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descr="A person sitting at a table with food&#10;&#10;Description automatically generated">
            <a:extLst>
              <a:ext uri="{FF2B5EF4-FFF2-40B4-BE49-F238E27FC236}">
                <a16:creationId xmlns:a16="http://schemas.microsoft.com/office/drawing/2014/main" id="{4FC6F103-2577-2697-2AD5-2B68A11AC549}"/>
              </a:ext>
            </a:extLst>
          </p:cNvPr>
          <p:cNvPicPr>
            <a:picLocks noChangeAspect="1"/>
          </p:cNvPicPr>
          <p:nvPr/>
        </p:nvPicPr>
        <p:blipFill>
          <a:blip r:embed="rId4"/>
          <a:stretch>
            <a:fillRect/>
          </a:stretch>
        </p:blipFill>
        <p:spPr>
          <a:xfrm>
            <a:off x="5746687" y="1628421"/>
            <a:ext cx="2339415" cy="29242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9" name="Google Shape;829;p90"/>
          <p:cNvSpPr txBox="1">
            <a:spLocks noGrp="1"/>
          </p:cNvSpPr>
          <p:nvPr>
            <p:ph type="title"/>
          </p:nvPr>
        </p:nvSpPr>
        <p:spPr>
          <a:xfrm>
            <a:off x="713225" y="8686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Slide #6 – Full Life C</a:t>
            </a:r>
            <a:r>
              <a:rPr lang="en-GB" dirty="0"/>
              <a:t>y</a:t>
            </a:r>
            <a:r>
              <a:rPr lang="en" dirty="0" err="1"/>
              <a:t>cle</a:t>
            </a:r>
            <a:r>
              <a:rPr lang="en" dirty="0"/>
              <a:t> Use Case (Step #6)</a:t>
            </a:r>
            <a:endParaRPr dirty="0"/>
          </a:p>
        </p:txBody>
      </p:sp>
      <p:sp>
        <p:nvSpPr>
          <p:cNvPr id="26" name="Subtitle 25">
            <a:extLst>
              <a:ext uri="{FF2B5EF4-FFF2-40B4-BE49-F238E27FC236}">
                <a16:creationId xmlns:a16="http://schemas.microsoft.com/office/drawing/2014/main" id="{10A1FA14-B993-E389-9EDB-A74A3C1C8140}"/>
              </a:ext>
            </a:extLst>
          </p:cNvPr>
          <p:cNvSpPr>
            <a:spLocks noGrp="1"/>
          </p:cNvSpPr>
          <p:nvPr>
            <p:ph type="subTitle" idx="4"/>
          </p:nvPr>
        </p:nvSpPr>
        <p:spPr>
          <a:xfrm>
            <a:off x="2487853" y="1414675"/>
            <a:ext cx="3089081" cy="2035348"/>
          </a:xfrm>
        </p:spPr>
        <p:txBody>
          <a:bodyPr/>
          <a:lstStyle/>
          <a:p>
            <a:pPr algn="l"/>
            <a:r>
              <a:rPr lang="it-IT" dirty="0"/>
              <a:t>In the full life </a:t>
            </a:r>
            <a:r>
              <a:rPr lang="it-IT" dirty="0" err="1"/>
              <a:t>cycle</a:t>
            </a:r>
            <a:r>
              <a:rPr lang="it-IT" dirty="0"/>
              <a:t> case, </a:t>
            </a:r>
            <a:r>
              <a:rPr lang="it-IT" dirty="0" err="1"/>
              <a:t>we</a:t>
            </a:r>
            <a:r>
              <a:rPr lang="it-IT" dirty="0"/>
              <a:t> </a:t>
            </a:r>
            <a:r>
              <a:rPr lang="it-IT" dirty="0" err="1"/>
              <a:t>assessed</a:t>
            </a:r>
            <a:r>
              <a:rPr lang="it-IT" dirty="0"/>
              <a:t> the </a:t>
            </a:r>
            <a:r>
              <a:rPr lang="it-IT" dirty="0" err="1"/>
              <a:t>individuals</a:t>
            </a:r>
            <a:r>
              <a:rPr lang="it-IT" dirty="0"/>
              <a:t> </a:t>
            </a:r>
            <a:r>
              <a:rPr lang="it-IT" dirty="0" err="1"/>
              <a:t>directly</a:t>
            </a:r>
            <a:r>
              <a:rPr lang="it-IT" dirty="0"/>
              <a:t> </a:t>
            </a:r>
            <a:r>
              <a:rPr lang="it-IT" dirty="0" err="1"/>
              <a:t>involved</a:t>
            </a:r>
            <a:r>
              <a:rPr lang="it-IT" dirty="0"/>
              <a:t> in the </a:t>
            </a:r>
            <a:r>
              <a:rPr lang="it-IT" dirty="0" err="1"/>
              <a:t>product's</a:t>
            </a:r>
            <a:r>
              <a:rPr lang="it-IT" dirty="0"/>
              <a:t> lifecycle, from </a:t>
            </a:r>
            <a:r>
              <a:rPr lang="it-IT" dirty="0" err="1"/>
              <a:t>those</a:t>
            </a:r>
            <a:r>
              <a:rPr lang="it-IT" dirty="0"/>
              <a:t> </a:t>
            </a:r>
            <a:r>
              <a:rPr lang="it-IT" dirty="0" err="1"/>
              <a:t>determining</a:t>
            </a:r>
            <a:r>
              <a:rPr lang="it-IT" dirty="0"/>
              <a:t> </a:t>
            </a:r>
            <a:r>
              <a:rPr lang="it-IT" dirty="0" err="1"/>
              <a:t>what</a:t>
            </a:r>
            <a:r>
              <a:rPr lang="it-IT" dirty="0"/>
              <a:t> the product </a:t>
            </a:r>
            <a:r>
              <a:rPr lang="it-IT" dirty="0" err="1"/>
              <a:t>should</a:t>
            </a:r>
            <a:r>
              <a:rPr lang="it-IT" dirty="0"/>
              <a:t> do and </a:t>
            </a:r>
            <a:r>
              <a:rPr lang="it-IT" dirty="0" err="1"/>
              <a:t>how</a:t>
            </a:r>
            <a:r>
              <a:rPr lang="it-IT" dirty="0"/>
              <a:t>, to </a:t>
            </a:r>
            <a:r>
              <a:rPr lang="it-IT" dirty="0" err="1"/>
              <a:t>those</a:t>
            </a:r>
            <a:r>
              <a:rPr lang="it-IT" dirty="0"/>
              <a:t> </a:t>
            </a:r>
            <a:r>
              <a:rPr lang="it-IT" dirty="0" err="1"/>
              <a:t>installing</a:t>
            </a:r>
            <a:r>
              <a:rPr lang="it-IT" dirty="0"/>
              <a:t> and </a:t>
            </a:r>
            <a:r>
              <a:rPr lang="it-IT" dirty="0" err="1"/>
              <a:t>configuring</a:t>
            </a:r>
            <a:r>
              <a:rPr lang="it-IT" dirty="0"/>
              <a:t> </a:t>
            </a:r>
            <a:r>
              <a:rPr lang="it-IT" dirty="0" err="1"/>
              <a:t>it</a:t>
            </a:r>
            <a:r>
              <a:rPr lang="it-IT" dirty="0"/>
              <a:t>, the payment </a:t>
            </a:r>
            <a:r>
              <a:rPr lang="it-IT" dirty="0" err="1"/>
              <a:t>method</a:t>
            </a:r>
            <a:r>
              <a:rPr lang="it-IT" dirty="0"/>
              <a:t>, and </a:t>
            </a:r>
            <a:r>
              <a:rPr lang="it-IT" dirty="0" err="1"/>
              <a:t>how</a:t>
            </a:r>
            <a:r>
              <a:rPr lang="it-IT" dirty="0"/>
              <a:t> </a:t>
            </a:r>
            <a:r>
              <a:rPr lang="it-IT" dirty="0" err="1"/>
              <a:t>it</a:t>
            </a:r>
            <a:r>
              <a:rPr lang="it-IT" dirty="0"/>
              <a:t> </a:t>
            </a:r>
            <a:r>
              <a:rPr lang="it-IT" dirty="0" err="1"/>
              <a:t>compares</a:t>
            </a:r>
            <a:r>
              <a:rPr lang="it-IT" dirty="0"/>
              <a:t> to </a:t>
            </a:r>
            <a:r>
              <a:rPr lang="it-IT" dirty="0" err="1"/>
              <a:t>other</a:t>
            </a:r>
            <a:r>
              <a:rPr lang="it-IT" dirty="0"/>
              <a:t> products.  </a:t>
            </a:r>
          </a:p>
          <a:p>
            <a:pPr algn="l"/>
            <a:r>
              <a:rPr lang="it-IT" dirty="0" err="1"/>
              <a:t>Finally</a:t>
            </a:r>
            <a:r>
              <a:rPr lang="it-IT" dirty="0"/>
              <a:t>, </a:t>
            </a:r>
            <a:r>
              <a:rPr lang="it-IT" dirty="0" err="1"/>
              <a:t>we</a:t>
            </a:r>
            <a:r>
              <a:rPr lang="it-IT" dirty="0"/>
              <a:t> </a:t>
            </a:r>
            <a:r>
              <a:rPr lang="it-IT" dirty="0" err="1"/>
              <a:t>inserted</a:t>
            </a:r>
            <a:r>
              <a:rPr lang="it-IT" dirty="0"/>
              <a:t> images of </a:t>
            </a:r>
            <a:r>
              <a:rPr lang="it-IT" dirty="0" err="1"/>
              <a:t>what</a:t>
            </a:r>
            <a:r>
              <a:rPr lang="it-IT" dirty="0"/>
              <a:t> the product </a:t>
            </a:r>
            <a:r>
              <a:rPr lang="it-IT" dirty="0" err="1"/>
              <a:t>would</a:t>
            </a:r>
            <a:r>
              <a:rPr lang="it-IT" dirty="0"/>
              <a:t> look like and </a:t>
            </a:r>
            <a:r>
              <a:rPr lang="it-IT" dirty="0" err="1"/>
              <a:t>what</a:t>
            </a:r>
            <a:r>
              <a:rPr lang="it-IT" dirty="0"/>
              <a:t> </a:t>
            </a:r>
            <a:r>
              <a:rPr lang="it-IT" dirty="0" err="1"/>
              <a:t>it</a:t>
            </a:r>
            <a:r>
              <a:rPr lang="it-IT" dirty="0"/>
              <a:t> </a:t>
            </a:r>
            <a:r>
              <a:rPr lang="it-IT" dirty="0" err="1"/>
              <a:t>could</a:t>
            </a:r>
            <a:r>
              <a:rPr lang="it-IT" dirty="0"/>
              <a:t> do.</a:t>
            </a:r>
          </a:p>
          <a:p>
            <a:endParaRPr lang="it-IT" dirty="0"/>
          </a:p>
        </p:txBody>
      </p:sp>
      <p:pic>
        <p:nvPicPr>
          <p:cNvPr id="28" name="Picture 27" descr="A close-up of a device&#10;&#10;Description automatically generated">
            <a:extLst>
              <a:ext uri="{FF2B5EF4-FFF2-40B4-BE49-F238E27FC236}">
                <a16:creationId xmlns:a16="http://schemas.microsoft.com/office/drawing/2014/main" id="{2432C780-4D7B-B12A-350D-767D170BB670}"/>
              </a:ext>
            </a:extLst>
          </p:cNvPr>
          <p:cNvPicPr>
            <a:picLocks noChangeAspect="1"/>
          </p:cNvPicPr>
          <p:nvPr/>
        </p:nvPicPr>
        <p:blipFill rotWithShape="1">
          <a:blip r:embed="rId3"/>
          <a:srcRect l="19027" t="16877" r="62731" b="30817"/>
          <a:stretch/>
        </p:blipFill>
        <p:spPr>
          <a:xfrm>
            <a:off x="713225" y="1613850"/>
            <a:ext cx="1774629" cy="2862263"/>
          </a:xfrm>
          <a:prstGeom prst="rect">
            <a:avLst/>
          </a:prstGeom>
        </p:spPr>
      </p:pic>
      <p:pic>
        <p:nvPicPr>
          <p:cNvPr id="30" name="Picture 29" descr="A close-up of a device&#10;&#10;Description automatically generated">
            <a:extLst>
              <a:ext uri="{FF2B5EF4-FFF2-40B4-BE49-F238E27FC236}">
                <a16:creationId xmlns:a16="http://schemas.microsoft.com/office/drawing/2014/main" id="{8D472298-DCDE-C92E-0D07-95080AEA3FE0}"/>
              </a:ext>
            </a:extLst>
          </p:cNvPr>
          <p:cNvPicPr>
            <a:picLocks noChangeAspect="1"/>
          </p:cNvPicPr>
          <p:nvPr/>
        </p:nvPicPr>
        <p:blipFill rotWithShape="1">
          <a:blip r:embed="rId3"/>
          <a:srcRect l="37276" t="19821" r="19630" b="21088"/>
          <a:stretch/>
        </p:blipFill>
        <p:spPr>
          <a:xfrm>
            <a:off x="5576934" y="1613850"/>
            <a:ext cx="3349481" cy="25834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8" name="Google Shape;848;p91"/>
          <p:cNvSpPr txBox="1">
            <a:spLocks noGrp="1"/>
          </p:cNvSpPr>
          <p:nvPr>
            <p:ph type="title"/>
          </p:nvPr>
        </p:nvSpPr>
        <p:spPr>
          <a:xfrm>
            <a:off x="713250" y="768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Slide #7 – High Level Product Specification (Step #7)</a:t>
            </a:r>
            <a:endParaRPr sz="2000" dirty="0"/>
          </a:p>
        </p:txBody>
      </p:sp>
      <p:sp>
        <p:nvSpPr>
          <p:cNvPr id="849" name="Google Shape;849;p91"/>
          <p:cNvSpPr/>
          <p:nvPr/>
        </p:nvSpPr>
        <p:spPr>
          <a:xfrm>
            <a:off x="0" y="0"/>
            <a:ext cx="658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1"/>
          <p:cNvSpPr/>
          <p:nvPr/>
        </p:nvSpPr>
        <p:spPr>
          <a:xfrm>
            <a:off x="8476500" y="0"/>
            <a:ext cx="658200" cy="516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1">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91;p95">
            <a:extLst>
              <a:ext uri="{FF2B5EF4-FFF2-40B4-BE49-F238E27FC236}">
                <a16:creationId xmlns:a16="http://schemas.microsoft.com/office/drawing/2014/main" id="{DA426D15-DB5C-F527-EF8E-9EE85F5C5994}"/>
              </a:ext>
            </a:extLst>
          </p:cNvPr>
          <p:cNvSpPr txBox="1"/>
          <p:nvPr/>
        </p:nvSpPr>
        <p:spPr>
          <a:xfrm>
            <a:off x="927533" y="659948"/>
            <a:ext cx="7374842" cy="425927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dk1"/>
                </a:solidFill>
                <a:latin typeface="Montserrat"/>
                <a:ea typeface="Montserrat"/>
                <a:cs typeface="Montserrat"/>
                <a:sym typeface="Montserrat"/>
              </a:rPr>
              <a:t>The product alignment with the Persona's priorities is crucial for ensuring that the AI device effectively meets the user's needs and expectations. By aligning the features, functions, and benefits of the product with the Persona's top priorities, we can deliver value and enhance user satisfaction. </a:t>
            </a:r>
          </a:p>
          <a:p>
            <a:pPr marL="0" lvl="0" indent="0" rtl="0">
              <a:spcBef>
                <a:spcPts val="0"/>
              </a:spcBef>
              <a:spcAft>
                <a:spcPts val="0"/>
              </a:spcAft>
              <a:buNone/>
            </a:pPr>
            <a:r>
              <a:rPr lang="en-GB" dirty="0">
                <a:solidFill>
                  <a:schemeClr val="dk1"/>
                </a:solidFill>
                <a:latin typeface="Montserrat"/>
                <a:ea typeface="Montserrat"/>
                <a:cs typeface="Montserrat"/>
                <a:sym typeface="Montserrat"/>
              </a:rPr>
              <a:t> </a:t>
            </a:r>
          </a:p>
          <a:p>
            <a:pPr marL="0" lvl="0" indent="0" rtl="0">
              <a:spcBef>
                <a:spcPts val="0"/>
              </a:spcBef>
              <a:spcAft>
                <a:spcPts val="0"/>
              </a:spcAft>
              <a:buNone/>
            </a:pPr>
            <a:r>
              <a:rPr lang="en-GB" dirty="0">
                <a:solidFill>
                  <a:schemeClr val="dk1"/>
                </a:solidFill>
                <a:latin typeface="Montserrat"/>
                <a:ea typeface="Montserrat"/>
                <a:cs typeface="Montserrat"/>
                <a:sym typeface="Montserrat"/>
              </a:rPr>
              <a:t>The high-level product specification has been reviewed with the Persona, who provided valuable feedback. While the Persona appreciated the thoroughness of the specifications, they expressed the need for more details regarding the user interface, ease of use, privacy, and security considerations. In response, we have iterated based on the Persona's feedback by enhancing the user interface, improving privacy and security features, providing comprehensive documentation, offering user training and support, and implementing a feedback mechanism. </a:t>
            </a:r>
          </a:p>
          <a:p>
            <a:pPr marL="0" lvl="0" indent="0" rtl="0">
              <a:spcBef>
                <a:spcPts val="0"/>
              </a:spcBef>
              <a:spcAft>
                <a:spcPts val="0"/>
              </a:spcAft>
              <a:buNone/>
            </a:pPr>
            <a:r>
              <a:rPr lang="en-GB" dirty="0">
                <a:solidFill>
                  <a:schemeClr val="dk1"/>
                </a:solidFill>
                <a:latin typeface="Montserrat"/>
                <a:ea typeface="Montserrat"/>
                <a:cs typeface="Montserrat"/>
                <a:sym typeface="Montserrat"/>
              </a:rPr>
              <a:t> </a:t>
            </a:r>
          </a:p>
          <a:p>
            <a:pPr marL="0" lvl="0" indent="0" rtl="0">
              <a:spcBef>
                <a:spcPts val="0"/>
              </a:spcBef>
              <a:spcAft>
                <a:spcPts val="0"/>
              </a:spcAft>
              <a:buNone/>
            </a:pPr>
            <a:r>
              <a:rPr lang="en-GB" dirty="0">
                <a:solidFill>
                  <a:schemeClr val="dk1"/>
                </a:solidFill>
                <a:latin typeface="Montserrat"/>
                <a:ea typeface="Montserrat"/>
                <a:cs typeface="Montserrat"/>
                <a:sym typeface="Montserrat"/>
              </a:rPr>
              <a:t>Through this iterative process, we aim to ensure that the high-level product specification is not only interesting but also satisfies the Persona's priorities effectively. By addressing the Persona's feedback and refining the product accordingly, we can enhance user satisfaction and maximize the product's potential to meet the needs of our target audience.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95"/>
          <p:cNvSpPr txBox="1">
            <a:spLocks noGrp="1"/>
          </p:cNvSpPr>
          <p:nvPr>
            <p:ph type="title"/>
          </p:nvPr>
        </p:nvSpPr>
        <p:spPr>
          <a:xfrm>
            <a:off x="713222" y="551075"/>
            <a:ext cx="7717500" cy="5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Slide #8 – Quantified Value Proposition (Step #8)</a:t>
            </a:r>
            <a:endParaRPr dirty="0"/>
          </a:p>
        </p:txBody>
      </p:sp>
      <p:sp>
        <p:nvSpPr>
          <p:cNvPr id="991" name="Google Shape;991;p95"/>
          <p:cNvSpPr txBox="1"/>
          <p:nvPr/>
        </p:nvSpPr>
        <p:spPr>
          <a:xfrm>
            <a:off x="279117" y="1379367"/>
            <a:ext cx="8585709" cy="321305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dk1"/>
                </a:solidFill>
                <a:latin typeface="Montserrat"/>
                <a:ea typeface="Montserrat"/>
                <a:cs typeface="Montserrat"/>
                <a:sym typeface="Montserrat"/>
              </a:rPr>
              <a:t>The current focus of the business lies in residential homeowners seeking to manage energy consumption, presenting a diverse market encompassing urban and suburban dwellers, irrespective of solar panel installation. Urgency is </a:t>
            </a:r>
            <a:r>
              <a:rPr lang="en-GB" dirty="0" err="1">
                <a:solidFill>
                  <a:schemeClr val="dk1"/>
                </a:solidFill>
                <a:latin typeface="Montserrat"/>
                <a:ea typeface="Montserrat"/>
                <a:cs typeface="Montserrat"/>
                <a:sym typeface="Montserrat"/>
              </a:rPr>
              <a:t>fueled</a:t>
            </a:r>
            <a:r>
              <a:rPr lang="en-GB" dirty="0">
                <a:solidFill>
                  <a:schemeClr val="dk1"/>
                </a:solidFill>
                <a:latin typeface="Montserrat"/>
                <a:ea typeface="Montserrat"/>
                <a:cs typeface="Montserrat"/>
                <a:sym typeface="Montserrat"/>
              </a:rPr>
              <a:t> by rising energy costs and environmental awareness. Targeting a subset interested in renewable energy integration offers added value. Opportunities for improvement include leveraging AI for precise energy management, personalized recommendations, and deeper engagement through features promoting conservation. Enhanced compatibility with smart home ecosystems and renewables, along with strategic partnerships, could bolster market presence and customer loyalty. Innovations in technology and collaborations position the business to meet the rising demand for sustainable living solutions.</a:t>
            </a:r>
            <a:endParaRPr dirty="0">
              <a:solidFill>
                <a:schemeClr val="dk1"/>
              </a:solidFill>
              <a:latin typeface="Montserrat"/>
              <a:ea typeface="Montserrat"/>
              <a:cs typeface="Montserrat"/>
              <a:sym typeface="Montserrat"/>
            </a:endParaRPr>
          </a:p>
        </p:txBody>
      </p:sp>
      <p:sp>
        <p:nvSpPr>
          <p:cNvPr id="1012" name="Google Shape;1012;p95">
            <a:hlinkClick r:id="rId3" action="ppaction://hlinksldjump"/>
          </p:cNvPr>
          <p:cNvSpPr/>
          <p:nvPr/>
        </p:nvSpPr>
        <p:spPr>
          <a:xfrm>
            <a:off x="233824" y="4688491"/>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1506</Words>
  <Application>Microsoft Macintosh PowerPoint</Application>
  <PresentationFormat>On-screen Show (16:9)</PresentationFormat>
  <Paragraphs>29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Roboto Condensed Light</vt:lpstr>
      <vt:lpstr>Playfair Display</vt:lpstr>
      <vt:lpstr>Minimalist Green Slides by Slidesgo</vt:lpstr>
      <vt:lpstr>Greenify</vt:lpstr>
      <vt:lpstr>Slide #1 - Learnings to Action</vt:lpstr>
      <vt:lpstr>Slide #2 - BHM Selection</vt:lpstr>
      <vt:lpstr>Slide #3 – The process</vt:lpstr>
      <vt:lpstr>Slide #4 – TAM (Step #4)</vt:lpstr>
      <vt:lpstr>Slide #5 – Persona (Step #5)</vt:lpstr>
      <vt:lpstr>Slide #6 – Full Life Cycle Use Case (Step #6)</vt:lpstr>
      <vt:lpstr>Slide #7 – High Level Product Specification (Step #7)</vt:lpstr>
      <vt:lpstr>Slide #8 – Quantified Value Proposition (Step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Greenify</dc:title>
  <cp:lastModifiedBy>MATTEO RAMBALDI</cp:lastModifiedBy>
  <cp:revision>15</cp:revision>
  <dcterms:modified xsi:type="dcterms:W3CDTF">2024-04-11T11:55:17Z</dcterms:modified>
</cp:coreProperties>
</file>