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4" r:id="rId7"/>
    <p:sldId id="274" r:id="rId8"/>
    <p:sldId id="262" r:id="rId9"/>
    <p:sldId id="272" r:id="rId10"/>
    <p:sldId id="265" r:id="rId11"/>
    <p:sldId id="266" r:id="rId12"/>
    <p:sldId id="267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6" autoAdjust="0"/>
    <p:restoredTop sz="94655" autoAdjust="0"/>
  </p:normalViewPr>
  <p:slideViewPr>
    <p:cSldViewPr snapToGrid="0">
      <p:cViewPr varScale="1">
        <p:scale>
          <a:sx n="79" d="100"/>
          <a:sy n="79" d="100"/>
        </p:scale>
        <p:origin x="415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9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C247-B57E-4400-BD25-509271BD05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D80B-3A3F-4771-B9EA-C71B7AEE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3D80B-3A3F-4771-B9EA-C71B7AEE2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6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49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003C4E-87FD-4156-A6FA-7E8FF09B7AF4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8B3F-69DC-4894-9C0B-65B698B8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5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mailto:mattredleifdev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matt8142/viz/MJF-3_10Submission/RevenueByRegion?publish=yes" TargetMode="External"/><Relationship Id="rId3" Type="http://schemas.openxmlformats.org/officeDocument/2006/relationships/hyperlink" Target="https://public.tableau.com/app/profile/matt8142/viz/MJF-3_10Submission/BottomTitlesByRevenue?publish=yes" TargetMode="External"/><Relationship Id="rId7" Type="http://schemas.openxmlformats.org/officeDocument/2006/relationships/hyperlink" Target="https://public.tableau.com/app/profile/matt8142/viz/MJF-3_10Submission/Top10CustomerLocations?publish=yes" TargetMode="External"/><Relationship Id="rId2" Type="http://schemas.openxmlformats.org/officeDocument/2006/relationships/hyperlink" Target="https://public.tableau.com/app/profile/matt8142/viz/MJF-3_10Submission/TopTitlesByRevenue?publish=y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matt8142/viz/MJF-3_10Submission/CustomerCount-TopCountries?publish=yes" TargetMode="External"/><Relationship Id="rId5" Type="http://schemas.openxmlformats.org/officeDocument/2006/relationships/hyperlink" Target="https://public.tableau.com/app/profile/matt8142/viz/MJF-3_10Submission/RevenueByCategory?publish=yes" TargetMode="External"/><Relationship Id="rId4" Type="http://schemas.openxmlformats.org/officeDocument/2006/relationships/hyperlink" Target="https://public.tableau.com/app/profile/matt8142/viz/MJF-3_10Submission/RevenueByRating?publish=y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BAF0-1C29-ED2A-DF94-96A53B1E6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9FA5C-2868-DC8D-7474-3D42420CD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Online Video rental service launch plan</a:t>
            </a:r>
          </a:p>
        </p:txBody>
      </p:sp>
    </p:spTree>
    <p:extLst>
      <p:ext uri="{BB962C8B-B14F-4D97-AF65-F5344CB8AC3E}">
        <p14:creationId xmlns:p14="http://schemas.microsoft.com/office/powerpoint/2010/main" val="139953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61AA-C3E1-6499-204A-56F33440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Geographic Region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FD203-552D-3EC6-9821-B8A4B80A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Asia is </a:t>
            </a:r>
            <a:r>
              <a:rPr lang="en-US" dirty="0" err="1"/>
              <a:t>Rockbuster’s</a:t>
            </a:r>
            <a:r>
              <a:rPr lang="en-US" dirty="0"/>
              <a:t> top region for revenue by a significant margin.</a:t>
            </a:r>
          </a:p>
          <a:p>
            <a:r>
              <a:rPr lang="en-US" dirty="0"/>
              <a:t>Europe, North America, and Middle East follow behind Asia</a:t>
            </a:r>
          </a:p>
          <a:p>
            <a:endParaRPr lang="en-US" dirty="0"/>
          </a:p>
          <a:p>
            <a:r>
              <a:rPr lang="en-US" dirty="0"/>
              <a:t>* Countries grouped to regions per the UN region designations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E8FF4F-F96E-BABB-49F0-B7FF6C1C0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736126"/>
            <a:ext cx="6126935" cy="4136354"/>
          </a:xfrm>
        </p:spPr>
      </p:pic>
    </p:spTree>
    <p:extLst>
      <p:ext uri="{BB962C8B-B14F-4D97-AF65-F5344CB8AC3E}">
        <p14:creationId xmlns:p14="http://schemas.microsoft.com/office/powerpoint/2010/main" val="36484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93E0-ED2D-DC5F-F829-23881406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Selection for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2C16-9C51-9B02-8B93-C36EAF29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20240"/>
            <a:ext cx="8946541" cy="4338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Secure additional licensing for top revenue producing movies</a:t>
            </a:r>
          </a:p>
          <a:p>
            <a:r>
              <a:rPr lang="en-US" dirty="0"/>
              <a:t>Known high revenue movies should be promoted in all regions</a:t>
            </a:r>
          </a:p>
          <a:p>
            <a:r>
              <a:rPr lang="en-US" dirty="0"/>
              <a:t>Review and revise rental plan</a:t>
            </a:r>
          </a:p>
          <a:p>
            <a:pPr lvl="1"/>
            <a:r>
              <a:rPr lang="en-US" dirty="0"/>
              <a:t>Eliminate late fees</a:t>
            </a:r>
          </a:p>
          <a:p>
            <a:pPr lvl="1"/>
            <a:r>
              <a:rPr lang="en-US" dirty="0"/>
              <a:t>Establish either a ‘per rental’ OR ‘per view’ fee structure</a:t>
            </a:r>
          </a:p>
          <a:p>
            <a:r>
              <a:rPr lang="en-US" dirty="0"/>
              <a:t>Emphasis should be given to:</a:t>
            </a:r>
          </a:p>
          <a:p>
            <a:pPr lvl="1"/>
            <a:r>
              <a:rPr lang="en-US" dirty="0"/>
              <a:t>PG-13, NC-17, and PG rated movies</a:t>
            </a:r>
          </a:p>
          <a:p>
            <a:pPr lvl="1"/>
            <a:r>
              <a:rPr lang="en-US" dirty="0"/>
              <a:t>Sports, Sci-Fi, and Animation categories</a:t>
            </a:r>
          </a:p>
          <a:p>
            <a:r>
              <a:rPr lang="en-US" dirty="0"/>
              <a:t>To minimize licensing fees and give focus to high revenue rentals:</a:t>
            </a:r>
          </a:p>
          <a:p>
            <a:pPr lvl="1"/>
            <a:r>
              <a:rPr lang="en-US" dirty="0"/>
              <a:t>Reduce emphasis on R and G rated movies</a:t>
            </a:r>
          </a:p>
          <a:p>
            <a:pPr lvl="1"/>
            <a:r>
              <a:rPr lang="en-US" dirty="0"/>
              <a:t>Eliminate Music, Travel, and Thriller categories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8FDA-C3B8-6778-854A-39B9F377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and Customers</a:t>
            </a:r>
            <a:br>
              <a:rPr lang="en-US" dirty="0"/>
            </a:br>
            <a:r>
              <a:rPr lang="en-US" dirty="0"/>
              <a:t>for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BDD1-47CA-1FDF-C839-83C85A45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support countries with a solid customer base</a:t>
            </a:r>
          </a:p>
          <a:p>
            <a:pPr lvl="1"/>
            <a:r>
              <a:rPr lang="en-US" dirty="0"/>
              <a:t>India, China, United States, Japan, Mexico are top 5 in revenue</a:t>
            </a:r>
          </a:p>
          <a:p>
            <a:r>
              <a:rPr lang="en-US" dirty="0"/>
              <a:t>Bolster marketing in other top 10 countries</a:t>
            </a:r>
          </a:p>
          <a:p>
            <a:pPr lvl="1"/>
            <a:r>
              <a:rPr lang="en-US" dirty="0"/>
              <a:t>Russian Federation, Brazil, Philippines, Turkey, Indonesia</a:t>
            </a:r>
          </a:p>
          <a:p>
            <a:r>
              <a:rPr lang="en-US" dirty="0"/>
              <a:t>The top 10 Customers are within these top 10 countries.</a:t>
            </a:r>
          </a:p>
          <a:p>
            <a:pPr lvl="1"/>
            <a:r>
              <a:rPr lang="en-US" dirty="0"/>
              <a:t>Implement loyalty programs to acquire new and retain existing customers</a:t>
            </a:r>
          </a:p>
          <a:p>
            <a:r>
              <a:rPr lang="en-US" dirty="0"/>
              <a:t>Post-launch, assess other countries within the top revenue regions for additional marketing campaigns</a:t>
            </a:r>
          </a:p>
          <a:p>
            <a:pPr lvl="1"/>
            <a:r>
              <a:rPr lang="en-US" dirty="0"/>
              <a:t>Asia, Europe, North America</a:t>
            </a:r>
          </a:p>
        </p:txBody>
      </p:sp>
    </p:spTree>
    <p:extLst>
      <p:ext uri="{BB962C8B-B14F-4D97-AF65-F5344CB8AC3E}">
        <p14:creationId xmlns:p14="http://schemas.microsoft.com/office/powerpoint/2010/main" val="229183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5FBD-2768-0F3B-49BA-9DB34176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and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0600-9887-A2B7-0CFA-22FEDB3F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8718"/>
            <a:ext cx="8946541" cy="4789842"/>
          </a:xfrm>
        </p:spPr>
        <p:txBody>
          <a:bodyPr/>
          <a:lstStyle/>
          <a:p>
            <a:r>
              <a:rPr lang="en-US" dirty="0"/>
              <a:t>Feedback, comments, and questions are welcome</a:t>
            </a:r>
          </a:p>
          <a:p>
            <a:pPr lvl="1"/>
            <a:r>
              <a:rPr lang="en-US" dirty="0">
                <a:hlinkClick r:id="rId2"/>
              </a:rPr>
              <a:t>mattredleifdev@gmail.com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and queries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C20583E-9926-40B4-851F-1C812654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98754"/>
              </p:ext>
            </p:extLst>
          </p:nvPr>
        </p:nvGraphicFramePr>
        <p:xfrm>
          <a:off x="1104293" y="3466783"/>
          <a:ext cx="3903604" cy="109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573920" imgH="440640" progId="Package">
                  <p:embed/>
                </p:oleObj>
              </mc:Choice>
              <mc:Fallback>
                <p:oleObj name="Packager Shell Object" showAsIcon="1" r:id="rId3" imgW="1573920" imgH="440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4293" y="3466783"/>
                        <a:ext cx="3903604" cy="1095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04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5FBD-2768-0F3B-49BA-9DB34176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3642"/>
          </a:xfrm>
        </p:spPr>
        <p:txBody>
          <a:bodyPr/>
          <a:lstStyle/>
          <a:p>
            <a:r>
              <a:rPr lang="en-US" dirty="0"/>
              <a:t>Tableau Visualizations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0600-9887-A2B7-0CFA-22FEDB3F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73" y="1356360"/>
            <a:ext cx="8946541" cy="47898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Tableau assets</a:t>
            </a:r>
          </a:p>
          <a:p>
            <a:pPr lvl="1"/>
            <a:r>
              <a:rPr lang="en-US" dirty="0">
                <a:hlinkClick r:id="rId2"/>
              </a:rPr>
              <a:t>https://public.tableau.com/app/profile/matt8142/viz/MJF-3_10Submission/TopTitlesByRevenue?publish=yes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https://public.tableau.com/app/profile/matt8142/viz/MJF-3_10Submission/BottomTitlesByRevenue?publish=yes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https://public.tableau.com/app/profile/matt8142/viz/MJF-3_10Submission/RevenueByRating?publish=yes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https://public.tableau.com/app/profile/matt8142/viz/MJF-3_10Submission/RevenueByCategory?publish=yes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https://public.tableau.com/app/profile/matt8142/viz/MJF-3_10Submission/CustomerCount-TopCountries?publish=yes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https://public.tableau.com/app/profile/matt8142/viz/MJF-3_10Submission/Top10CustomerLocations?publish=yes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https://public.tableau.com/app/profile/matt8142/viz/MJF-3_10Submission/RevenueByRegion?publish=yes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4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4684-7DD6-B47A-0F2B-9F8253E6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Rockbuster Stealth online movie rental launch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A1E9-2145-5892-B6D8-FA0D2396B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Rockbuster Stealth must position itself for long-term sustainability leveraging a new online video rental service to remain competitive.</a:t>
            </a:r>
          </a:p>
          <a:p>
            <a:r>
              <a:rPr lang="en-US" dirty="0"/>
              <a:t>This analysis aims to:</a:t>
            </a:r>
          </a:p>
          <a:p>
            <a:pPr lvl="1"/>
            <a:r>
              <a:rPr lang="en-US" dirty="0"/>
              <a:t>Understand Rockbuster Stealth’s current rental statistics</a:t>
            </a:r>
          </a:p>
          <a:p>
            <a:pPr lvl="1"/>
            <a:r>
              <a:rPr lang="en-US" dirty="0"/>
              <a:t>Provide guidance on target movie, customer, and region selections</a:t>
            </a:r>
          </a:p>
          <a:p>
            <a:pPr lvl="1"/>
            <a:r>
              <a:rPr lang="en-US" dirty="0"/>
              <a:t>Define a plan for a successful launch of this new service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6F7D2-6B59-D584-D334-CC48B92BF3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address this, several questions will be answered:</a:t>
            </a:r>
          </a:p>
          <a:p>
            <a:pPr lvl="1"/>
            <a:r>
              <a:rPr lang="en-US" dirty="0"/>
              <a:t>Which movies have contributed to revenue growth most and least?</a:t>
            </a:r>
          </a:p>
          <a:p>
            <a:pPr lvl="1"/>
            <a:r>
              <a:rPr lang="en-US" dirty="0"/>
              <a:t>What is the average rental duration?</a:t>
            </a:r>
          </a:p>
          <a:p>
            <a:pPr lvl="1"/>
            <a:r>
              <a:rPr lang="en-US" dirty="0"/>
              <a:t>What countries have Rockbuster customers?</a:t>
            </a:r>
          </a:p>
          <a:p>
            <a:pPr lvl="1"/>
            <a:r>
              <a:rPr lang="en-US" dirty="0"/>
              <a:t>Where are the customers that have a high lifetime value?</a:t>
            </a:r>
          </a:p>
          <a:p>
            <a:pPr lvl="1"/>
            <a:r>
              <a:rPr lang="en-US" dirty="0"/>
              <a:t>Do sales figure vary across different geographic regions?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3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C5B9-8F91-A1DA-B030-9D3264D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Movie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85524D-109F-9E86-DDE8-D7E7C296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591128"/>
            <a:ext cx="4396338" cy="1204005"/>
          </a:xfrm>
        </p:spPr>
        <p:txBody>
          <a:bodyPr/>
          <a:lstStyle/>
          <a:p>
            <a:r>
              <a:rPr lang="en-US" dirty="0"/>
              <a:t>Top titles should be given focus when selecting movies for initial launch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381028-79EC-3E93-3071-F7A4FA8BA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009296"/>
            <a:ext cx="4395787" cy="269965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A2C921-9A2C-1242-BD58-53501B23A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123" y="1257300"/>
            <a:ext cx="4396339" cy="1537833"/>
          </a:xfrm>
        </p:spPr>
        <p:txBody>
          <a:bodyPr/>
          <a:lstStyle/>
          <a:p>
            <a:r>
              <a:rPr lang="en-US" dirty="0"/>
              <a:t>Movies with low revenue should be removed to redirect licensing fees to more successful titles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AA189F-557B-E577-04FB-9C2A93D862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674" y="3011573"/>
            <a:ext cx="4395788" cy="2672908"/>
          </a:xfrm>
        </p:spPr>
      </p:pic>
    </p:spTree>
    <p:extLst>
      <p:ext uri="{BB962C8B-B14F-4D97-AF65-F5344CB8AC3E}">
        <p14:creationId xmlns:p14="http://schemas.microsoft.com/office/powerpoint/2010/main" val="26634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FC4-D39A-E1C0-E433-7B8AF83E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72" y="1156337"/>
            <a:ext cx="3401064" cy="645160"/>
          </a:xfrm>
        </p:spPr>
        <p:txBody>
          <a:bodyPr/>
          <a:lstStyle/>
          <a:p>
            <a:r>
              <a:rPr lang="en-US" dirty="0"/>
              <a:t>Revenue by Rating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036617-A9B9-4261-5AAB-A7A84443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777" y="1362979"/>
            <a:ext cx="4860450" cy="430476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45A503-BDC3-0115-707D-5F9EF9E7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073" y="2032795"/>
            <a:ext cx="3401063" cy="1772920"/>
          </a:xfrm>
        </p:spPr>
        <p:txBody>
          <a:bodyPr/>
          <a:lstStyle/>
          <a:p>
            <a:r>
              <a:rPr lang="en-US" dirty="0"/>
              <a:t>Rating should be considered during movie selection.</a:t>
            </a:r>
          </a:p>
          <a:p>
            <a:r>
              <a:rPr lang="en-US" dirty="0"/>
              <a:t>PG-13 is </a:t>
            </a:r>
            <a:r>
              <a:rPr lang="en-US" dirty="0" err="1"/>
              <a:t>Rockbuster’s</a:t>
            </a:r>
            <a:r>
              <a:rPr lang="en-US" dirty="0"/>
              <a:t> highest grossing rating followed by NC-17</a:t>
            </a:r>
          </a:p>
          <a:p>
            <a:r>
              <a:rPr lang="en-US" dirty="0"/>
              <a:t>G rated movies produce the least revenue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AA4B6C-6F2A-AA51-036C-B2ACE562F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8" y="3817104"/>
            <a:ext cx="3273631" cy="18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6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208-1A57-C549-2AA9-AF66C5F9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Category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B541943-EF1E-004C-002A-3B276F661D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81" b="281"/>
          <a:stretch/>
        </p:blipFill>
        <p:spPr>
          <a:xfrm>
            <a:off x="5029200" y="1112520"/>
            <a:ext cx="4866005" cy="49911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B849B4-A51F-B2E5-F279-837C5B76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255681" cy="1371600"/>
          </a:xfrm>
        </p:spPr>
        <p:txBody>
          <a:bodyPr/>
          <a:lstStyle/>
          <a:p>
            <a:r>
              <a:rPr lang="en-US" dirty="0"/>
              <a:t>Sports, Sci-Fi, and Animation lead in revenue</a:t>
            </a:r>
          </a:p>
          <a:p>
            <a:r>
              <a:rPr lang="en-US" dirty="0"/>
              <a:t>Music, Travel, and Thriller categories could be considered to eliminate</a:t>
            </a:r>
          </a:p>
        </p:txBody>
      </p:sp>
    </p:spTree>
    <p:extLst>
      <p:ext uri="{BB962C8B-B14F-4D97-AF65-F5344CB8AC3E}">
        <p14:creationId xmlns:p14="http://schemas.microsoft.com/office/powerpoint/2010/main" val="42850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219D-2869-25C4-B329-2D54C9A1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87" y="1313627"/>
            <a:ext cx="5092906" cy="843280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Rental Duration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84EAA3-02AD-0BB8-8311-9F256BB7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6387" y="2430929"/>
            <a:ext cx="5084979" cy="1996142"/>
          </a:xfrm>
        </p:spPr>
        <p:txBody>
          <a:bodyPr>
            <a:normAutofit/>
          </a:bodyPr>
          <a:lstStyle/>
          <a:p>
            <a:r>
              <a:rPr lang="en-US" dirty="0"/>
              <a:t>Average rental duration is </a:t>
            </a:r>
            <a:r>
              <a:rPr lang="en-US" u="sng" dirty="0"/>
              <a:t>4 days</a:t>
            </a:r>
            <a:r>
              <a:rPr lang="en-US" dirty="0"/>
              <a:t>.</a:t>
            </a:r>
          </a:p>
          <a:p>
            <a:r>
              <a:rPr lang="en-US" dirty="0"/>
              <a:t>Rockbuster should consider this when establishing: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Rental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‘per rental’ OR ‘per view’ pay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and When to include late fees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629A49-7008-8798-A9F7-9942DE45690F}"/>
              </a:ext>
            </a:extLst>
          </p:cNvPr>
          <p:cNvSpPr/>
          <p:nvPr/>
        </p:nvSpPr>
        <p:spPr>
          <a:xfrm>
            <a:off x="6307194" y="1618129"/>
            <a:ext cx="4210573" cy="1996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rental duration: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days all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days for Thriller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BA3C1C-8A36-DF32-5DAD-7F398BAC75A7}"/>
              </a:ext>
            </a:extLst>
          </p:cNvPr>
          <p:cNvSpPr/>
          <p:nvPr/>
        </p:nvSpPr>
        <p:spPr>
          <a:xfrm>
            <a:off x="1351281" y="4536142"/>
            <a:ext cx="375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Rental duration ranges from 3 to 7 days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75B3EE-D3BF-BA18-CBF6-0D1D687EF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14" y="3954205"/>
            <a:ext cx="4056754" cy="25354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70B15D-A511-1C8E-CF3A-A41F8B0AE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31" y="4427071"/>
            <a:ext cx="2003636" cy="1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219D-2869-25C4-B329-2D54C9A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film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7BDC7-1A8F-BB7D-ECFA-8ACE38DB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813076"/>
            <a:ext cx="4396338" cy="576262"/>
          </a:xfrm>
        </p:spPr>
        <p:txBody>
          <a:bodyPr/>
          <a:lstStyle/>
          <a:p>
            <a:r>
              <a:rPr lang="en-US" dirty="0"/>
              <a:t>Rental Rates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84EAA3-02AD-0BB8-8311-9F256BB7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651276"/>
            <a:ext cx="4396339" cy="3605062"/>
          </a:xfrm>
        </p:spPr>
        <p:txBody>
          <a:bodyPr>
            <a:normAutofit/>
          </a:bodyPr>
          <a:lstStyle/>
          <a:p>
            <a:r>
              <a:rPr lang="en-US" dirty="0"/>
              <a:t>Average rental rate:	$2.98</a:t>
            </a:r>
          </a:p>
          <a:p>
            <a:endParaRPr lang="en-US" dirty="0"/>
          </a:p>
          <a:p>
            <a:r>
              <a:rPr lang="en-US" dirty="0"/>
              <a:t>Lowest rental rate:	$0.99</a:t>
            </a:r>
          </a:p>
          <a:p>
            <a:r>
              <a:rPr lang="en-US" dirty="0"/>
              <a:t>Highest rental rate:	$4.99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16D15D-C744-A8EE-144F-E84B58E88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3200" y="1856143"/>
            <a:ext cx="4396339" cy="576262"/>
          </a:xfrm>
        </p:spPr>
        <p:txBody>
          <a:bodyPr/>
          <a:lstStyle/>
          <a:p>
            <a:r>
              <a:rPr lang="en-US" dirty="0"/>
              <a:t>Film Durations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5BE2E9-26FF-1D70-1A3D-E82F51775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651274"/>
            <a:ext cx="4396339" cy="3605063"/>
          </a:xfrm>
        </p:spPr>
        <p:txBody>
          <a:bodyPr/>
          <a:lstStyle/>
          <a:p>
            <a:r>
              <a:rPr lang="en-US" dirty="0"/>
              <a:t>Average film:		115 minutes</a:t>
            </a:r>
          </a:p>
          <a:p>
            <a:endParaRPr lang="en-US" dirty="0"/>
          </a:p>
          <a:p>
            <a:r>
              <a:rPr lang="en-US" dirty="0"/>
              <a:t>Shortest film:		46 minutes</a:t>
            </a:r>
          </a:p>
          <a:p>
            <a:r>
              <a:rPr lang="en-US" dirty="0"/>
              <a:t>Longest film:		185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3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49B7F-FE39-16C9-4C90-A25E121E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84" y="4807844"/>
            <a:ext cx="6716625" cy="566738"/>
          </a:xfrm>
        </p:spPr>
        <p:txBody>
          <a:bodyPr/>
          <a:lstStyle/>
          <a:p>
            <a:r>
              <a:rPr lang="en-US" dirty="0"/>
              <a:t>Top 10 Countries with Rockbuster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60A31-8E50-8B18-50DA-B73842CCF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441" y="5452647"/>
            <a:ext cx="6716624" cy="4937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India and China lead in customer count</a:t>
            </a:r>
          </a:p>
          <a:p>
            <a:r>
              <a:rPr lang="en-US" dirty="0"/>
              <a:t>United States, Japan, and Mexico follow close behind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4947A0-812A-6478-4391-F38F548B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7" y="663557"/>
            <a:ext cx="6439989" cy="399794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8CD540-D14E-4BBD-4337-F48F834C6765}"/>
              </a:ext>
            </a:extLst>
          </p:cNvPr>
          <p:cNvSpPr txBox="1">
            <a:spLocks/>
          </p:cNvSpPr>
          <p:nvPr/>
        </p:nvSpPr>
        <p:spPr>
          <a:xfrm>
            <a:off x="7688600" y="2015166"/>
            <a:ext cx="3085840" cy="32651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Brazil - So Leopoldo</a:t>
            </a:r>
          </a:p>
          <a:p>
            <a:r>
              <a:rPr lang="en-US" sz="1200" dirty="0"/>
              <a:t>China - </a:t>
            </a:r>
            <a:r>
              <a:rPr lang="en-US" sz="1200" dirty="0" err="1"/>
              <a:t>Shanwei</a:t>
            </a:r>
            <a:endParaRPr lang="en-US" sz="1200" dirty="0"/>
          </a:p>
          <a:p>
            <a:r>
              <a:rPr lang="en-US" sz="1200" dirty="0"/>
              <a:t>China - Tianjin</a:t>
            </a:r>
          </a:p>
          <a:p>
            <a:r>
              <a:rPr lang="en-US" sz="1200" dirty="0"/>
              <a:t>India - Ambattur</a:t>
            </a:r>
          </a:p>
          <a:p>
            <a:r>
              <a:rPr lang="en-US" sz="1200" dirty="0"/>
              <a:t>Indonesia - </a:t>
            </a:r>
            <a:r>
              <a:rPr lang="en-US" sz="1200" dirty="0" err="1"/>
              <a:t>Cianjur</a:t>
            </a:r>
            <a:endParaRPr lang="en-US" sz="1200" dirty="0"/>
          </a:p>
          <a:p>
            <a:r>
              <a:rPr lang="en-US" sz="1200" dirty="0"/>
              <a:t>Japan - Iwaki</a:t>
            </a:r>
          </a:p>
          <a:p>
            <a:r>
              <a:rPr lang="en-US" sz="1200" dirty="0"/>
              <a:t>Mexico	- </a:t>
            </a:r>
            <a:r>
              <a:rPr lang="en-US" sz="1200" dirty="0" err="1"/>
              <a:t>Acua</a:t>
            </a:r>
            <a:endParaRPr lang="en-US" sz="1200" dirty="0"/>
          </a:p>
          <a:p>
            <a:r>
              <a:rPr lang="en-US" sz="1200" dirty="0"/>
              <a:t>Russian Federation - </a:t>
            </a:r>
            <a:r>
              <a:rPr lang="en-US" sz="1200" dirty="0" err="1"/>
              <a:t>Teboksary</a:t>
            </a:r>
            <a:endParaRPr lang="en-US" sz="1200" dirty="0"/>
          </a:p>
          <a:p>
            <a:r>
              <a:rPr lang="en-US" sz="1200" dirty="0"/>
              <a:t>United States	- Aurora</a:t>
            </a:r>
          </a:p>
          <a:p>
            <a:r>
              <a:rPr lang="en-US" sz="1200" dirty="0"/>
              <a:t>United States	- Citrus Heights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1A891D1-0039-A06A-43AB-8611686019B1}"/>
              </a:ext>
            </a:extLst>
          </p:cNvPr>
          <p:cNvSpPr txBox="1">
            <a:spLocks/>
          </p:cNvSpPr>
          <p:nvPr/>
        </p:nvSpPr>
        <p:spPr>
          <a:xfrm>
            <a:off x="7477710" y="1577662"/>
            <a:ext cx="3672114" cy="4318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Top cities within these countries</a:t>
            </a:r>
          </a:p>
        </p:txBody>
      </p:sp>
    </p:spTree>
    <p:extLst>
      <p:ext uri="{BB962C8B-B14F-4D97-AF65-F5344CB8AC3E}">
        <p14:creationId xmlns:p14="http://schemas.microsoft.com/office/powerpoint/2010/main" val="307627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49B7F-FE39-16C9-4C90-A25E121E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Customer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60A31-8E50-8B18-50DA-B73842CCF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Rockbuster’s</a:t>
            </a:r>
            <a:r>
              <a:rPr lang="en-US" dirty="0"/>
              <a:t> top 10 Customers with high Lifetime Value (LTV) are consistently located in the top revenue countries.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6C93B-47DB-EE1F-8581-C92A91B3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579120"/>
            <a:ext cx="7934960" cy="40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05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802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Packager Shell Object</vt:lpstr>
      <vt:lpstr>Rockbuster Stealth</vt:lpstr>
      <vt:lpstr>Rockbuster Stealth online movie rental launch plan</vt:lpstr>
      <vt:lpstr>Revenue by Movie Title</vt:lpstr>
      <vt:lpstr>Revenue by Rating</vt:lpstr>
      <vt:lpstr>Revenue by Category</vt:lpstr>
      <vt:lpstr>Average Rental Duration</vt:lpstr>
      <vt:lpstr>Additional film metrics</vt:lpstr>
      <vt:lpstr>Top 10 Countries with Rockbuster Customers</vt:lpstr>
      <vt:lpstr>Top 10 Customer Locations</vt:lpstr>
      <vt:lpstr>Revenue by Geographic Region</vt:lpstr>
      <vt:lpstr>Movie Selection for Launch</vt:lpstr>
      <vt:lpstr>Countries and Customers for Launch</vt:lpstr>
      <vt:lpstr>Feedback and Data</vt:lpstr>
      <vt:lpstr>Tableau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XLT2</dc:creator>
  <cp:lastModifiedBy>XLT2</cp:lastModifiedBy>
  <cp:revision>6</cp:revision>
  <dcterms:created xsi:type="dcterms:W3CDTF">2023-04-03T17:29:58Z</dcterms:created>
  <dcterms:modified xsi:type="dcterms:W3CDTF">2023-06-15T19:09:31Z</dcterms:modified>
</cp:coreProperties>
</file>