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3"/>
  </p:sldMasterIdLst>
  <p:sldIdLst>
    <p:sldId id="256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8" r:id="rId19"/>
    <p:sldId id="273" r:id="rId20"/>
    <p:sldId id="274" r:id="rId21"/>
    <p:sldId id="289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2" r:id="rId30"/>
    <p:sldId id="283" r:id="rId31"/>
    <p:sldId id="284" r:id="rId32"/>
    <p:sldId id="286" r:id="rId33"/>
    <p:sldId id="285" r:id="rId34"/>
    <p:sldId id="287" r:id="rId35"/>
    <p:sldId id="260" r:id="rId36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E8C122-6D7D-45F3-9CE0-C436EC45276C}" v="2" dt="2022-12-01T12:11:52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e Rollo" userId="26236310-a0f8-4be2-91fe-20026408c51a" providerId="ADAL" clId="{FBE8C122-6D7D-45F3-9CE0-C436EC45276C}"/>
    <pc:docChg chg="custSel modSld">
      <pc:chgData name="Cesare Rollo" userId="26236310-a0f8-4be2-91fe-20026408c51a" providerId="ADAL" clId="{FBE8C122-6D7D-45F3-9CE0-C436EC45276C}" dt="2022-12-01T12:12:44.314" v="414" actId="1076"/>
      <pc:docMkLst>
        <pc:docMk/>
      </pc:docMkLst>
      <pc:sldChg chg="addSp modSp mod">
        <pc:chgData name="Cesare Rollo" userId="26236310-a0f8-4be2-91fe-20026408c51a" providerId="ADAL" clId="{FBE8C122-6D7D-45F3-9CE0-C436EC45276C}" dt="2022-12-01T12:12:44.314" v="414" actId="1076"/>
        <pc:sldMkLst>
          <pc:docMk/>
          <pc:sldMk cId="20254205" sldId="256"/>
        </pc:sldMkLst>
        <pc:spChg chg="add mod">
          <ac:chgData name="Cesare Rollo" userId="26236310-a0f8-4be2-91fe-20026408c51a" providerId="ADAL" clId="{FBE8C122-6D7D-45F3-9CE0-C436EC45276C}" dt="2022-12-01T12:12:44.314" v="414" actId="1076"/>
          <ac:spMkLst>
            <pc:docMk/>
            <pc:sldMk cId="20254205" sldId="256"/>
            <ac:spMk id="4" creationId="{5920A5A4-5A71-A68E-30C1-19697DE67FE2}"/>
          </ac:spMkLst>
        </pc:spChg>
      </pc:sldChg>
      <pc:sldChg chg="modSp mod">
        <pc:chgData name="Cesare Rollo" userId="26236310-a0f8-4be2-91fe-20026408c51a" providerId="ADAL" clId="{FBE8C122-6D7D-45F3-9CE0-C436EC45276C}" dt="2022-12-01T12:07:53.291" v="83" actId="21"/>
        <pc:sldMkLst>
          <pc:docMk/>
          <pc:sldMk cId="4008799081" sldId="260"/>
        </pc:sldMkLst>
        <pc:spChg chg="mod">
          <ac:chgData name="Cesare Rollo" userId="26236310-a0f8-4be2-91fe-20026408c51a" providerId="ADAL" clId="{FBE8C122-6D7D-45F3-9CE0-C436EC45276C}" dt="2022-12-01T12:07:53.291" v="83" actId="21"/>
          <ac:spMkLst>
            <pc:docMk/>
            <pc:sldMk cId="4008799081" sldId="260"/>
            <ac:spMk id="3" creationId="{2E55B344-B714-ED51-11C8-6740F1D2FC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4D66AAF-0D21-A9C7-71A4-3EC9D0B03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014A5B54-4237-457A-8D41-1FF861272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6D9AC8EA-E519-3FC3-A9D1-7E2561ED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CF7E-C63C-4637-BD75-15A50106CD47}" type="datetimeFigureOut">
              <a:rPr lang="it-IT" smtClean="0"/>
              <a:pPr/>
              <a:t>21/09/2023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66AEBA83-FBEA-F7E1-58C3-C8325592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DE7A64C-90D7-A760-0C69-F0D5FBC8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8D7A-955A-4B6A-AF16-8D0E3809977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8567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F85B9ED-39EB-1540-C7C4-C1069640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5D20360B-B7AB-C0FE-5BB3-8573783F9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001DD53A-D30D-916A-EB12-AA06F924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CF7E-C63C-4637-BD75-15A50106CD47}" type="datetimeFigureOut">
              <a:rPr lang="it-IT" smtClean="0"/>
              <a:pPr/>
              <a:t>21/09/2023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F20C792D-FE2C-CD12-AB31-8691EBB8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CF7299B2-5FB6-36D8-6F7A-9E58531B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8D7A-955A-4B6A-AF16-8D0E3809977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25380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DBE9EC54-2D50-B8C4-4F2E-4A469C586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6A07AD3B-E2F1-3A61-A5E3-7FFF716ED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7AB959AD-1718-AB7E-3F4D-A6D93F0F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CF7E-C63C-4637-BD75-15A50106CD47}" type="datetimeFigureOut">
              <a:rPr lang="it-IT" smtClean="0"/>
              <a:pPr/>
              <a:t>21/09/2023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2B765CA6-88C7-1E73-C4FC-02863D2D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E991C901-3CDD-D43C-9542-8EB73B27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8D7A-955A-4B6A-AF16-8D0E3809977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80628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0366AA3-F457-55D1-ADBF-00718385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32DBBEC-1E05-096D-1F7A-5D61E9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0E9610C9-F112-F221-1F12-E251776B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CF7E-C63C-4637-BD75-15A50106CD47}" type="datetimeFigureOut">
              <a:rPr lang="it-IT" smtClean="0"/>
              <a:pPr/>
              <a:t>21/09/2023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F1455981-26E9-9740-3822-472F075F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AE9C57-F982-FED7-E336-2AB2C845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8D7A-955A-4B6A-AF16-8D0E3809977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793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E6AD18B-7671-EAFC-138A-AE5DAE11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884C5FB7-30ED-1C8A-3F9A-5E1A30A04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48473EFF-3B35-9536-F8AF-7EECA40A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CF7E-C63C-4637-BD75-15A50106CD47}" type="datetimeFigureOut">
              <a:rPr lang="it-IT" smtClean="0"/>
              <a:pPr/>
              <a:t>21/09/2023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245CF58E-5F64-A8DB-82E0-89CC0A82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884B8E-02E8-0478-3121-584F238B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8D7A-955A-4B6A-AF16-8D0E3809977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605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A5D61BA-6D37-5AC3-CECE-23041D01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8BB46FD4-125B-7BD9-1E2B-8502B9262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619F83A7-8557-61A6-04BC-F6909BD4D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B9DE7D5-1623-FAF1-6B76-0BA4CC1D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CF7E-C63C-4637-BD75-15A50106CD47}" type="datetimeFigureOut">
              <a:rPr lang="it-IT" smtClean="0"/>
              <a:pPr/>
              <a:t>21/09/2023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BB0F49A-A4D9-F582-EAC8-8069AB0B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25A71C0E-6565-3E02-CF74-64B7A6F9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8D7A-955A-4B6A-AF16-8D0E3809977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199129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EBE227E-7DC8-580C-D9EA-9E2ECCFC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95B68706-43F1-0077-A1DA-48EB9DF0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CA917E94-0A25-9B89-515D-90BCF8DE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A4761C21-33D8-8C71-5C48-5F2FB9108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369F275C-2552-F4A9-E5AD-3329622FC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D18420A5-6449-6427-131C-EE64791F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CF7E-C63C-4637-BD75-15A50106CD47}" type="datetimeFigureOut">
              <a:rPr lang="it-IT" smtClean="0"/>
              <a:pPr/>
              <a:t>21/09/2023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D587242D-F0E7-3094-FD09-9E8E6ED5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D2AA2BF2-8F2C-9370-E6F6-FB87780C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8D7A-955A-4B6A-AF16-8D0E3809977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9693992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F2F01AB-325E-E26F-4D26-5F27875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D219B812-F930-EB25-FBDB-3EA300C4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CF7E-C63C-4637-BD75-15A50106CD47}" type="datetimeFigureOut">
              <a:rPr lang="it-IT" smtClean="0"/>
              <a:pPr/>
              <a:t>21/09/2023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1058BE20-3B0A-2DB9-840D-EF918A6C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965FD4A6-8905-8C70-C907-D7C87992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8D7A-955A-4B6A-AF16-8D0E3809977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2832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4DAC3A32-575C-F529-AACB-258AD794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CF7E-C63C-4637-BD75-15A50106CD47}" type="datetimeFigureOut">
              <a:rPr lang="it-IT" smtClean="0"/>
              <a:pPr/>
              <a:t>21/09/2023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48D63690-88B2-9261-8E83-DC2720B5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235AADC4-E5F9-6E1E-CC88-8356C37F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8D7A-955A-4B6A-AF16-8D0E3809977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8701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A1B0C9F-B4D4-CECB-14E7-9A14BB70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AD1471E4-4E1E-FFE8-8ACE-16FAD686C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BF4BDE2B-0A2A-355D-CF8C-8A45C652E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DF44EE12-9EA2-E59B-CBB9-D298DC1B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CF7E-C63C-4637-BD75-15A50106CD47}" type="datetimeFigureOut">
              <a:rPr lang="it-IT" smtClean="0"/>
              <a:pPr/>
              <a:t>21/09/2023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EC265872-1250-10C7-A6EF-34F439D1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D5362EEA-7D0A-C3CD-13DF-683A15CA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8D7A-955A-4B6A-AF16-8D0E3809977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9365239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12D6D5F-0434-0B88-8F98-66590C14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DEC897D-A17A-C51C-91F9-BA35FB7EF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29DD371A-0A27-830C-68CD-0975A6D8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2239DA62-DB36-5FFE-BB05-0BB7B72C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CF7E-C63C-4637-BD75-15A50106CD47}" type="datetimeFigureOut">
              <a:rPr lang="it-IT" smtClean="0"/>
              <a:pPr/>
              <a:t>21/09/2023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B4111525-C2E5-1137-643C-5996C88D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58D4045-FDAF-0B99-7F71-BD6BF4D3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8D7A-955A-4B6A-AF16-8D0E3809977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93370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916BB1B7-8116-C73E-2325-9B6938AE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FBAD45-11BB-F353-67FD-A8A01E42E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D9757299-09A1-EB83-A58B-7224A126E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CF7E-C63C-4637-BD75-15A50106CD47}" type="datetimeFigureOut">
              <a:rPr lang="it-IT" smtClean="0"/>
              <a:pPr/>
              <a:t>21/09/2023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6A1B48CA-33F7-B6A7-6AAC-75315680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9A146914-BCD3-D8B7-C951-10C459E9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8D7A-955A-4B6A-AF16-8D0E3809977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3828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greteria@its-ictacademy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todos/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compani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BE1851-2230-47A9-B000-CE9046EA6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F20090A-4FA4-24FD-AC6D-9D36110E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ITS INFORMATION AND COMMUNICATIONS TECHNOLOGY </a:t>
            </a:r>
            <a:r>
              <a:rPr lang="en-US" sz="3800" dirty="0">
                <a:solidFill>
                  <a:srgbClr val="FFFFFF"/>
                </a:solidFill>
              </a:rPr>
              <a:t>A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cademy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C6C558E1-F30D-AB3A-085D-C99270AA1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NOME MODULO: </a:t>
            </a:r>
            <a:r>
              <a:rPr lang="en-US" sz="1800" b="1" i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PYTHON</a:t>
            </a:r>
            <a:endParaRPr lang="en-US" sz="1800" b="1" i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en-US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UNITÀ DIDATTICA: </a:t>
            </a:r>
            <a:r>
              <a:rPr lang="en-US" sz="1800" b="1" i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PYTHON 4</a:t>
            </a:r>
            <a:endParaRPr lang="en-US" sz="1800" b="1" i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en-US" sz="1800" b="1" dirty="0" smtClean="0">
                <a:solidFill>
                  <a:srgbClr val="FFFFFF"/>
                </a:solidFill>
              </a:rPr>
              <a:t>ANDREA DIMITRI</a:t>
            </a:r>
            <a:endParaRPr lang="en-US" sz="18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r"/>
            <a:endParaRPr lang="en-US" sz="18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3B93832-6514-44F4-849B-5EE2C8A233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F830830E-802F-E750-38F0-5A9DD727C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1017"/>
            <a:ext cx="5459470" cy="275694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34474977-ACFD-3F12-229A-A98B0473CAD0}"/>
              </a:ext>
            </a:extLst>
          </p:cNvPr>
          <p:cNvSpPr txBox="1"/>
          <p:nvPr/>
        </p:nvSpPr>
        <p:spPr>
          <a:xfrm>
            <a:off x="8349562" y="803705"/>
            <a:ext cx="3205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latin typeface="+mj-lt"/>
              </a:rPr>
              <a:t>Anno Accademico</a:t>
            </a:r>
            <a:r>
              <a:rPr lang="it-IT" sz="2600" dirty="0">
                <a:latin typeface="+mj-lt"/>
              </a:rPr>
              <a:t> </a:t>
            </a:r>
            <a:r>
              <a:rPr lang="it-IT" dirty="0">
                <a:latin typeface="+mj-lt"/>
              </a:rPr>
              <a:t>2022-2023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5920A5A4-5A71-A68E-30C1-19697DE67FE2}"/>
              </a:ext>
            </a:extLst>
          </p:cNvPr>
          <p:cNvSpPr txBox="1"/>
          <p:nvPr/>
        </p:nvSpPr>
        <p:spPr>
          <a:xfrm>
            <a:off x="6345471" y="5395047"/>
            <a:ext cx="5207608" cy="9541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u="sng" dirty="0"/>
              <a:t>NB</a:t>
            </a:r>
            <a:r>
              <a:rPr lang="it-IT" sz="1400" dirty="0"/>
              <a:t>. Le presentazioni devono pervenire alla Segreteria Didattica ITS (</a:t>
            </a:r>
            <a:r>
              <a:rPr lang="it-IT" sz="1400" dirty="0">
                <a:hlinkClick r:id="rId3"/>
              </a:rPr>
              <a:t>segreteria@its-ictacademy.com</a:t>
            </a:r>
            <a:r>
              <a:rPr lang="it-IT" sz="1400" dirty="0"/>
              <a:t>) possibilmente a inizio Modulo o al termine della singola Unità Didattica. I materiali didattici verranno condivisi con gli Allievi solo al termine del Modulo.</a:t>
            </a:r>
          </a:p>
        </p:txBody>
      </p:sp>
    </p:spTree>
    <p:extLst>
      <p:ext uri="{BB962C8B-B14F-4D97-AF65-F5344CB8AC3E}">
        <p14:creationId xmlns="" xmlns:p14="http://schemas.microsoft.com/office/powerpoint/2010/main" val="2025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smtClean="0"/>
              <a:t>Facciamo un esempio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26" y="1151067"/>
            <a:ext cx="8638389" cy="5411098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it-IT" sz="2400" dirty="0" smtClean="0"/>
              <a:t>Il web </a:t>
            </a:r>
            <a:r>
              <a:rPr lang="it-IT" sz="2400" dirty="0" err="1" smtClean="0"/>
              <a:t>service</a:t>
            </a:r>
            <a:r>
              <a:rPr lang="it-IT" sz="2400" dirty="0" smtClean="0"/>
              <a:t> del Comune ricevuta la richiesta, deve: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- tradurre la richiesta in una </a:t>
            </a:r>
            <a:r>
              <a:rPr lang="it-IT" sz="2400" dirty="0" err="1" smtClean="0"/>
              <a:t>query</a:t>
            </a:r>
            <a:r>
              <a:rPr lang="it-IT" sz="2400" dirty="0" smtClean="0"/>
              <a:t> SQL, considerando la struttura del suo DB.</a:t>
            </a:r>
          </a:p>
          <a:p>
            <a:pPr marL="0" indent="0">
              <a:buNone/>
            </a:pPr>
            <a:r>
              <a:rPr lang="it-IT" sz="2400" dirty="0" smtClean="0"/>
              <a:t>- lanciare la </a:t>
            </a:r>
            <a:r>
              <a:rPr lang="it-IT" sz="2400" dirty="0" err="1" smtClean="0"/>
              <a:t>query</a:t>
            </a:r>
            <a:r>
              <a:rPr lang="it-IT" sz="2400" dirty="0" smtClean="0"/>
              <a:t> e ricevere la risposta</a:t>
            </a:r>
          </a:p>
          <a:p>
            <a:pPr marL="0" indent="0">
              <a:buNone/>
            </a:pPr>
            <a:r>
              <a:rPr lang="it-IT" sz="2400" dirty="0" smtClean="0"/>
              <a:t>- scrivere la risposta in formato </a:t>
            </a:r>
            <a:r>
              <a:rPr lang="it-IT" sz="2400" dirty="0" err="1" smtClean="0"/>
              <a:t>json</a:t>
            </a:r>
            <a:r>
              <a:rPr lang="it-IT" sz="2400" dirty="0" smtClean="0"/>
              <a:t>, e </a:t>
            </a:r>
            <a:r>
              <a:rPr lang="it-IT" sz="2400" dirty="0" err="1" smtClean="0"/>
              <a:t>validarla</a:t>
            </a:r>
            <a:r>
              <a:rPr lang="it-IT" sz="2400" dirty="0" smtClean="0"/>
              <a:t> in base allo schema concordato tra i due Comuni</a:t>
            </a:r>
          </a:p>
          <a:p>
            <a:pPr marL="0" indent="0">
              <a:buNone/>
            </a:pPr>
            <a:r>
              <a:rPr lang="it-IT" sz="2400" dirty="0" smtClean="0"/>
              <a:t>- inviare il file </a:t>
            </a:r>
            <a:r>
              <a:rPr lang="it-IT" sz="2400" dirty="0" err="1" smtClean="0"/>
              <a:t>json</a:t>
            </a:r>
            <a:r>
              <a:rPr lang="it-IT" sz="2400" dirty="0" smtClean="0"/>
              <a:t> al richiedente.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b="1" u="sng" dirty="0" smtClean="0">
                <a:solidFill>
                  <a:srgbClr val="00B050"/>
                </a:solidFill>
              </a:rPr>
              <a:t>Questo fa si che i due comuni scambino dati senza che ciascuno si preoccupi della struttura interna dei dati dell'altro.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>
                <a:solidFill>
                  <a:srgbClr val="FF0000"/>
                </a:solidFill>
              </a:rPr>
              <a:t>Proviamo ad implementare questo scenario in </a:t>
            </a:r>
            <a:r>
              <a:rPr lang="it-IT" sz="2400" dirty="0" err="1" smtClean="0">
                <a:solidFill>
                  <a:srgbClr val="FF0000"/>
                </a:solidFill>
              </a:rPr>
              <a:t>python</a:t>
            </a:r>
            <a:r>
              <a:rPr lang="it-IT" sz="2400" dirty="0" smtClean="0">
                <a:solidFill>
                  <a:srgbClr val="FF0000"/>
                </a:solidFill>
              </a:rPr>
              <a:t>!!!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err="1" smtClean="0"/>
              <a:t>Parser</a:t>
            </a:r>
            <a:r>
              <a:rPr lang="it-IT" dirty="0" smtClean="0"/>
              <a:t> </a:t>
            </a:r>
            <a:r>
              <a:rPr lang="it-IT" dirty="0" err="1" smtClean="0"/>
              <a:t>json</a:t>
            </a:r>
            <a:r>
              <a:rPr lang="it-IT" dirty="0" smtClean="0"/>
              <a:t> in </a:t>
            </a:r>
            <a:r>
              <a:rPr lang="it-IT" dirty="0" err="1" smtClean="0"/>
              <a:t>python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26" y="1151067"/>
            <a:ext cx="8638389" cy="5411098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it-IT" sz="2400" dirty="0" err="1" smtClean="0"/>
              <a:t>Python</a:t>
            </a:r>
            <a:r>
              <a:rPr lang="it-IT" sz="2400" dirty="0" smtClean="0"/>
              <a:t> supporta </a:t>
            </a:r>
            <a:r>
              <a:rPr lang="it-IT" sz="2400" dirty="0" err="1" smtClean="0"/>
              <a:t>json</a:t>
            </a:r>
            <a:r>
              <a:rPr lang="it-IT" sz="2400" dirty="0" smtClean="0"/>
              <a:t> </a:t>
            </a:r>
            <a:r>
              <a:rPr lang="it-IT" sz="2400" dirty="0" err="1" smtClean="0"/>
              <a:t>nativamente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>
                <a:solidFill>
                  <a:srgbClr val="FF0000"/>
                </a:solidFill>
              </a:rPr>
              <a:t>import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</a:rPr>
              <a:t>json</a:t>
            </a:r>
            <a:endParaRPr lang="it-IT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b="1" dirty="0" err="1" smtClean="0"/>
              <a:t>Serializzazione</a:t>
            </a:r>
            <a:r>
              <a:rPr lang="it-IT" sz="2400" dirty="0" smtClean="0"/>
              <a:t>: è il processo di trasformazione di una struttura dati in un testo, es. </a:t>
            </a:r>
            <a:r>
              <a:rPr lang="it-IT" sz="2400" dirty="0" err="1" smtClean="0"/>
              <a:t>json</a:t>
            </a:r>
            <a:endParaRPr lang="it-IT" sz="2400" dirty="0" smtClean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b="1" dirty="0" err="1" smtClean="0"/>
              <a:t>Deserializzazione</a:t>
            </a:r>
            <a:r>
              <a:rPr lang="it-IT" sz="2400" dirty="0" smtClean="0"/>
              <a:t>: è il processo inverso. L'</a:t>
            </a:r>
            <a:r>
              <a:rPr lang="it-IT" sz="2400" dirty="0" err="1" smtClean="0"/>
              <a:t>input</a:t>
            </a:r>
            <a:r>
              <a:rPr lang="it-IT" sz="2400" dirty="0" smtClean="0"/>
              <a:t> è una stringa contenente un testo in formato </a:t>
            </a:r>
            <a:r>
              <a:rPr lang="it-IT" sz="2400" dirty="0" err="1" smtClean="0"/>
              <a:t>json</a:t>
            </a:r>
            <a:r>
              <a:rPr lang="it-IT" sz="2400" dirty="0" smtClean="0"/>
              <a:t>. La </a:t>
            </a:r>
            <a:r>
              <a:rPr lang="it-IT" sz="2400" dirty="0" err="1" smtClean="0"/>
              <a:t>deserializzazione</a:t>
            </a:r>
            <a:r>
              <a:rPr lang="it-IT" sz="2400" dirty="0" smtClean="0"/>
              <a:t> trasforma tale stringa in una struttura dati. 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err="1" smtClean="0"/>
              <a:t>Parser</a:t>
            </a:r>
            <a:r>
              <a:rPr lang="it-IT" dirty="0" smtClean="0"/>
              <a:t> </a:t>
            </a:r>
            <a:r>
              <a:rPr lang="it-IT" dirty="0" err="1" smtClean="0"/>
              <a:t>json</a:t>
            </a:r>
            <a:r>
              <a:rPr lang="it-IT" dirty="0" smtClean="0"/>
              <a:t> in </a:t>
            </a:r>
            <a:r>
              <a:rPr lang="it-IT" dirty="0" err="1" smtClean="0"/>
              <a:t>python</a:t>
            </a:r>
            <a:r>
              <a:rPr lang="it-IT" dirty="0" smtClean="0"/>
              <a:t>: i dizionari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26" y="1151067"/>
            <a:ext cx="9004150" cy="5411098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it-IT" sz="2400" dirty="0" smtClean="0"/>
              <a:t>I dizionari sono insiemi di coppie &lt;chiave,valore&gt;. Mentre in una lista si accede ad un elemento con il suo progressivo o la sua posizione, in un dizionario ogni elemento ha una chiave </a:t>
            </a:r>
            <a:r>
              <a:rPr lang="it-IT" sz="2400" dirty="0" err="1" smtClean="0"/>
              <a:t>univoc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I dizionari di </a:t>
            </a:r>
            <a:r>
              <a:rPr lang="it-IT" sz="2400" dirty="0" err="1" smtClean="0"/>
              <a:t>Python</a:t>
            </a:r>
            <a:r>
              <a:rPr lang="it-IT" sz="2400" dirty="0" smtClean="0"/>
              <a:t> vengono definiti utilizzando una coppia di </a:t>
            </a:r>
            <a:r>
              <a:rPr lang="it-IT" sz="2400" b="1" dirty="0" smtClean="0"/>
              <a:t>parentesi graffe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/>
              <a:t>mioDict</a:t>
            </a:r>
            <a:r>
              <a:rPr lang="it-IT" sz="2400" dirty="0" smtClean="0"/>
              <a:t> = {chiave:valore, </a:t>
            </a:r>
            <a:r>
              <a:rPr lang="it-IT" sz="2400" dirty="0" err="1" smtClean="0"/>
              <a:t>………</a:t>
            </a:r>
            <a:r>
              <a:rPr lang="it-IT" sz="2400" dirty="0" smtClean="0"/>
              <a:t>,chiave:valore}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Esempio:</a:t>
            </a:r>
          </a:p>
          <a:p>
            <a:pPr marL="0" indent="0">
              <a:buNone/>
            </a:pPr>
            <a:r>
              <a:rPr lang="en-US" sz="2400" dirty="0" err="1" smtClean="0"/>
              <a:t>country_capitals</a:t>
            </a:r>
            <a:r>
              <a:rPr lang="en-US" sz="2400" dirty="0" smtClean="0"/>
              <a:t> = {  "United States": "Washington",   "Italy": "Rome",   "England": "London"}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(</a:t>
            </a:r>
            <a:r>
              <a:rPr lang="en-US" sz="2400" dirty="0" err="1" smtClean="0"/>
              <a:t>country_capitals</a:t>
            </a:r>
            <a:r>
              <a:rPr lang="en-US" sz="2400" dirty="0" smtClean="0"/>
              <a:t>["United States"])  	</a:t>
            </a:r>
            <a:r>
              <a:rPr lang="en-US" sz="2400" dirty="0" smtClean="0">
                <a:solidFill>
                  <a:srgbClr val="C00000"/>
                </a:solidFill>
              </a:rPr>
              <a:t># Washington </a:t>
            </a:r>
            <a:r>
              <a:rPr lang="en-US" sz="2400" b="1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(</a:t>
            </a:r>
            <a:r>
              <a:rPr lang="en-US" sz="2400" dirty="0" err="1" smtClean="0"/>
              <a:t>country_capitals</a:t>
            </a:r>
            <a:r>
              <a:rPr lang="en-US" sz="2400" dirty="0" smtClean="0"/>
              <a:t>["England"]) 		</a:t>
            </a:r>
            <a:r>
              <a:rPr lang="en-US" sz="2400" dirty="0" smtClean="0">
                <a:solidFill>
                  <a:srgbClr val="C00000"/>
                </a:solidFill>
              </a:rPr>
              <a:t># London</a:t>
            </a:r>
            <a:endParaRPr lang="it-IT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err="1" smtClean="0"/>
              <a:t>Parser</a:t>
            </a:r>
            <a:r>
              <a:rPr lang="it-IT" dirty="0" smtClean="0"/>
              <a:t> </a:t>
            </a:r>
            <a:r>
              <a:rPr lang="it-IT" dirty="0" err="1" smtClean="0"/>
              <a:t>json</a:t>
            </a:r>
            <a:r>
              <a:rPr lang="it-IT" dirty="0" smtClean="0"/>
              <a:t> in </a:t>
            </a:r>
            <a:r>
              <a:rPr lang="it-IT" dirty="0" err="1" smtClean="0"/>
              <a:t>python</a:t>
            </a:r>
            <a:r>
              <a:rPr lang="it-IT" dirty="0" smtClean="0"/>
              <a:t>: i dizionari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26" y="1151067"/>
            <a:ext cx="8638389" cy="5411098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Nei </a:t>
            </a:r>
            <a:r>
              <a:rPr lang="it-IT" sz="2400" dirty="0" err="1" smtClean="0"/>
              <a:t>python</a:t>
            </a:r>
            <a:r>
              <a:rPr lang="it-IT" sz="2400" dirty="0" smtClean="0"/>
              <a:t> </a:t>
            </a:r>
            <a:r>
              <a:rPr lang="it-IT" sz="2400" dirty="0" err="1" smtClean="0"/>
              <a:t>dictionary</a:t>
            </a:r>
            <a:r>
              <a:rPr lang="it-IT" sz="2400" dirty="0" smtClean="0"/>
              <a:t> le chiavi devono essere immutabili, es. una stringa, oppure un numero. Non possono essere dei mutabili, es. una lista. 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Posso avere, però, valori di tipo diverso:</a:t>
            </a:r>
          </a:p>
          <a:p>
            <a:pPr marL="0" indent="0">
              <a:buNone/>
            </a:pPr>
            <a:r>
              <a:rPr lang="en-US" sz="2400" dirty="0" err="1" smtClean="0"/>
              <a:t>thisdict</a:t>
            </a:r>
            <a:r>
              <a:rPr lang="en-US" sz="2400" dirty="0" smtClean="0"/>
              <a:t> = </a:t>
            </a:r>
            <a:r>
              <a:rPr lang="en-US" sz="2400" b="1" dirty="0" smtClean="0"/>
              <a:t>{</a:t>
            </a:r>
            <a:r>
              <a:rPr lang="en-US" sz="2400" dirty="0" smtClean="0"/>
              <a:t>  "brand": "Ford",  </a:t>
            </a:r>
          </a:p>
          <a:p>
            <a:pPr marL="0" indent="0">
              <a:buNone/>
            </a:pPr>
            <a:r>
              <a:rPr lang="en-US" sz="2400" dirty="0" smtClean="0"/>
              <a:t>"electric": False,  </a:t>
            </a:r>
          </a:p>
          <a:p>
            <a:pPr marL="0" indent="0">
              <a:buNone/>
            </a:pPr>
            <a:r>
              <a:rPr lang="en-US" sz="2400" dirty="0" smtClean="0"/>
              <a:t>"year": 1964,  </a:t>
            </a:r>
          </a:p>
          <a:p>
            <a:pPr marL="0" indent="0">
              <a:buNone/>
            </a:pPr>
            <a:r>
              <a:rPr lang="en-US" sz="2400" dirty="0" smtClean="0"/>
              <a:t>"colors": ["red", "white", "blue"]</a:t>
            </a:r>
            <a:r>
              <a:rPr lang="en-US" sz="2400" b="1" dirty="0" smtClean="0"/>
              <a:t>}</a:t>
            </a:r>
            <a:endParaRPr lang="it-IT" sz="2400" b="1" dirty="0" smtClean="0"/>
          </a:p>
          <a:p>
            <a:pPr marL="0" indent="0">
              <a:buNone/>
            </a:pPr>
            <a:r>
              <a:rPr lang="it-IT" sz="2400" dirty="0" smtClean="0"/>
              <a:t>Ma anche chiavi di tipo diverso:</a:t>
            </a:r>
          </a:p>
          <a:p>
            <a:pPr marL="0" indent="0">
              <a:buNone/>
            </a:pPr>
            <a:r>
              <a:rPr lang="it-IT" sz="2400" dirty="0" err="1" smtClean="0"/>
              <a:t>myDict</a:t>
            </a:r>
            <a:r>
              <a:rPr lang="it-IT" sz="2400" dirty="0" smtClean="0"/>
              <a:t> = </a:t>
            </a:r>
            <a:r>
              <a:rPr lang="it-IT" sz="2400" b="1" dirty="0" smtClean="0"/>
              <a:t>{</a:t>
            </a:r>
            <a:r>
              <a:rPr lang="it-IT" sz="2400" dirty="0" smtClean="0"/>
              <a:t>1:"</a:t>
            </a:r>
            <a:r>
              <a:rPr lang="it-IT" sz="2400" dirty="0" err="1" smtClean="0"/>
              <a:t>hello</a:t>
            </a:r>
            <a:r>
              <a:rPr lang="it-IT" sz="2400" dirty="0" smtClean="0"/>
              <a:t>", "</a:t>
            </a:r>
            <a:r>
              <a:rPr lang="it-IT" sz="2400" dirty="0" err="1" smtClean="0"/>
              <a:t>name</a:t>
            </a:r>
            <a:r>
              <a:rPr lang="it-IT" sz="2400" dirty="0" smtClean="0"/>
              <a:t>":"John"</a:t>
            </a:r>
            <a:r>
              <a:rPr lang="it-IT" sz="2400" b="1" dirty="0" smtClean="0"/>
              <a:t>}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err="1" smtClean="0"/>
              <a:t>Parser</a:t>
            </a:r>
            <a:r>
              <a:rPr lang="it-IT" dirty="0" smtClean="0"/>
              <a:t> </a:t>
            </a:r>
            <a:r>
              <a:rPr lang="it-IT" dirty="0" err="1" smtClean="0"/>
              <a:t>json</a:t>
            </a:r>
            <a:r>
              <a:rPr lang="it-IT" dirty="0" smtClean="0"/>
              <a:t> in </a:t>
            </a:r>
            <a:r>
              <a:rPr lang="it-IT" dirty="0" err="1" smtClean="0"/>
              <a:t>python</a:t>
            </a:r>
            <a:r>
              <a:rPr lang="it-IT" dirty="0" smtClean="0"/>
              <a:t>: i dizionari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26" y="1108039"/>
            <a:ext cx="9617336" cy="1882587"/>
          </a:xfrm>
        </p:spPr>
        <p:txBody>
          <a:bodyPr wrap="none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# add an item with "Germany" as key and "Berlin" as its value</a:t>
            </a:r>
          </a:p>
          <a:p>
            <a:pPr marL="0" indent="0">
              <a:buNone/>
            </a:pPr>
            <a:r>
              <a:rPr lang="en-US" sz="2400" b="1" dirty="0" err="1" smtClean="0"/>
              <a:t>country_capitals</a:t>
            </a:r>
            <a:r>
              <a:rPr lang="en-US" sz="2400" b="1" dirty="0" smtClean="0"/>
              <a:t>["Germany"] = "Berlin"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# delete item having "United States" key</a:t>
            </a:r>
          </a:p>
          <a:p>
            <a:pPr marL="0" indent="0">
              <a:buNone/>
            </a:pPr>
            <a:r>
              <a:rPr lang="en-US" sz="2400" b="1" dirty="0" smtClean="0"/>
              <a:t>del </a:t>
            </a:r>
            <a:r>
              <a:rPr lang="en-US" sz="2400" b="1" dirty="0" err="1" smtClean="0"/>
              <a:t>country_capitals</a:t>
            </a:r>
            <a:r>
              <a:rPr lang="en-US" sz="2400" b="1" dirty="0" smtClean="0"/>
              <a:t>["United States"]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  <p:pic>
        <p:nvPicPr>
          <p:cNvPr id="7" name="Immagine 6" descr="Schermata 2023-08-01 alle 12.17.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3040" y="2029937"/>
            <a:ext cx="5951632" cy="46774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err="1" smtClean="0"/>
              <a:t>Parser</a:t>
            </a:r>
            <a:r>
              <a:rPr lang="it-IT" dirty="0" smtClean="0"/>
              <a:t> </a:t>
            </a:r>
            <a:r>
              <a:rPr lang="it-IT" dirty="0" err="1" smtClean="0"/>
              <a:t>json</a:t>
            </a:r>
            <a:r>
              <a:rPr lang="it-IT" dirty="0" smtClean="0"/>
              <a:t> in </a:t>
            </a:r>
            <a:r>
              <a:rPr lang="it-IT" dirty="0" err="1" smtClean="0"/>
              <a:t>python</a:t>
            </a:r>
            <a:endParaRPr lang="it-IT" dirty="0"/>
          </a:p>
        </p:txBody>
      </p:sp>
      <p:pic>
        <p:nvPicPr>
          <p:cNvPr id="8" name="Segnaposto contenuto 7" descr="Schermata 2023-08-01 alle 12.23.5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8989" y="1120888"/>
            <a:ext cx="4694320" cy="3999752"/>
          </a:xfr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5282005" y="1161826"/>
            <a:ext cx="3550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 operazioni di </a:t>
            </a:r>
            <a:r>
              <a:rPr lang="it-IT" dirty="0" err="1" smtClean="0"/>
              <a:t>serializzazione</a:t>
            </a:r>
            <a:r>
              <a:rPr lang="it-IT" dirty="0" smtClean="0"/>
              <a:t> e </a:t>
            </a:r>
            <a:r>
              <a:rPr lang="it-IT" dirty="0" err="1" smtClean="0"/>
              <a:t>deserializzazione</a:t>
            </a:r>
            <a:r>
              <a:rPr lang="it-IT" dirty="0" smtClean="0"/>
              <a:t> in </a:t>
            </a:r>
            <a:r>
              <a:rPr lang="it-IT" dirty="0" err="1" smtClean="0"/>
              <a:t>python</a:t>
            </a:r>
            <a:r>
              <a:rPr lang="it-IT" dirty="0" smtClean="0"/>
              <a:t> fanno largo uso, anche se non esclusivo, dei dizionari. </a:t>
            </a:r>
          </a:p>
          <a:p>
            <a:endParaRPr lang="it-IT" dirty="0" smtClean="0"/>
          </a:p>
          <a:p>
            <a:r>
              <a:rPr lang="it-IT" dirty="0" smtClean="0"/>
              <a:t>Proviamo a vedere cosa succede se proviamo a serializzare strutture diverse da un dizionario.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err="1" smtClean="0"/>
              <a:t>Validare</a:t>
            </a:r>
            <a:r>
              <a:rPr lang="it-IT" dirty="0" smtClean="0"/>
              <a:t> un </a:t>
            </a:r>
            <a:r>
              <a:rPr lang="it-IT" dirty="0" err="1" smtClean="0"/>
              <a:t>json</a:t>
            </a:r>
            <a:r>
              <a:rPr lang="it-IT" dirty="0" smtClean="0"/>
              <a:t> </a:t>
            </a:r>
            <a:r>
              <a:rPr lang="it-IT" dirty="0" err="1" smtClean="0"/>
              <a:t>document</a:t>
            </a:r>
            <a:r>
              <a:rPr lang="it-IT" dirty="0" smtClean="0"/>
              <a:t> con un </a:t>
            </a:r>
            <a:r>
              <a:rPr lang="it-IT" dirty="0" err="1" smtClean="0"/>
              <a:t>json</a:t>
            </a:r>
            <a:r>
              <a:rPr lang="it-IT" dirty="0" smtClean="0"/>
              <a:t> schema</a:t>
            </a:r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38200" y="1825625"/>
            <a:ext cx="7993828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In Python,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la </a:t>
            </a:r>
            <a:r>
              <a:rPr lang="en-US" dirty="0" err="1" smtClean="0"/>
              <a:t>libreria</a:t>
            </a:r>
            <a:r>
              <a:rPr lang="en-US" dirty="0" smtClean="0"/>
              <a:t> </a:t>
            </a:r>
            <a:r>
              <a:rPr lang="en-US" dirty="0" err="1" smtClean="0"/>
              <a:t>jsonschema</a:t>
            </a:r>
            <a:r>
              <a:rPr lang="en-US" dirty="0" smtClean="0"/>
              <a:t> per </a:t>
            </a:r>
            <a:r>
              <a:rPr lang="en-US" dirty="0" err="1" smtClean="0"/>
              <a:t>validare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>
              <a:latin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</a:rPr>
              <a:t>$ pip install </a:t>
            </a:r>
            <a:r>
              <a:rPr lang="en-US" dirty="0" err="1" smtClean="0">
                <a:latin typeface="Arial" pitchFamily="34" charset="0"/>
              </a:rPr>
              <a:t>jsonschema</a:t>
            </a:r>
            <a:endParaRPr lang="en-US" dirty="0" smtClean="0">
              <a:latin typeface="Arial" pitchFamily="34" charset="0"/>
            </a:endParaRPr>
          </a:p>
          <a:p>
            <a:pPr>
              <a:buNone/>
            </a:pPr>
            <a:endParaRPr lang="en-US" dirty="0" smtClean="0">
              <a:latin typeface="Arial" pitchFamily="34" charset="0"/>
            </a:endParaRPr>
          </a:p>
          <a:p>
            <a:pPr>
              <a:buNone/>
            </a:pPr>
            <a:r>
              <a:rPr lang="it-IT" smtClean="0">
                <a:latin typeface="Arial" pitchFamily="34" charset="0"/>
              </a:rPr>
              <a:t>https://builtin.com/software-engineering-perspectives/python-json-schema#:~:text=from%20jsonschema%20import%20validate%20schema,error%2C%20the%20JSON%20is%20valid.</a:t>
            </a:r>
            <a:endParaRPr lang="it-IT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</a:t>
            </a:r>
            <a:r>
              <a:rPr lang="it-IT" dirty="0" err="1" smtClean="0"/>
              <a:t>service</a:t>
            </a:r>
            <a:r>
              <a:rPr lang="it-IT" dirty="0" smtClean="0"/>
              <a:t> REST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2742" y="1836383"/>
            <a:ext cx="8682317" cy="4351338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Cosa sono i web </a:t>
            </a:r>
            <a:r>
              <a:rPr lang="it-IT" dirty="0" err="1" smtClean="0"/>
              <a:t>service</a:t>
            </a:r>
            <a:r>
              <a:rPr lang="it-IT" dirty="0" smtClean="0"/>
              <a:t>? Siamo abituati al web come a dei </a:t>
            </a:r>
            <a:r>
              <a:rPr lang="it-IT" dirty="0" err="1" smtClean="0"/>
              <a:t>server</a:t>
            </a:r>
            <a:r>
              <a:rPr lang="it-IT" dirty="0" smtClean="0"/>
              <a:t> che ci mandano la pagina di un sito web. Nel caso dei web </a:t>
            </a:r>
            <a:r>
              <a:rPr lang="it-IT" dirty="0" err="1" smtClean="0"/>
              <a:t>service</a:t>
            </a:r>
            <a:r>
              <a:rPr lang="it-IT" dirty="0" smtClean="0"/>
              <a:t> invece il </a:t>
            </a:r>
            <a:r>
              <a:rPr lang="it-IT" dirty="0" err="1" smtClean="0"/>
              <a:t>server</a:t>
            </a:r>
            <a:r>
              <a:rPr lang="it-IT" dirty="0" smtClean="0"/>
              <a:t> web espone un servizio. Possiamo pensare ad una procedura o API, che si aspetta dei parametri in </a:t>
            </a:r>
            <a:r>
              <a:rPr lang="it-IT" dirty="0" err="1" smtClean="0"/>
              <a:t>input</a:t>
            </a:r>
            <a:r>
              <a:rPr lang="it-IT" dirty="0" smtClean="0"/>
              <a:t> e da un valore di ritorno. 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Nei web </a:t>
            </a:r>
            <a:r>
              <a:rPr lang="it-IT" dirty="0" err="1" smtClean="0"/>
              <a:t>service</a:t>
            </a:r>
            <a:r>
              <a:rPr lang="it-IT" dirty="0" smtClean="0"/>
              <a:t> REST i dati di </a:t>
            </a:r>
            <a:r>
              <a:rPr lang="it-IT" dirty="0" err="1" smtClean="0"/>
              <a:t>input</a:t>
            </a:r>
            <a:r>
              <a:rPr lang="it-IT" dirty="0" smtClean="0"/>
              <a:t> ed i dati di ritorno sono comunicati usando il JSON. </a:t>
            </a:r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</a:t>
            </a:r>
            <a:r>
              <a:rPr lang="it-IT" dirty="0" err="1" smtClean="0"/>
              <a:t>service</a:t>
            </a:r>
            <a:r>
              <a:rPr lang="it-IT" dirty="0" smtClean="0"/>
              <a:t> REST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556684"/>
            <a:ext cx="10515600" cy="85302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Laddove i web </a:t>
            </a:r>
            <a:r>
              <a:rPr lang="it-IT" dirty="0" err="1" smtClean="0"/>
              <a:t>service</a:t>
            </a:r>
            <a:r>
              <a:rPr lang="it-IT" dirty="0" smtClean="0"/>
              <a:t> hanno come riferimento una certa risorsa, essi espongono delle API che servono per gestire tale risorsa.</a:t>
            </a:r>
            <a:endParaRPr lang="it-IT" dirty="0"/>
          </a:p>
        </p:txBody>
      </p:sp>
      <p:pic>
        <p:nvPicPr>
          <p:cNvPr id="5" name="Immagine 4" descr="Schermata 2023-08-01 alle 13.48.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280" y="2449093"/>
            <a:ext cx="4135520" cy="2684882"/>
          </a:xfrm>
          <a:prstGeom prst="rect">
            <a:avLst/>
          </a:prstGeom>
        </p:spPr>
      </p:pic>
      <p:pic>
        <p:nvPicPr>
          <p:cNvPr id="6" name="Immagine 5" descr="Schermata 2023-08-01 alle 13.49.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8819" y="3108186"/>
            <a:ext cx="4099042" cy="225988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01216" y="5615492"/>
            <a:ext cx="8875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 sinistra la descrizione generale dei metodi per gestire la risorsa. </a:t>
            </a:r>
          </a:p>
          <a:p>
            <a:r>
              <a:rPr lang="it-IT" dirty="0" smtClean="0"/>
              <a:t>A destra l'esempio di un web </a:t>
            </a:r>
            <a:r>
              <a:rPr lang="it-IT" dirty="0" err="1" smtClean="0"/>
              <a:t>service</a:t>
            </a:r>
            <a:r>
              <a:rPr lang="it-IT" dirty="0" smtClean="0"/>
              <a:t> associato ad un 	</a:t>
            </a:r>
          </a:p>
          <a:p>
            <a:r>
              <a:rPr lang="it-IT" dirty="0" smtClean="0"/>
              <a:t>CRM, dove la risorsa sono i clienti di un'azienda.</a:t>
            </a:r>
            <a:endParaRPr lang="it-I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</a:t>
            </a:r>
            <a:r>
              <a:rPr lang="it-IT" dirty="0" err="1" smtClean="0"/>
              <a:t>service</a:t>
            </a:r>
            <a:r>
              <a:rPr lang="it-IT" dirty="0" smtClean="0"/>
              <a:t> REST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556684"/>
            <a:ext cx="10515600" cy="161682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t-IT" dirty="0" smtClean="0"/>
              <a:t>Si parla di CRUD </a:t>
            </a:r>
            <a:r>
              <a:rPr lang="it-IT" dirty="0" err="1" smtClean="0"/>
              <a:t>operations</a:t>
            </a:r>
            <a:r>
              <a:rPr lang="it-IT" dirty="0" smtClean="0"/>
              <a:t>:</a:t>
            </a:r>
          </a:p>
          <a:p>
            <a:pPr>
              <a:buNone/>
            </a:pPr>
            <a:r>
              <a:rPr lang="it-IT" dirty="0" smtClean="0"/>
              <a:t>- </a:t>
            </a:r>
            <a:r>
              <a:rPr lang="it-IT" b="1" dirty="0" smtClean="0"/>
              <a:t>C</a:t>
            </a:r>
            <a:r>
              <a:rPr lang="it-IT" dirty="0" smtClean="0"/>
              <a:t>REATE</a:t>
            </a:r>
          </a:p>
          <a:p>
            <a:pPr>
              <a:buNone/>
            </a:pPr>
            <a:r>
              <a:rPr lang="it-IT" dirty="0" smtClean="0"/>
              <a:t>- </a:t>
            </a:r>
            <a:r>
              <a:rPr lang="it-IT" b="1" dirty="0" smtClean="0"/>
              <a:t>R</a:t>
            </a:r>
            <a:r>
              <a:rPr lang="it-IT" dirty="0" smtClean="0"/>
              <a:t>EAD</a:t>
            </a:r>
          </a:p>
          <a:p>
            <a:pPr>
              <a:buNone/>
            </a:pPr>
            <a:r>
              <a:rPr lang="it-IT" dirty="0" smtClean="0"/>
              <a:t>- </a:t>
            </a:r>
            <a:r>
              <a:rPr lang="it-IT" b="1" dirty="0" smtClean="0"/>
              <a:t>U</a:t>
            </a:r>
            <a:r>
              <a:rPr lang="it-IT" dirty="0" smtClean="0"/>
              <a:t>PDATE</a:t>
            </a:r>
          </a:p>
          <a:p>
            <a:pPr>
              <a:buNone/>
            </a:pPr>
            <a:r>
              <a:rPr lang="it-IT" dirty="0" smtClean="0"/>
              <a:t>- </a:t>
            </a:r>
            <a:r>
              <a:rPr lang="it-IT" b="1" dirty="0" smtClean="0"/>
              <a:t>D</a:t>
            </a:r>
            <a:r>
              <a:rPr lang="it-IT" dirty="0" smtClean="0"/>
              <a:t>ELETE</a:t>
            </a:r>
          </a:p>
        </p:txBody>
      </p:sp>
      <p:pic>
        <p:nvPicPr>
          <p:cNvPr id="5" name="Immagine 4" descr="Schermata 2023-08-01 alle 13.48.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099" y="2194560"/>
            <a:ext cx="5367123" cy="3484469"/>
          </a:xfrm>
          <a:prstGeom prst="rect">
            <a:avLst/>
          </a:prstGeom>
        </p:spPr>
      </p:pic>
      <p:pic>
        <p:nvPicPr>
          <p:cNvPr id="6" name="Immagine 5" descr="Schermata 2023-08-01 alle 13.49.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8819" y="3581522"/>
            <a:ext cx="4099042" cy="22598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smtClean="0"/>
              <a:t>PYTHON – UNITA' 4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INDICE DEGLI </a:t>
            </a:r>
            <a:r>
              <a:rPr lang="it-IT" sz="2400" dirty="0"/>
              <a:t>ARGOMENTI</a:t>
            </a:r>
          </a:p>
          <a:p>
            <a:pPr marL="0" indent="0">
              <a:buNone/>
            </a:pPr>
            <a:r>
              <a:rPr lang="it-IT" sz="2400" dirty="0" smtClean="0"/>
              <a:t>- La gestione della persistenza tramite file</a:t>
            </a: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- I file CSV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- </a:t>
            </a:r>
            <a:r>
              <a:rPr lang="it-IT" sz="2400" dirty="0" smtClean="0"/>
              <a:t>I file </a:t>
            </a:r>
            <a:r>
              <a:rPr lang="it-IT" sz="2400" dirty="0" err="1" smtClean="0"/>
              <a:t>xml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b="1" dirty="0" smtClean="0">
                <a:solidFill>
                  <a:srgbClr val="FF0000"/>
                </a:solidFill>
              </a:rPr>
              <a:t>- I file </a:t>
            </a:r>
            <a:r>
              <a:rPr lang="it-IT" sz="2400" b="1" dirty="0" err="1" smtClean="0">
                <a:solidFill>
                  <a:srgbClr val="FF0000"/>
                </a:solidFill>
              </a:rPr>
              <a:t>json</a:t>
            </a:r>
            <a:endParaRPr lang="it-IT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2400" b="1" dirty="0" smtClean="0">
                <a:solidFill>
                  <a:srgbClr val="FF0000"/>
                </a:solidFill>
              </a:rPr>
              <a:t>- Gestione di file </a:t>
            </a:r>
            <a:r>
              <a:rPr lang="it-IT" sz="2400" b="1" dirty="0" err="1" smtClean="0">
                <a:solidFill>
                  <a:srgbClr val="FF0000"/>
                </a:solidFill>
              </a:rPr>
              <a:t>json</a:t>
            </a:r>
            <a:r>
              <a:rPr lang="it-IT" sz="2400" b="1" dirty="0" smtClean="0">
                <a:solidFill>
                  <a:srgbClr val="FF0000"/>
                </a:solidFill>
              </a:rPr>
              <a:t> tramite </a:t>
            </a:r>
            <a:r>
              <a:rPr lang="it-IT" sz="2400" b="1" dirty="0" err="1" smtClean="0">
                <a:solidFill>
                  <a:srgbClr val="FF0000"/>
                </a:solidFill>
              </a:rPr>
              <a:t>python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028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</a:t>
            </a:r>
            <a:r>
              <a:rPr lang="it-IT" dirty="0" err="1" smtClean="0"/>
              <a:t>service</a:t>
            </a:r>
            <a:r>
              <a:rPr lang="it-IT" dirty="0" smtClean="0"/>
              <a:t> REST in </a:t>
            </a:r>
            <a:r>
              <a:rPr lang="it-IT" dirty="0" err="1" smtClean="0"/>
              <a:t>python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9241715" cy="371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In </a:t>
            </a:r>
            <a:r>
              <a:rPr lang="it-IT" dirty="0" err="1" smtClean="0"/>
              <a:t>python</a:t>
            </a:r>
            <a:r>
              <a:rPr lang="it-IT" dirty="0" smtClean="0"/>
              <a:t> i web </a:t>
            </a:r>
            <a:r>
              <a:rPr lang="it-IT" dirty="0" err="1" smtClean="0"/>
              <a:t>service</a:t>
            </a:r>
            <a:r>
              <a:rPr lang="it-IT" dirty="0" smtClean="0"/>
              <a:t> REST possono essere usati con la libreria </a:t>
            </a:r>
            <a:r>
              <a:rPr lang="it-IT" b="1" dirty="0" err="1" smtClean="0"/>
              <a:t>requests</a:t>
            </a:r>
            <a:r>
              <a:rPr lang="it-IT" dirty="0" smtClean="0"/>
              <a:t>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$ python -m pip install requests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Il </a:t>
            </a:r>
            <a:r>
              <a:rPr lang="en-US" dirty="0" err="1" smtClean="0"/>
              <a:t>prossimo</a:t>
            </a:r>
            <a:r>
              <a:rPr lang="en-US" dirty="0" smtClean="0"/>
              <a:t> </a:t>
            </a:r>
            <a:r>
              <a:rPr lang="en-US" dirty="0" err="1" smtClean="0"/>
              <a:t>passo</a:t>
            </a:r>
            <a:r>
              <a:rPr lang="en-US" dirty="0" smtClean="0"/>
              <a:t> è </a:t>
            </a:r>
            <a:r>
              <a:rPr lang="en-US" dirty="0" err="1" smtClean="0"/>
              <a:t>quello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b="1" dirty="0" err="1" smtClean="0"/>
              <a:t>consumare</a:t>
            </a:r>
            <a:r>
              <a:rPr lang="en-US" dirty="0" smtClean="0"/>
              <a:t> </a:t>
            </a:r>
            <a:r>
              <a:rPr lang="en-US" dirty="0" err="1" smtClean="0"/>
              <a:t>un'API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server </a:t>
            </a:r>
            <a:r>
              <a:rPr lang="en-US" dirty="0" err="1" smtClean="0"/>
              <a:t>esistente</a:t>
            </a:r>
            <a:r>
              <a:rPr lang="en-US" dirty="0" smtClean="0"/>
              <a:t>. </a:t>
            </a:r>
            <a:r>
              <a:rPr lang="en-US" dirty="0" err="1" smtClean="0"/>
              <a:t>Prendiamone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costruito</a:t>
            </a:r>
            <a:r>
              <a:rPr lang="en-US" dirty="0" smtClean="0"/>
              <a:t> per fare </a:t>
            </a:r>
            <a:r>
              <a:rPr lang="en-US" dirty="0" err="1" smtClean="0"/>
              <a:t>i</a:t>
            </a:r>
            <a:r>
              <a:rPr lang="en-US" dirty="0" smtClean="0"/>
              <a:t> test.</a:t>
            </a:r>
            <a:endParaRPr lang="it-I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</a:t>
            </a:r>
            <a:r>
              <a:rPr lang="it-IT" dirty="0" err="1" smtClean="0"/>
              <a:t>service</a:t>
            </a:r>
            <a:r>
              <a:rPr lang="it-IT" dirty="0" smtClean="0"/>
              <a:t> REST in </a:t>
            </a:r>
            <a:r>
              <a:rPr lang="it-IT" dirty="0" err="1" smtClean="0"/>
              <a:t>python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err="1" smtClean="0"/>
              <a:t>import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api_url</a:t>
            </a:r>
            <a:r>
              <a:rPr lang="it-IT" dirty="0" smtClean="0"/>
              <a:t> = </a:t>
            </a:r>
            <a:r>
              <a:rPr lang="it-IT" dirty="0" smtClean="0">
                <a:hlinkClick r:id="rId2"/>
              </a:rPr>
              <a:t>https://jsonplaceholder.typicode.com/todos/1</a:t>
            </a:r>
            <a:endParaRPr lang="it-IT" dirty="0" smtClean="0"/>
          </a:p>
          <a:p>
            <a:pPr>
              <a:buNone/>
            </a:pPr>
            <a:r>
              <a:rPr lang="it-IT" dirty="0" err="1" smtClean="0"/>
              <a:t>response</a:t>
            </a:r>
            <a:r>
              <a:rPr lang="it-IT" dirty="0" smtClean="0"/>
              <a:t> = </a:t>
            </a:r>
            <a:r>
              <a:rPr lang="it-IT" dirty="0" err="1" smtClean="0"/>
              <a:t>requests.get</a:t>
            </a:r>
            <a:r>
              <a:rPr lang="it-IT" dirty="0" smtClean="0"/>
              <a:t>(</a:t>
            </a:r>
            <a:r>
              <a:rPr lang="it-IT" dirty="0" err="1" smtClean="0"/>
              <a:t>api_url</a:t>
            </a:r>
            <a:r>
              <a:rPr lang="it-IT" dirty="0" smtClean="0"/>
              <a:t>) </a:t>
            </a:r>
          </a:p>
          <a:p>
            <a:pPr>
              <a:buNone/>
            </a:pPr>
            <a:r>
              <a:rPr lang="it-IT" dirty="0" err="1" smtClean="0"/>
              <a:t>print</a:t>
            </a:r>
            <a:r>
              <a:rPr lang="it-IT" dirty="0" smtClean="0"/>
              <a:t>(</a:t>
            </a:r>
            <a:r>
              <a:rPr lang="it-IT" dirty="0" err="1" smtClean="0"/>
              <a:t>response.json</a:t>
            </a:r>
            <a:r>
              <a:rPr lang="it-IT" dirty="0" smtClean="0"/>
              <a:t>())</a:t>
            </a:r>
          </a:p>
          <a:p>
            <a:pPr>
              <a:buNone/>
            </a:pPr>
            <a:r>
              <a:rPr lang="it-IT" dirty="0" err="1" smtClean="0"/>
              <a:t>print</a:t>
            </a:r>
            <a:r>
              <a:rPr lang="it-IT" dirty="0" smtClean="0"/>
              <a:t>(response.status_code)</a:t>
            </a:r>
          </a:p>
          <a:p>
            <a:pPr>
              <a:buNone/>
            </a:pPr>
            <a:r>
              <a:rPr lang="it-IT" dirty="0" err="1" smtClean="0"/>
              <a:t>print</a:t>
            </a:r>
            <a:r>
              <a:rPr lang="it-IT" dirty="0" smtClean="0"/>
              <a:t>(</a:t>
            </a:r>
            <a:r>
              <a:rPr lang="it-IT" dirty="0" err="1" smtClean="0"/>
              <a:t>response.headers</a:t>
            </a:r>
            <a:r>
              <a:rPr lang="it-IT" dirty="0" smtClean="0"/>
              <a:t>["</a:t>
            </a:r>
            <a:r>
              <a:rPr lang="it-IT" dirty="0" err="1" smtClean="0"/>
              <a:t>Content-Type</a:t>
            </a:r>
            <a:r>
              <a:rPr lang="it-IT" dirty="0" smtClean="0"/>
              <a:t>"])</a:t>
            </a:r>
            <a:endParaRPr lang="it-IT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</a:t>
            </a:r>
            <a:r>
              <a:rPr lang="it-IT" dirty="0" err="1" smtClean="0"/>
              <a:t>service</a:t>
            </a:r>
            <a:r>
              <a:rPr lang="it-IT" dirty="0" smtClean="0"/>
              <a:t> REST in </a:t>
            </a:r>
            <a:r>
              <a:rPr lang="it-IT" dirty="0" err="1" smtClean="0"/>
              <a:t>python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8058374" cy="371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Quello che abbiamo visto è un esempio essenziale di </a:t>
            </a:r>
            <a:r>
              <a:rPr lang="it-IT" dirty="0" err="1" smtClean="0"/>
              <a:t>client</a:t>
            </a:r>
            <a:r>
              <a:rPr lang="it-IT" dirty="0" smtClean="0"/>
              <a:t> REST, cioè consumer di un web </a:t>
            </a:r>
            <a:r>
              <a:rPr lang="it-IT" dirty="0" err="1" smtClean="0"/>
              <a:t>service</a:t>
            </a:r>
            <a:r>
              <a:rPr lang="it-IT" dirty="0" smtClean="0"/>
              <a:t> esistente. </a:t>
            </a:r>
          </a:p>
          <a:p>
            <a:pPr>
              <a:buNone/>
            </a:pPr>
            <a:r>
              <a:rPr lang="it-IT" dirty="0" smtClean="0"/>
              <a:t>Nel nostro esercizio abbiamo due Comuni italiani, ognuno dei quali richiede i servizi (le API) dell'altro, ma al tempo stesso pubblica le proprie API e quindi i propri </a:t>
            </a:r>
            <a:r>
              <a:rPr lang="it-IT" dirty="0" err="1" smtClean="0"/>
              <a:t>service</a:t>
            </a:r>
            <a:r>
              <a:rPr lang="it-IT" dirty="0" smtClean="0"/>
              <a:t>. 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Dobbiamo allora imparare come si fa un </a:t>
            </a:r>
            <a:r>
              <a:rPr lang="it-IT" dirty="0" err="1" smtClean="0"/>
              <a:t>server</a:t>
            </a:r>
            <a:r>
              <a:rPr lang="it-IT" dirty="0" smtClean="0"/>
              <a:t> REST. </a:t>
            </a:r>
            <a:endParaRPr lang="it-IT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Richiamo di </a:t>
            </a:r>
            <a:r>
              <a:rPr lang="it-IT" dirty="0" err="1" smtClean="0"/>
              <a:t>python</a:t>
            </a:r>
            <a:r>
              <a:rPr lang="it-IT" dirty="0" smtClean="0"/>
              <a:t>: la variabile __name__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8058374" cy="3714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 smtClean="0"/>
              <a:t>In </a:t>
            </a:r>
            <a:r>
              <a:rPr lang="it-IT" dirty="0" err="1" smtClean="0"/>
              <a:t>python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FF0000"/>
                </a:solidFill>
              </a:rPr>
              <a:t>__name__ </a:t>
            </a:r>
            <a:r>
              <a:rPr lang="it-IT" dirty="0" smtClean="0"/>
              <a:t>è una variabile speciale il cui contenuto è definito da </a:t>
            </a:r>
            <a:r>
              <a:rPr lang="it-IT" dirty="0" err="1" smtClean="0"/>
              <a:t>python</a:t>
            </a:r>
            <a:r>
              <a:rPr lang="it-IT" dirty="0" smtClean="0"/>
              <a:t>. La variabile </a:t>
            </a:r>
            <a:r>
              <a:rPr lang="it-IT" dirty="0" smtClean="0">
                <a:solidFill>
                  <a:srgbClr val="FF0000"/>
                </a:solidFill>
              </a:rPr>
              <a:t>__name__ </a:t>
            </a:r>
            <a:r>
              <a:rPr lang="it-IT" dirty="0" smtClean="0"/>
              <a:t>vale </a:t>
            </a:r>
            <a:r>
              <a:rPr lang="it-IT" b="1" dirty="0" smtClean="0"/>
              <a:t>'__main__' </a:t>
            </a:r>
            <a:r>
              <a:rPr lang="it-IT" dirty="0" smtClean="0"/>
              <a:t>se siamo nel file passato come argomento a </a:t>
            </a:r>
            <a:r>
              <a:rPr lang="it-IT" dirty="0" err="1" smtClean="0"/>
              <a:t>python</a:t>
            </a:r>
            <a:r>
              <a:rPr lang="it-IT" dirty="0" smtClean="0"/>
              <a:t>. Altrimenti vale il nome del file dove si trova la funzione importata.</a:t>
            </a:r>
          </a:p>
          <a:p>
            <a:pPr>
              <a:buNone/>
            </a:pPr>
            <a:endParaRPr lang="it-IT" b="1" dirty="0" smtClean="0"/>
          </a:p>
          <a:p>
            <a:pPr>
              <a:buNone/>
            </a:pPr>
            <a:r>
              <a:rPr lang="it-IT" b="1" dirty="0" smtClean="0"/>
              <a:t>Attraverso la variabile </a:t>
            </a:r>
            <a:r>
              <a:rPr lang="it-IT" b="1" dirty="0" err="1" smtClean="0"/>
              <a:t>main</a:t>
            </a:r>
            <a:r>
              <a:rPr lang="it-IT" b="1" dirty="0" smtClean="0"/>
              <a:t> possiamo scrivere file </a:t>
            </a:r>
            <a:r>
              <a:rPr lang="it-IT" b="1" dirty="0" err="1" smtClean="0"/>
              <a:t>python</a:t>
            </a:r>
            <a:r>
              <a:rPr lang="it-IT" b="1" dirty="0" smtClean="0"/>
              <a:t> che contengono funzioni e un </a:t>
            </a:r>
            <a:r>
              <a:rPr lang="it-IT" b="1" dirty="0" err="1" smtClean="0"/>
              <a:t>main</a:t>
            </a:r>
            <a:r>
              <a:rPr lang="it-IT" b="1" dirty="0" smtClean="0"/>
              <a:t>. Questo </a:t>
            </a:r>
            <a:r>
              <a:rPr lang="it-IT" b="1" dirty="0" err="1" smtClean="0"/>
              <a:t>main</a:t>
            </a:r>
            <a:r>
              <a:rPr lang="it-IT" b="1" dirty="0" smtClean="0"/>
              <a:t> viene eseguito solo se l'utente lancia </a:t>
            </a:r>
            <a:r>
              <a:rPr lang="it-IT" b="1" dirty="0" err="1" smtClean="0"/>
              <a:t>python</a:t>
            </a:r>
            <a:r>
              <a:rPr lang="it-IT" b="1" dirty="0" smtClean="0"/>
              <a:t> con quel file come argomento.</a:t>
            </a:r>
          </a:p>
          <a:p>
            <a:pPr>
              <a:buNone/>
            </a:pPr>
            <a:endParaRPr lang="it-IT" b="1" dirty="0" smtClean="0"/>
          </a:p>
          <a:p>
            <a:pPr>
              <a:buNone/>
            </a:pPr>
            <a:r>
              <a:rPr lang="it-IT" b="1" dirty="0" smtClean="0"/>
              <a:t>(Vedi prova di questo in MAC/progetti/</a:t>
            </a:r>
            <a:r>
              <a:rPr lang="it-IT" b="1" dirty="0" err="1" smtClean="0"/>
              <a:t>pythonMAc</a:t>
            </a:r>
            <a:r>
              <a:rPr lang="it-IT" b="1" dirty="0" smtClean="0"/>
              <a:t>/</a:t>
            </a:r>
            <a:r>
              <a:rPr lang="it-IT" b="1" dirty="0" err="1" smtClean="0"/>
              <a:t>pythonjson</a:t>
            </a:r>
            <a:r>
              <a:rPr lang="it-IT" b="1" dirty="0" smtClean="0"/>
              <a:t>/</a:t>
            </a:r>
            <a:r>
              <a:rPr lang="it-IT" b="1" dirty="0" err="1" smtClean="0"/>
              <a:t>main.py</a:t>
            </a:r>
            <a:r>
              <a:rPr lang="it-IT" b="1" smtClean="0"/>
              <a:t>)</a:t>
            </a:r>
            <a:endParaRPr lang="it-IT" b="1" dirty="0" smtClean="0"/>
          </a:p>
          <a:p>
            <a:pPr>
              <a:buNone/>
            </a:pPr>
            <a:endParaRPr lang="it-IT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</a:t>
            </a:r>
            <a:r>
              <a:rPr lang="it-IT" dirty="0" err="1" smtClean="0"/>
              <a:t>service</a:t>
            </a:r>
            <a:r>
              <a:rPr lang="it-IT" dirty="0" smtClean="0"/>
              <a:t> REST in </a:t>
            </a:r>
            <a:r>
              <a:rPr lang="it-IT" dirty="0" err="1" smtClean="0"/>
              <a:t>python</a:t>
            </a:r>
            <a:r>
              <a:rPr lang="it-IT" dirty="0" smtClean="0"/>
              <a:t>: il </a:t>
            </a:r>
            <a:r>
              <a:rPr lang="it-IT" dirty="0" err="1" smtClean="0"/>
              <a:t>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5035475" cy="459669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 smtClean="0"/>
              <a:t>Per implementare il nostro </a:t>
            </a:r>
            <a:r>
              <a:rPr lang="it-IT" dirty="0" err="1" smtClean="0"/>
              <a:t>server</a:t>
            </a:r>
            <a:r>
              <a:rPr lang="it-IT" dirty="0" smtClean="0"/>
              <a:t> REST usiamo la libreria </a:t>
            </a:r>
            <a:r>
              <a:rPr lang="it-IT" dirty="0" err="1" smtClean="0"/>
              <a:t>Flask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$ </a:t>
            </a:r>
            <a:r>
              <a:rPr lang="it-IT" dirty="0" err="1" smtClean="0"/>
              <a:t>pip</a:t>
            </a:r>
            <a:r>
              <a:rPr lang="it-IT" dirty="0" smtClean="0"/>
              <a:t> </a:t>
            </a:r>
            <a:r>
              <a:rPr lang="it-IT" dirty="0" err="1" smtClean="0"/>
              <a:t>install</a:t>
            </a:r>
            <a:r>
              <a:rPr lang="it-IT" dirty="0" smtClean="0"/>
              <a:t> </a:t>
            </a:r>
            <a:r>
              <a:rPr lang="it-IT" dirty="0" err="1" smtClean="0"/>
              <a:t>Flask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Flask</a:t>
            </a:r>
            <a:r>
              <a:rPr lang="it-IT" dirty="0" smtClean="0"/>
              <a:t> definisce una classe. La creazione di una sua istanza prevede che venga passato il modulo corrente.</a:t>
            </a:r>
          </a:p>
          <a:p>
            <a:pPr>
              <a:buNone/>
            </a:pPr>
            <a:r>
              <a:rPr lang="it-IT" dirty="0" smtClean="0"/>
              <a:t>Qui accanto il codice di un semplice web </a:t>
            </a:r>
            <a:r>
              <a:rPr lang="it-IT" dirty="0" err="1" smtClean="0"/>
              <a:t>service</a:t>
            </a:r>
            <a:r>
              <a:rPr lang="it-IT" dirty="0" smtClean="0"/>
              <a:t> REST che implementa il metodo GET. Puoi provarlo anche con il browser.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  <p:pic>
        <p:nvPicPr>
          <p:cNvPr id="4" name="Immagine 3" descr="Schermata 2023-08-02 alle 12.19.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7620" y="1990163"/>
            <a:ext cx="5199748" cy="33951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Web </a:t>
            </a:r>
            <a:r>
              <a:rPr lang="it-IT" dirty="0" err="1" smtClean="0"/>
              <a:t>service</a:t>
            </a:r>
            <a:r>
              <a:rPr lang="it-IT" dirty="0" smtClean="0"/>
              <a:t> REST in </a:t>
            </a:r>
            <a:r>
              <a:rPr lang="it-IT" dirty="0" err="1" smtClean="0"/>
              <a:t>python</a:t>
            </a:r>
            <a:r>
              <a:rPr lang="it-IT" dirty="0" smtClean="0"/>
              <a:t>: la </a:t>
            </a:r>
            <a:r>
              <a:rPr lang="it-IT" smtClean="0"/>
              <a:t>post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5035475" cy="45966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Implementiamo anche il metodo POST. </a:t>
            </a:r>
          </a:p>
          <a:p>
            <a:pPr>
              <a:buNone/>
            </a:pPr>
            <a:r>
              <a:rPr lang="it-IT" dirty="0" smtClean="0"/>
              <a:t>Prima inviamo al </a:t>
            </a:r>
            <a:r>
              <a:rPr lang="it-IT" dirty="0" err="1" smtClean="0"/>
              <a:t>server</a:t>
            </a:r>
            <a:r>
              <a:rPr lang="it-IT" dirty="0" smtClean="0"/>
              <a:t> una nuova </a:t>
            </a:r>
            <a:r>
              <a:rPr lang="it-IT" dirty="0" err="1" smtClean="0"/>
              <a:t>company</a:t>
            </a:r>
            <a:r>
              <a:rPr lang="it-IT" dirty="0" smtClean="0"/>
              <a:t> che il </a:t>
            </a:r>
            <a:r>
              <a:rPr lang="it-IT" dirty="0" err="1" smtClean="0"/>
              <a:t>server</a:t>
            </a:r>
            <a:r>
              <a:rPr lang="it-IT" dirty="0" smtClean="0"/>
              <a:t> aggiungerà alla lista. </a:t>
            </a:r>
          </a:p>
          <a:p>
            <a:pPr>
              <a:buNone/>
            </a:pPr>
            <a:r>
              <a:rPr lang="it-IT" dirty="0" smtClean="0"/>
              <a:t>Dopo, usando il metodo GET, richiediamo le </a:t>
            </a:r>
            <a:r>
              <a:rPr lang="it-IT" dirty="0" err="1" smtClean="0"/>
              <a:t>companies</a:t>
            </a:r>
            <a:r>
              <a:rPr lang="it-IT" dirty="0" smtClean="0"/>
              <a:t> e verifichiamo che c'è anche quella appena aggiunta.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Programma </a:t>
            </a:r>
            <a:r>
              <a:rPr lang="it-IT" dirty="0" err="1" smtClean="0"/>
              <a:t>client</a:t>
            </a:r>
            <a:r>
              <a:rPr lang="it-IT" dirty="0" smtClean="0"/>
              <a:t> per la </a:t>
            </a:r>
            <a:r>
              <a:rPr lang="it-IT" dirty="0" err="1" smtClean="0"/>
              <a:t>post</a:t>
            </a:r>
            <a:endParaRPr lang="it-IT" dirty="0"/>
          </a:p>
        </p:txBody>
      </p:sp>
      <p:pic>
        <p:nvPicPr>
          <p:cNvPr id="5" name="Immagine 4" descr="Schermata 2023-08-02 alle 13.29.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406" y="2096568"/>
            <a:ext cx="5550185" cy="20194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Programma </a:t>
            </a:r>
            <a:r>
              <a:rPr lang="it-IT" dirty="0" err="1" smtClean="0"/>
              <a:t>server</a:t>
            </a:r>
            <a:r>
              <a:rPr lang="it-IT" dirty="0" smtClean="0"/>
              <a:t> per la </a:t>
            </a:r>
            <a:r>
              <a:rPr lang="it-IT" dirty="0" err="1" smtClean="0"/>
              <a:t>post</a:t>
            </a:r>
            <a:endParaRPr lang="it-IT" dirty="0"/>
          </a:p>
        </p:txBody>
      </p:sp>
      <p:pic>
        <p:nvPicPr>
          <p:cNvPr id="5" name="Immagine 4" descr="Schermata 2023-08-02 alle 13.29.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4809" y="1633988"/>
            <a:ext cx="5238537" cy="4831358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163671" y="4733363"/>
            <a:ext cx="4948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Avviare il </a:t>
            </a:r>
            <a:r>
              <a:rPr lang="it-IT" dirty="0" err="1" smtClean="0"/>
              <a:t>server</a:t>
            </a:r>
            <a:r>
              <a:rPr lang="it-IT" dirty="0" smtClean="0"/>
              <a:t> da </a:t>
            </a:r>
            <a:r>
              <a:rPr lang="it-IT" dirty="0" err="1" smtClean="0"/>
              <a:t>prompt</a:t>
            </a:r>
            <a:r>
              <a:rPr lang="it-IT" dirty="0" smtClean="0"/>
              <a:t> di comandi. Poi lanciare il </a:t>
            </a:r>
            <a:r>
              <a:rPr lang="it-IT" dirty="0" err="1" smtClean="0"/>
              <a:t>client</a:t>
            </a:r>
            <a:r>
              <a:rPr lang="it-IT" dirty="0" smtClean="0"/>
              <a:t> che aggiunge la nuova </a:t>
            </a:r>
            <a:r>
              <a:rPr lang="it-IT" dirty="0" err="1" smtClean="0"/>
              <a:t>company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Con il browser digitare:</a:t>
            </a:r>
          </a:p>
          <a:p>
            <a:r>
              <a:rPr lang="it-IT" dirty="0" smtClean="0">
                <a:hlinkClick r:id="rId3"/>
              </a:rPr>
              <a:t>http://127.0.0.1/</a:t>
            </a:r>
            <a:r>
              <a:rPr lang="it-IT" dirty="0" err="1" smtClean="0">
                <a:hlinkClick r:id="rId3"/>
              </a:rPr>
              <a:t>companies</a:t>
            </a:r>
            <a:endParaRPr lang="it-IT" dirty="0" smtClean="0"/>
          </a:p>
          <a:p>
            <a:r>
              <a:rPr lang="it-IT" dirty="0" smtClean="0"/>
              <a:t>E verificare che è stata aggiunta la nuova </a:t>
            </a:r>
            <a:r>
              <a:rPr lang="it-IT" dirty="0" err="1" smtClean="0"/>
              <a:t>company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Flask</a:t>
            </a:r>
            <a:r>
              <a:rPr lang="it-IT" dirty="0" smtClean="0"/>
              <a:t>, messaggio di </a:t>
            </a:r>
            <a:r>
              <a:rPr lang="it-IT" dirty="0" err="1" smtClean="0"/>
              <a:t>warning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68188" y="1882588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WARNING: This is a development server. Do not use it in a production deployment. Use a production WSGI server instead.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011219" y="3657600"/>
            <a:ext cx="7691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messaggio ci avvisa che stiamo usando un ambiente </a:t>
            </a:r>
            <a:r>
              <a:rPr lang="it-IT" dirty="0" err="1" smtClean="0"/>
              <a:t>server</a:t>
            </a:r>
            <a:r>
              <a:rPr lang="it-IT" dirty="0" smtClean="0"/>
              <a:t> adatto per i test, quindi semplice da usare ma non efficiente. Da qui deriva la non adeguatezza in produzione. </a:t>
            </a:r>
          </a:p>
          <a:p>
            <a:endParaRPr lang="it-IT" dirty="0" smtClean="0"/>
          </a:p>
          <a:p>
            <a:r>
              <a:rPr lang="it-IT" dirty="0" smtClean="0"/>
              <a:t>In produzione bisogna usare un </a:t>
            </a:r>
            <a:r>
              <a:rPr lang="it-IT" dirty="0" err="1" smtClean="0"/>
              <a:t>server</a:t>
            </a:r>
            <a:r>
              <a:rPr lang="it-IT" dirty="0" smtClean="0"/>
              <a:t> differente al quale passeremo il codice </a:t>
            </a:r>
            <a:r>
              <a:rPr lang="it-IT" dirty="0" err="1" smtClean="0"/>
              <a:t>Flask</a:t>
            </a:r>
            <a:r>
              <a:rPr lang="it-IT" dirty="0" smtClean="0"/>
              <a:t>. Ma questo non è oggetto di questa lezione.</a:t>
            </a:r>
            <a:endParaRPr lang="it-IT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63231" cy="1325563"/>
          </a:xfrm>
        </p:spPr>
        <p:txBody>
          <a:bodyPr/>
          <a:lstStyle/>
          <a:p>
            <a:r>
              <a:rPr lang="it-IT" dirty="0" smtClean="0"/>
              <a:t>Ultimo mattone: interagire con un </a:t>
            </a:r>
            <a:r>
              <a:rPr lang="it-IT" dirty="0" err="1" smtClean="0"/>
              <a:t>database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903643" y="1871830"/>
            <a:ext cx="7691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 ultimo mattone manca per implementare la nostra applicazione: sapere interagire con un DBMS.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Nel nostro esempio useremo </a:t>
            </a:r>
            <a:r>
              <a:rPr lang="it-IT" dirty="0" err="1" smtClean="0"/>
              <a:t>mySql</a:t>
            </a:r>
            <a:r>
              <a:rPr lang="it-IT" dirty="0" smtClean="0"/>
              <a:t> all'interno del pacchetto XAMP.</a:t>
            </a:r>
          </a:p>
          <a:p>
            <a:endParaRPr lang="it-IT" dirty="0" smtClean="0"/>
          </a:p>
          <a:p>
            <a:r>
              <a:rPr lang="it-IT" dirty="0" smtClean="0"/>
              <a:t>Creeremo un DB per ognuno dei due Comuni.</a:t>
            </a:r>
          </a:p>
          <a:p>
            <a:endParaRPr lang="it-IT" dirty="0" smtClean="0"/>
          </a:p>
          <a:p>
            <a:r>
              <a:rPr lang="it-IT" dirty="0" smtClean="0"/>
              <a:t>Vedremo come, all'interno di un programma </a:t>
            </a:r>
            <a:r>
              <a:rPr lang="it-IT" dirty="0" err="1" smtClean="0"/>
              <a:t>python</a:t>
            </a:r>
            <a:r>
              <a:rPr lang="it-IT" dirty="0" smtClean="0"/>
              <a:t> possiamo fare delle </a:t>
            </a:r>
            <a:r>
              <a:rPr lang="it-IT" dirty="0" err="1" smtClean="0"/>
              <a:t>query</a:t>
            </a:r>
            <a:r>
              <a:rPr lang="it-IT" dirty="0" smtClean="0"/>
              <a:t> SQL per interagire con il DB.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smtClean="0"/>
              <a:t>Il formato </a:t>
            </a:r>
            <a:r>
              <a:rPr lang="it-IT" dirty="0" err="1" smtClean="0"/>
              <a:t>json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26" y="1151068"/>
            <a:ext cx="8638389" cy="5507916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it-IT" sz="2400" dirty="0" smtClean="0"/>
              <a:t>Come per </a:t>
            </a:r>
            <a:r>
              <a:rPr lang="it-IT" sz="2400" dirty="0" err="1" smtClean="0"/>
              <a:t>csv</a:t>
            </a:r>
            <a:r>
              <a:rPr lang="it-IT" sz="2400" dirty="0" smtClean="0"/>
              <a:t> e per </a:t>
            </a:r>
            <a:r>
              <a:rPr lang="it-IT" sz="2400" dirty="0" err="1" smtClean="0"/>
              <a:t>xml</a:t>
            </a:r>
            <a:r>
              <a:rPr lang="it-IT" sz="2400" dirty="0" smtClean="0"/>
              <a:t>, </a:t>
            </a:r>
            <a:r>
              <a:rPr lang="it-IT" sz="2400" dirty="0" err="1" smtClean="0"/>
              <a:t>json</a:t>
            </a:r>
            <a:r>
              <a:rPr lang="it-IT" sz="2400" dirty="0" smtClean="0"/>
              <a:t> è un formato per comunicare dati, intendendo per dati informazioni relative ad una o più entità. Es. devo comunicare ad una terza parte informazione relative ad un gruppo di persone. Es. tutte le persone di un certo comune italiano. 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Problema: ti mando un file con dentro tutte le informazioni dei cittadini del comune di Ladispoli. 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Potrebbe sembrare semplice, ma se vogliamo essere precisi, evitare errori, mantenere sempre la coerenza, la soluzione non è semplice. 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Es. ti mando prima il nome e poi il cognome. </a:t>
            </a:r>
          </a:p>
          <a:p>
            <a:pPr marL="0" indent="0">
              <a:buNone/>
            </a:pPr>
            <a:r>
              <a:rPr lang="it-IT" sz="2400" dirty="0" smtClean="0"/>
              <a:t>Ma se c'è un cittadino che si chiama Giuseppe Marco </a:t>
            </a:r>
            <a:r>
              <a:rPr lang="it-IT" sz="2400" dirty="0" err="1" smtClean="0"/>
              <a:t>Tulli</a:t>
            </a:r>
            <a:r>
              <a:rPr lang="it-IT" sz="2400" dirty="0" smtClean="0"/>
              <a:t>, il nome è Giuseppe oppure è Giuseppe Marco? </a:t>
            </a:r>
            <a:endParaRPr lang="it-IT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63231" cy="1325563"/>
          </a:xfrm>
        </p:spPr>
        <p:txBody>
          <a:bodyPr/>
          <a:lstStyle/>
          <a:p>
            <a:r>
              <a:rPr lang="it-IT" dirty="0" err="1" smtClean="0"/>
              <a:t>Download</a:t>
            </a:r>
            <a:r>
              <a:rPr lang="it-IT" dirty="0" smtClean="0"/>
              <a:t> e installazione di XAMP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903643" y="1871830"/>
            <a:ext cx="76917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Xamp</a:t>
            </a:r>
            <a:r>
              <a:rPr lang="it-IT" dirty="0" smtClean="0"/>
              <a:t> è un programma che mette assieme un insieme di </a:t>
            </a:r>
            <a:r>
              <a:rPr lang="it-IT" dirty="0" err="1" smtClean="0"/>
              <a:t>server</a:t>
            </a:r>
            <a:r>
              <a:rPr lang="it-IT" dirty="0" smtClean="0"/>
              <a:t> tra i quali anche </a:t>
            </a:r>
            <a:r>
              <a:rPr lang="it-IT" dirty="0" err="1" smtClean="0"/>
              <a:t>mysql</a:t>
            </a:r>
            <a:r>
              <a:rPr lang="it-IT" dirty="0" smtClean="0"/>
              <a:t> </a:t>
            </a:r>
            <a:r>
              <a:rPr lang="it-IT" dirty="0" err="1" smtClean="0"/>
              <a:t>server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Ricordare che un </a:t>
            </a:r>
            <a:r>
              <a:rPr lang="it-IT" dirty="0" err="1" smtClean="0"/>
              <a:t>server</a:t>
            </a:r>
            <a:r>
              <a:rPr lang="it-IT" dirty="0" smtClean="0"/>
              <a:t> TCP è un programma che:</a:t>
            </a:r>
          </a:p>
          <a:p>
            <a:endParaRPr lang="it-IT" dirty="0" smtClean="0"/>
          </a:p>
          <a:p>
            <a:r>
              <a:rPr lang="it-IT" dirty="0" smtClean="0"/>
              <a:t>- si mette in ascolto su un determinato IP </a:t>
            </a:r>
            <a:r>
              <a:rPr lang="it-IT" dirty="0" err="1" smtClean="0"/>
              <a:t>address</a:t>
            </a:r>
            <a:r>
              <a:rPr lang="it-IT" dirty="0" smtClean="0"/>
              <a:t> e una porta TCP</a:t>
            </a:r>
          </a:p>
          <a:p>
            <a:r>
              <a:rPr lang="it-IT" dirty="0" smtClean="0"/>
              <a:t>- su tale </a:t>
            </a:r>
            <a:r>
              <a:rPr lang="it-IT" dirty="0" err="1" smtClean="0"/>
              <a:t>network</a:t>
            </a:r>
            <a:r>
              <a:rPr lang="it-IT" dirty="0" smtClean="0"/>
              <a:t> </a:t>
            </a:r>
            <a:r>
              <a:rPr lang="it-IT" dirty="0" err="1" smtClean="0"/>
              <a:t>channel</a:t>
            </a:r>
            <a:r>
              <a:rPr lang="it-IT" dirty="0" smtClean="0"/>
              <a:t> riceve le chiamate che arrivano dai </a:t>
            </a:r>
            <a:r>
              <a:rPr lang="it-IT" dirty="0" err="1" smtClean="0"/>
              <a:t>client</a:t>
            </a:r>
            <a:endParaRPr lang="it-IT" dirty="0" smtClean="0"/>
          </a:p>
          <a:p>
            <a:r>
              <a:rPr lang="it-IT" dirty="0" smtClean="0"/>
              <a:t>- processa le chiamate e risponde ai </a:t>
            </a:r>
            <a:r>
              <a:rPr lang="it-IT" dirty="0" err="1" smtClean="0"/>
              <a:t>client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Un </a:t>
            </a:r>
            <a:r>
              <a:rPr lang="it-IT" dirty="0" err="1" smtClean="0"/>
              <a:t>server</a:t>
            </a:r>
            <a:r>
              <a:rPr lang="it-IT" dirty="0" smtClean="0"/>
              <a:t> tipicamente è un'applicazione </a:t>
            </a:r>
            <a:r>
              <a:rPr lang="it-IT" dirty="0" err="1" smtClean="0"/>
              <a:t>multithread</a:t>
            </a:r>
            <a:r>
              <a:rPr lang="it-IT" dirty="0" smtClean="0"/>
              <a:t>, cioè ha più </a:t>
            </a:r>
            <a:r>
              <a:rPr lang="it-IT" dirty="0" err="1" smtClean="0"/>
              <a:t>task</a:t>
            </a:r>
            <a:r>
              <a:rPr lang="it-IT" dirty="0" smtClean="0"/>
              <a:t> che in parallelo processano le chiamate di più </a:t>
            </a:r>
            <a:r>
              <a:rPr lang="it-IT" dirty="0" err="1" smtClean="0"/>
              <a:t>client</a:t>
            </a:r>
            <a:r>
              <a:rPr lang="it-IT" dirty="0" smtClean="0"/>
              <a:t> generando le relative risposte.</a:t>
            </a:r>
          </a:p>
          <a:p>
            <a:endParaRPr lang="it-IT" dirty="0" smtClean="0"/>
          </a:p>
          <a:p>
            <a:r>
              <a:rPr lang="it-IT" dirty="0" err="1" smtClean="0"/>
              <a:t>Mysql</a:t>
            </a:r>
            <a:r>
              <a:rPr lang="it-IT" dirty="0" smtClean="0"/>
              <a:t> è un </a:t>
            </a:r>
            <a:r>
              <a:rPr lang="it-IT" dirty="0" err="1" smtClean="0"/>
              <a:t>server</a:t>
            </a:r>
            <a:r>
              <a:rPr lang="it-IT" dirty="0" smtClean="0"/>
              <a:t> in ascolto su </a:t>
            </a:r>
            <a:r>
              <a:rPr lang="it-IT" dirty="0" err="1" smtClean="0"/>
              <a:t>ip_local</a:t>
            </a:r>
            <a:r>
              <a:rPr lang="it-IT" dirty="0" smtClean="0"/>
              <a:t>,3306. Riceve le chiamate in un apposito linguaggio che include l'SQL. Esegue le operazioni richieste su DB e genera la risposta per il </a:t>
            </a:r>
            <a:r>
              <a:rPr lang="it-IT" dirty="0" err="1" smtClean="0"/>
              <a:t>client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63231" cy="1325563"/>
          </a:xfrm>
        </p:spPr>
        <p:txBody>
          <a:bodyPr/>
          <a:lstStyle/>
          <a:p>
            <a:r>
              <a:rPr lang="it-IT" dirty="0" smtClean="0"/>
              <a:t>Creazione del </a:t>
            </a:r>
            <a:r>
              <a:rPr lang="it-IT" dirty="0" err="1" smtClean="0"/>
              <a:t>database</a:t>
            </a:r>
            <a:r>
              <a:rPr lang="it-IT" dirty="0" smtClean="0"/>
              <a:t> del Comune a partire da un </a:t>
            </a:r>
            <a:r>
              <a:rPr lang="it-IT" dirty="0" err="1" smtClean="0"/>
              <a:t>dataset</a:t>
            </a:r>
            <a:r>
              <a:rPr lang="it-IT" smtClean="0"/>
              <a:t>.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903643" y="1871830"/>
            <a:ext cx="7691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 l'interazione con il </a:t>
            </a:r>
            <a:r>
              <a:rPr lang="it-IT" dirty="0" err="1" smtClean="0"/>
              <a:t>database</a:t>
            </a:r>
            <a:r>
              <a:rPr lang="it-IT" dirty="0" smtClean="0"/>
              <a:t> fare riferimento al progetto</a:t>
            </a:r>
          </a:p>
          <a:p>
            <a:endParaRPr lang="it-IT" dirty="0" smtClean="0"/>
          </a:p>
          <a:p>
            <a:r>
              <a:rPr lang="it-IT" dirty="0" err="1" smtClean="0"/>
              <a:t>db_client</a:t>
            </a:r>
            <a:r>
              <a:rPr lang="it-IT" dirty="0" smtClean="0"/>
              <a:t> che sta in </a:t>
            </a:r>
            <a:r>
              <a:rPr lang="it-IT" dirty="0" err="1" smtClean="0"/>
              <a:t>python_MAC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Per il </a:t>
            </a:r>
            <a:r>
              <a:rPr lang="it-IT" dirty="0" err="1" smtClean="0"/>
              <a:t>dataset</a:t>
            </a:r>
            <a:r>
              <a:rPr lang="it-IT" dirty="0" smtClean="0"/>
              <a:t> fare riferimento al file </a:t>
            </a:r>
            <a:r>
              <a:rPr lang="it-IT" dirty="0" err="1" smtClean="0"/>
              <a:t>adult.data</a:t>
            </a:r>
            <a:r>
              <a:rPr lang="it-IT" dirty="0" smtClean="0"/>
              <a:t> scaricato dal sito UCI MACHINE LEARNING.</a:t>
            </a:r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Mettere tutto assieme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Ciascun Comune ha due </a:t>
            </a:r>
            <a:r>
              <a:rPr lang="it-IT" dirty="0" err="1" smtClean="0"/>
              <a:t>script</a:t>
            </a:r>
            <a:r>
              <a:rPr lang="it-IT" dirty="0" smtClean="0"/>
              <a:t>:</a:t>
            </a:r>
          </a:p>
          <a:p>
            <a:pPr>
              <a:buNone/>
            </a:pPr>
            <a:r>
              <a:rPr lang="it-IT" dirty="0" smtClean="0"/>
              <a:t>Comune_client.py</a:t>
            </a:r>
          </a:p>
          <a:p>
            <a:pPr>
              <a:buNone/>
            </a:pPr>
            <a:r>
              <a:rPr lang="it-IT" dirty="0" smtClean="0"/>
              <a:t>Comune_server.py</a:t>
            </a:r>
          </a:p>
          <a:p>
            <a:pPr>
              <a:buNone/>
            </a:pPr>
            <a:endParaRPr lang="it-IT" dirty="0" smtClean="0"/>
          </a:p>
          <a:p>
            <a:pPr>
              <a:lnSpc>
                <a:spcPct val="50000"/>
              </a:lnSpc>
              <a:buNone/>
            </a:pPr>
            <a:r>
              <a:rPr lang="it-IT" dirty="0" smtClean="0"/>
              <a:t>Il primo (Comune_client.py) sta in </a:t>
            </a:r>
            <a:r>
              <a:rPr lang="it-IT" dirty="0" err="1" smtClean="0"/>
              <a:t>polling</a:t>
            </a:r>
            <a:r>
              <a:rPr lang="it-IT" dirty="0" smtClean="0"/>
              <a:t> su una certa </a:t>
            </a:r>
          </a:p>
          <a:p>
            <a:pPr>
              <a:lnSpc>
                <a:spcPct val="50000"/>
              </a:lnSpc>
              <a:buNone/>
            </a:pPr>
            <a:r>
              <a:rPr lang="it-IT" dirty="0" smtClean="0"/>
              <a:t>cartella, in base ad un file di configurazione. Se in quella cartella</a:t>
            </a:r>
          </a:p>
          <a:p>
            <a:pPr>
              <a:lnSpc>
                <a:spcPct val="50000"/>
              </a:lnSpc>
              <a:buNone/>
            </a:pPr>
            <a:r>
              <a:rPr lang="it-IT" dirty="0" smtClean="0"/>
              <a:t>c'è un file allora lo usa per fare la richiesta e poi lo rinomina.</a:t>
            </a:r>
          </a:p>
          <a:p>
            <a:pPr>
              <a:lnSpc>
                <a:spcPct val="50000"/>
              </a:lnSpc>
              <a:buNone/>
            </a:pPr>
            <a:endParaRPr lang="it-IT" dirty="0" smtClean="0"/>
          </a:p>
          <a:p>
            <a:pPr>
              <a:lnSpc>
                <a:spcPct val="50000"/>
              </a:lnSpc>
              <a:buNone/>
            </a:pPr>
            <a:r>
              <a:rPr lang="it-IT" dirty="0" smtClean="0"/>
              <a:t>Il </a:t>
            </a:r>
            <a:r>
              <a:rPr lang="it-IT" dirty="0" err="1" smtClean="0"/>
              <a:t>server</a:t>
            </a:r>
            <a:r>
              <a:rPr lang="it-IT" dirty="0" smtClean="0"/>
              <a:t> sta in ascolto su un certo canale di rete e quando riceve </a:t>
            </a:r>
          </a:p>
          <a:p>
            <a:pPr>
              <a:lnSpc>
                <a:spcPct val="50000"/>
              </a:lnSpc>
              <a:buNone/>
            </a:pPr>
            <a:r>
              <a:rPr lang="it-IT" dirty="0" smtClean="0"/>
              <a:t>una richiesta, interroga il DB, crea il </a:t>
            </a:r>
            <a:r>
              <a:rPr lang="it-IT" dirty="0" err="1" smtClean="0"/>
              <a:t>json</a:t>
            </a:r>
            <a:r>
              <a:rPr lang="it-IT" dirty="0" smtClean="0"/>
              <a:t> e manda la risposta.  </a:t>
            </a:r>
            <a:endParaRPr lang="it-IT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ULTIMA SLIDE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RIFERIMENTI BIBLIOGRAFICI.</a:t>
            </a:r>
          </a:p>
          <a:p>
            <a:pPr marL="0" indent="0">
              <a:buNone/>
            </a:pPr>
            <a:r>
              <a:rPr lang="it-IT" sz="2400" dirty="0"/>
              <a:t>- ………</a:t>
            </a:r>
          </a:p>
          <a:p>
            <a:pPr marL="0" indent="0">
              <a:buNone/>
            </a:pPr>
            <a:r>
              <a:rPr lang="it-IT" sz="2400" dirty="0"/>
              <a:t>- ………</a:t>
            </a:r>
          </a:p>
          <a:p>
            <a:pPr>
              <a:buFontTx/>
              <a:buChar char="-"/>
            </a:pPr>
            <a:r>
              <a:rPr lang="it-IT" sz="2400" dirty="0"/>
              <a:t>………</a:t>
            </a:r>
          </a:p>
          <a:p>
            <a:pPr marL="0" indent="0">
              <a:buNone/>
            </a:pPr>
            <a:r>
              <a:rPr lang="it-IT" sz="2400" dirty="0"/>
              <a:t>(FACOLTATIVO) Contatti email docente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879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smtClean="0"/>
              <a:t>Il formato </a:t>
            </a:r>
            <a:r>
              <a:rPr lang="it-IT" dirty="0" err="1" smtClean="0"/>
              <a:t>json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26" y="1151068"/>
            <a:ext cx="8638389" cy="5507916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it-IT" sz="2400" dirty="0" err="1" smtClean="0"/>
              <a:t>Json</a:t>
            </a:r>
            <a:r>
              <a:rPr lang="it-IT" sz="2400" dirty="0" smtClean="0"/>
              <a:t> nasce per risolvere questo tipo di problemi. Dobbiamo cioè poter rappresentare dati, insieme di entità, senza errori e ambiguità.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  <p:pic>
        <p:nvPicPr>
          <p:cNvPr id="9" name="Immagine 8" descr="Schermata 2023-07-31 alle 14.36.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347" y="2173045"/>
            <a:ext cx="5729789" cy="39684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smtClean="0"/>
              <a:t>Il formato </a:t>
            </a:r>
            <a:r>
              <a:rPr lang="it-IT" dirty="0" err="1" smtClean="0"/>
              <a:t>json</a:t>
            </a:r>
            <a:endParaRPr lang="it-IT" dirty="0"/>
          </a:p>
        </p:txBody>
      </p:sp>
      <p:pic>
        <p:nvPicPr>
          <p:cNvPr id="8" name="Segnaposto contenuto 7" descr="Schermata 2023-07-31 alle 14.36.5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1831" y="1513993"/>
            <a:ext cx="3860800" cy="2674017"/>
          </a:xfr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346089" y="1452283"/>
            <a:ext cx="4539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L'elemento di base è l'</a:t>
            </a:r>
            <a:r>
              <a:rPr lang="it-IT" b="1" dirty="0" err="1" smtClean="0"/>
              <a:t>Object</a:t>
            </a:r>
            <a:r>
              <a:rPr lang="it-IT" b="1" dirty="0" smtClean="0"/>
              <a:t> </a:t>
            </a:r>
            <a:r>
              <a:rPr lang="it-IT" dirty="0" smtClean="0"/>
              <a:t> che in </a:t>
            </a:r>
            <a:r>
              <a:rPr lang="it-IT" dirty="0" err="1" smtClean="0"/>
              <a:t>json</a:t>
            </a:r>
            <a:r>
              <a:rPr lang="it-IT" dirty="0" smtClean="0"/>
              <a:t> inizia con la parentesi { e termina con }.</a:t>
            </a:r>
          </a:p>
          <a:p>
            <a:endParaRPr lang="it-IT" b="1" dirty="0" smtClean="0"/>
          </a:p>
          <a:p>
            <a:r>
              <a:rPr lang="it-IT" dirty="0" smtClean="0"/>
              <a:t>Un </a:t>
            </a:r>
            <a:r>
              <a:rPr lang="it-IT" dirty="0" err="1" smtClean="0"/>
              <a:t>Object</a:t>
            </a:r>
            <a:r>
              <a:rPr lang="it-IT" dirty="0" smtClean="0"/>
              <a:t> contiene coppie chiave/valore separate da una virgola. </a:t>
            </a:r>
          </a:p>
          <a:p>
            <a:r>
              <a:rPr lang="it-IT" dirty="0" smtClean="0"/>
              <a:t>I : separano la chiave dal valore. </a:t>
            </a:r>
          </a:p>
          <a:p>
            <a:endParaRPr lang="it-IT" dirty="0" smtClean="0"/>
          </a:p>
          <a:p>
            <a:r>
              <a:rPr lang="it-IT" dirty="0" smtClean="0"/>
              <a:t>Gli spazi bianche sono ignorati. 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22729" y="4528969"/>
            <a:ext cx="926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valore può essere di un tipo primitivo: </a:t>
            </a:r>
            <a:r>
              <a:rPr lang="it-IT" dirty="0" err="1" smtClean="0"/>
              <a:t>string</a:t>
            </a:r>
            <a:r>
              <a:rPr lang="it-IT" dirty="0" smtClean="0"/>
              <a:t>, </a:t>
            </a:r>
            <a:r>
              <a:rPr lang="it-IT" dirty="0" err="1" smtClean="0"/>
              <a:t>number</a:t>
            </a:r>
            <a:r>
              <a:rPr lang="it-IT" dirty="0" smtClean="0"/>
              <a:t>, </a:t>
            </a:r>
            <a:r>
              <a:rPr lang="it-IT" dirty="0" err="1" smtClean="0"/>
              <a:t>boolean</a:t>
            </a:r>
            <a:r>
              <a:rPr lang="it-IT" dirty="0" smtClean="0"/>
              <a:t>, </a:t>
            </a:r>
            <a:r>
              <a:rPr lang="it-IT" dirty="0" err="1" smtClean="0"/>
              <a:t>null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Oppure può essere un oggetto, oppure può essere un </a:t>
            </a:r>
            <a:r>
              <a:rPr lang="it-IT" dirty="0" err="1" smtClean="0"/>
              <a:t>array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Un </a:t>
            </a:r>
            <a:r>
              <a:rPr lang="it-IT" dirty="0" err="1" smtClean="0"/>
              <a:t>array</a:t>
            </a:r>
            <a:r>
              <a:rPr lang="it-IT" dirty="0" smtClean="0"/>
              <a:t> è una lista di valori dello stesso tipo.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smtClean="0"/>
              <a:t>Il formato </a:t>
            </a:r>
            <a:r>
              <a:rPr lang="it-IT" dirty="0" err="1" smtClean="0"/>
              <a:t>json</a:t>
            </a:r>
            <a:r>
              <a:rPr lang="it-IT" dirty="0" smtClean="0"/>
              <a:t>: 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26" y="1151068"/>
            <a:ext cx="8638389" cy="2269864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it-IT" sz="2400" dirty="0" smtClean="0"/>
              <a:t>Come per l'</a:t>
            </a:r>
            <a:r>
              <a:rPr lang="it-IT" sz="2400" dirty="0" err="1" smtClean="0"/>
              <a:t>xml</a:t>
            </a:r>
            <a:r>
              <a:rPr lang="it-IT" sz="2400" dirty="0" smtClean="0"/>
              <a:t> abbiamo associato l'</a:t>
            </a:r>
            <a:r>
              <a:rPr lang="it-IT" sz="2400" dirty="0" err="1" smtClean="0"/>
              <a:t>xsd</a:t>
            </a:r>
            <a:r>
              <a:rPr lang="it-IT" sz="2400" dirty="0" smtClean="0"/>
              <a:t> che ci dice tutti i vincoli associati ad un certo </a:t>
            </a:r>
            <a:r>
              <a:rPr lang="it-IT" sz="2400" dirty="0" err="1" smtClean="0"/>
              <a:t>tag</a:t>
            </a:r>
            <a:r>
              <a:rPr lang="it-IT" sz="2400" dirty="0" smtClean="0"/>
              <a:t>, analogamente per </a:t>
            </a:r>
            <a:r>
              <a:rPr lang="it-IT" sz="2400" dirty="0" err="1" smtClean="0"/>
              <a:t>json</a:t>
            </a:r>
            <a:r>
              <a:rPr lang="it-IT" sz="2400" dirty="0" smtClean="0"/>
              <a:t> abbiamo il </a:t>
            </a:r>
            <a:r>
              <a:rPr lang="it-IT" sz="2400" dirty="0" err="1" smtClean="0"/>
              <a:t>json-schema</a:t>
            </a:r>
            <a:r>
              <a:rPr lang="it-IT" sz="2400" dirty="0" smtClean="0"/>
              <a:t>. Si tratta di un file che ci dice le caratteristiche che devono avere gli oggetti </a:t>
            </a:r>
            <a:r>
              <a:rPr lang="it-IT" sz="2400" dirty="0" err="1" smtClean="0"/>
              <a:t>json</a:t>
            </a:r>
            <a:r>
              <a:rPr lang="it-IT" sz="2400" dirty="0" smtClean="0"/>
              <a:t> in un certo file </a:t>
            </a:r>
            <a:r>
              <a:rPr lang="it-IT" sz="2400" dirty="0" err="1" smtClean="0"/>
              <a:t>json</a:t>
            </a:r>
            <a:r>
              <a:rPr lang="it-IT" sz="2400" dirty="0" smtClean="0"/>
              <a:t>. 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Es. consideriamo un catalogo di prodotti scritti in </a:t>
            </a:r>
            <a:r>
              <a:rPr lang="it-IT" sz="2400" dirty="0" err="1" smtClean="0"/>
              <a:t>json</a:t>
            </a:r>
            <a:r>
              <a:rPr lang="it-IT" sz="2400" dirty="0" smtClean="0"/>
              <a:t>:</a:t>
            </a:r>
            <a:endParaRPr lang="it-IT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  <p:pic>
        <p:nvPicPr>
          <p:cNvPr id="7" name="Immagine 6" descr="Schermata 2023-07-31 alle 15.01.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971" y="3788884"/>
            <a:ext cx="4419827" cy="19050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smtClean="0"/>
              <a:t>Il formato </a:t>
            </a:r>
            <a:r>
              <a:rPr lang="it-IT" dirty="0" err="1" smtClean="0"/>
              <a:t>json</a:t>
            </a:r>
            <a:r>
              <a:rPr lang="it-IT" dirty="0" smtClean="0"/>
              <a:t>: 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26" y="1151068"/>
            <a:ext cx="8638389" cy="2269864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Es. consideriamo un catalogo di prodotti scritti in </a:t>
            </a:r>
            <a:r>
              <a:rPr lang="it-IT" sz="2400" dirty="0" err="1" smtClean="0"/>
              <a:t>json</a:t>
            </a:r>
            <a:r>
              <a:rPr lang="it-IT" sz="2400" dirty="0" smtClean="0"/>
              <a:t>:</a:t>
            </a:r>
            <a:endParaRPr lang="it-IT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  <p:pic>
        <p:nvPicPr>
          <p:cNvPr id="7" name="Immagine 6" descr="Schermata 2023-07-31 alle 15.01.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729" y="2155825"/>
            <a:ext cx="3741085" cy="1612537"/>
          </a:xfrm>
          <a:prstGeom prst="rect">
            <a:avLst/>
          </a:prstGeom>
        </p:spPr>
      </p:pic>
      <p:pic>
        <p:nvPicPr>
          <p:cNvPr id="8" name="Immagine 7" descr="Schermata 2023-07-31 alle 15.02.3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5933" y="3777685"/>
            <a:ext cx="5193825" cy="287592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90456" y="4066391"/>
            <a:ext cx="3055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Esistono dei programmi che, dato un file </a:t>
            </a:r>
            <a:r>
              <a:rPr lang="it-IT" dirty="0" err="1" smtClean="0"/>
              <a:t>json</a:t>
            </a:r>
            <a:r>
              <a:rPr lang="it-IT" dirty="0" smtClean="0"/>
              <a:t> (es. </a:t>
            </a:r>
            <a:r>
              <a:rPr lang="it-IT" dirty="0" err="1" smtClean="0"/>
              <a:t>prodotti.json</a:t>
            </a:r>
            <a:r>
              <a:rPr lang="it-IT" dirty="0" smtClean="0"/>
              <a:t>) ed un file schema, ti dicono se il file </a:t>
            </a:r>
            <a:r>
              <a:rPr lang="it-IT" dirty="0" err="1" smtClean="0"/>
              <a:t>prodotti.json</a:t>
            </a:r>
            <a:r>
              <a:rPr lang="it-IT" dirty="0" smtClean="0"/>
              <a:t> è coerente con lo schema. 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smtClean="0"/>
              <a:t>Facciamo un esempio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26" y="1151067"/>
            <a:ext cx="8638389" cy="4722607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it-IT" sz="2400" dirty="0" smtClean="0"/>
              <a:t>Il Comune di Ladispoli e il Comune di Anzio si ritrovano è decidono che ciascuno pubblicherà nei confronti dell'altro un insieme di servizi per la consultazione dell'anagrafe. Il Comune di Anzio potrà richiedere al Comune di Ladispoli tutti i cittadini nati nel 2011, per esempio. Analogamente il Comune di Ladispoli potrà chiedere tutti i cittadini di Anzio che fanno di cognome 'Rossi'.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Entrambi i Comuni hanno le loro anagrafi su </a:t>
            </a:r>
            <a:r>
              <a:rPr lang="it-IT" sz="2400" dirty="0" err="1" smtClean="0"/>
              <a:t>database</a:t>
            </a:r>
            <a:r>
              <a:rPr lang="it-IT" sz="2400" dirty="0" smtClean="0"/>
              <a:t>. Ma le tabelle sono diverse. Es. il Comune di Anzio ha il campo indirizzo, non strutturato. Mentre Ladispoli ha </a:t>
            </a:r>
            <a:r>
              <a:rPr lang="it-IT" sz="2400" dirty="0" err="1" smtClean="0"/>
              <a:t>TipoIndirizzo</a:t>
            </a:r>
            <a:r>
              <a:rPr lang="it-IT" sz="2400" dirty="0" smtClean="0"/>
              <a:t>, Nome, </a:t>
            </a:r>
            <a:r>
              <a:rPr lang="it-IT" sz="2400" dirty="0" err="1" smtClean="0"/>
              <a:t>NumeroCivico</a:t>
            </a:r>
            <a:r>
              <a:rPr lang="it-IT" sz="2400" dirty="0" smtClean="0"/>
              <a:t>.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Per risolvere tutte le ambiguità i due Comuni decidono di scrivere uno schema </a:t>
            </a:r>
            <a:r>
              <a:rPr lang="it-IT" sz="2400" dirty="0" err="1" smtClean="0"/>
              <a:t>json</a:t>
            </a:r>
            <a:r>
              <a:rPr lang="it-IT" sz="2400" dirty="0" smtClean="0"/>
              <a:t> che condividono. Nello schema ci sono tutte le caratteristiche dell'</a:t>
            </a:r>
            <a:r>
              <a:rPr lang="it-IT" sz="2400" dirty="0" err="1" smtClean="0"/>
              <a:t>Object</a:t>
            </a:r>
            <a:r>
              <a:rPr lang="it-IT" sz="2400" dirty="0" smtClean="0"/>
              <a:t> Cittadino. 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9C8BEC5B-20C8-6076-68D0-ACB28FA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943" y="0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smtClean="0"/>
              <a:t>Facciamo un esempio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2E55B344-B714-ED51-11C8-6740F1D2F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26" y="1151067"/>
            <a:ext cx="8638389" cy="5411098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it-IT" sz="2400" dirty="0" smtClean="0"/>
              <a:t>Entrambi i Comuni concordano che l'interrogazione può avvenire per Cognome, per Anno di Nascita e per Stato Civile. Il web </a:t>
            </a:r>
            <a:r>
              <a:rPr lang="it-IT" sz="2400" dirty="0" err="1" smtClean="0"/>
              <a:t>service</a:t>
            </a:r>
            <a:r>
              <a:rPr lang="it-IT" sz="2400" dirty="0" smtClean="0"/>
              <a:t> sarà allora del tipo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/>
              <a:t>InterrogaAnagrafe</a:t>
            </a:r>
            <a:r>
              <a:rPr lang="it-IT" sz="2400" dirty="0" smtClean="0"/>
              <a:t>(</a:t>
            </a:r>
            <a:r>
              <a:rPr lang="it-IT" sz="2400" dirty="0" err="1" smtClean="0"/>
              <a:t>string</a:t>
            </a:r>
            <a:r>
              <a:rPr lang="it-IT" sz="2400" dirty="0" smtClean="0"/>
              <a:t> </a:t>
            </a:r>
            <a:r>
              <a:rPr lang="it-IT" sz="2400" dirty="0" err="1" smtClean="0"/>
              <a:t>sTipo</a:t>
            </a:r>
            <a:r>
              <a:rPr lang="it-IT" sz="2400" dirty="0" smtClean="0"/>
              <a:t>, </a:t>
            </a:r>
            <a:r>
              <a:rPr lang="it-IT" sz="2400" dirty="0" err="1" smtClean="0"/>
              <a:t>string</a:t>
            </a:r>
            <a:r>
              <a:rPr lang="it-IT" sz="2400" dirty="0" smtClean="0"/>
              <a:t> </a:t>
            </a:r>
            <a:r>
              <a:rPr lang="it-IT" sz="2400" dirty="0" err="1" smtClean="0"/>
              <a:t>sValore</a:t>
            </a:r>
            <a:r>
              <a:rPr lang="it-IT" sz="2400" dirty="0" smtClean="0"/>
              <a:t>)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smtClean="0"/>
              <a:t>Un esempio di richiesta </a:t>
            </a:r>
            <a:r>
              <a:rPr lang="it-IT" sz="2400" dirty="0" err="1" smtClean="0"/>
              <a:t>json</a:t>
            </a:r>
            <a:r>
              <a:rPr lang="it-IT" sz="2400" dirty="0" smtClean="0"/>
              <a:t> è </a:t>
            </a:r>
          </a:p>
          <a:p>
            <a:pPr marL="0" indent="0">
              <a:buNone/>
            </a:pPr>
            <a:r>
              <a:rPr lang="it-IT" sz="2400" dirty="0" smtClean="0"/>
              <a:t>{</a:t>
            </a:r>
          </a:p>
          <a:p>
            <a:pPr marL="0" indent="0">
              <a:buNone/>
            </a:pPr>
            <a:r>
              <a:rPr lang="it-IT" sz="2400" dirty="0" smtClean="0"/>
              <a:t>"Tipo":"Cognome",</a:t>
            </a:r>
          </a:p>
          <a:p>
            <a:pPr marL="0" indent="0">
              <a:buNone/>
            </a:pPr>
            <a:r>
              <a:rPr lang="it-IT" sz="2400" dirty="0" smtClean="0"/>
              <a:t>"Valore": "Rossi"</a:t>
            </a:r>
          </a:p>
          <a:p>
            <a:pPr marL="0" indent="0">
              <a:buNone/>
            </a:pPr>
            <a:r>
              <a:rPr lang="it-IT" sz="2400" dirty="0" smtClean="0"/>
              <a:t>}</a:t>
            </a:r>
          </a:p>
          <a:p>
            <a:pPr marL="0" indent="0">
              <a:buNone/>
            </a:pPr>
            <a:r>
              <a:rPr lang="it-IT" sz="2400" dirty="0" smtClean="0"/>
              <a:t>La risposta è un file </a:t>
            </a:r>
            <a:r>
              <a:rPr lang="it-IT" sz="2400" dirty="0" err="1" smtClean="0"/>
              <a:t>json</a:t>
            </a:r>
            <a:r>
              <a:rPr lang="it-IT" sz="2400" dirty="0" smtClean="0"/>
              <a:t> con tutti i cittadini che corrispondono alla richiesta effettuata. </a:t>
            </a:r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3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A4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595645C0-5FDC-81B4-757C-F7AA88221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3059835"/>
            <a:ext cx="1462088" cy="738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8595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B0E9E016A2397489D57C465F74C9962" ma:contentTypeVersion="13" ma:contentTypeDescription="Creare un nuovo documento." ma:contentTypeScope="" ma:versionID="1b6016b987f21ecd89804786a259ad60">
  <xsd:schema xmlns:xsd="http://www.w3.org/2001/XMLSchema" xmlns:xs="http://www.w3.org/2001/XMLSchema" xmlns:p="http://schemas.microsoft.com/office/2006/metadata/properties" xmlns:ns2="e4c34e7a-60d3-412c-acb6-050f35f5268c" xmlns:ns3="04265edc-42ac-4c13-97c5-e9616e668c9a" targetNamespace="http://schemas.microsoft.com/office/2006/metadata/properties" ma:root="true" ma:fieldsID="c154b386c911818b1eff21492921fbd4" ns2:_="" ns3:_="">
    <xsd:import namespace="e4c34e7a-60d3-412c-acb6-050f35f5268c"/>
    <xsd:import namespace="04265edc-42ac-4c13-97c5-e9616e668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34e7a-60d3-412c-acb6-050f35f526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b4da0b88-9a07-4e4d-a9b5-e2f8d99d28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65edc-42ac-4c13-97c5-e9616e668c9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3fa8a52-7486-4a13-b119-cd07e7a2e53d}" ma:internalName="TaxCatchAll" ma:showField="CatchAllData" ma:web="04265edc-42ac-4c13-97c5-e9616e668c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31BDC4-5E01-49D6-A6D9-66F71CA9CB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1F8FD1-0A62-498D-80AB-7C036E7599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c34e7a-60d3-412c-acb6-050f35f5268c"/>
    <ds:schemaRef ds:uri="04265edc-42ac-4c13-97c5-e9616e668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2008</Words>
  <Application>Microsoft Office PowerPoint</Application>
  <PresentationFormat>Personalizzato</PresentationFormat>
  <Paragraphs>227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4" baseType="lpstr">
      <vt:lpstr>Tema di Office</vt:lpstr>
      <vt:lpstr>ITS INFORMATION AND COMMUNICATIONS TECHNOLOGY Academy</vt:lpstr>
      <vt:lpstr>PYTHON – UNITA' 4</vt:lpstr>
      <vt:lpstr>Il formato json</vt:lpstr>
      <vt:lpstr>Il formato json</vt:lpstr>
      <vt:lpstr>Il formato json</vt:lpstr>
      <vt:lpstr>Il formato json: lo schema</vt:lpstr>
      <vt:lpstr>Il formato json: lo schema</vt:lpstr>
      <vt:lpstr>Facciamo un esempio</vt:lpstr>
      <vt:lpstr>Facciamo un esempio</vt:lpstr>
      <vt:lpstr>Facciamo un esempio</vt:lpstr>
      <vt:lpstr>Parser json in python</vt:lpstr>
      <vt:lpstr>Parser json in python: i dizionari</vt:lpstr>
      <vt:lpstr>Parser json in python: i dizionari</vt:lpstr>
      <vt:lpstr>Parser json in python: i dizionari</vt:lpstr>
      <vt:lpstr>Parser json in python</vt:lpstr>
      <vt:lpstr>Validare un json document con un json schema</vt:lpstr>
      <vt:lpstr>Web service REST</vt:lpstr>
      <vt:lpstr>Web service REST</vt:lpstr>
      <vt:lpstr>Web service REST</vt:lpstr>
      <vt:lpstr>Web service REST in python</vt:lpstr>
      <vt:lpstr>Web service REST in python</vt:lpstr>
      <vt:lpstr>Web service REST in python</vt:lpstr>
      <vt:lpstr>Richiamo di python: la variabile __name__</vt:lpstr>
      <vt:lpstr>Web service REST in python: il server</vt:lpstr>
      <vt:lpstr>Web service REST in python: la post</vt:lpstr>
      <vt:lpstr>Programma client per la post</vt:lpstr>
      <vt:lpstr>Programma server per la post</vt:lpstr>
      <vt:lpstr>Flask, messaggio di warning</vt:lpstr>
      <vt:lpstr>Ultimo mattone: interagire con un database</vt:lpstr>
      <vt:lpstr>Download e installazione di XAMP</vt:lpstr>
      <vt:lpstr>Creazione del database del Comune a partire da un dataset.</vt:lpstr>
      <vt:lpstr>Mettere tutto assieme</vt:lpstr>
      <vt:lpstr>ULTIMA SLIDE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 INFORMATION AND COMMUNICATIONS TECHNOLOGY</dc:title>
  <dc:creator>Fabrizio Rizzitelli</dc:creator>
  <cp:lastModifiedBy>andrea</cp:lastModifiedBy>
  <cp:revision>50</cp:revision>
  <cp:lastPrinted>2022-06-06T16:58:04Z</cp:lastPrinted>
  <dcterms:created xsi:type="dcterms:W3CDTF">2022-05-31T07:40:22Z</dcterms:created>
  <dcterms:modified xsi:type="dcterms:W3CDTF">2023-09-21T16:46:38Z</dcterms:modified>
</cp:coreProperties>
</file>