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2" r:id="rId6"/>
    <p:sldId id="265" r:id="rId7"/>
    <p:sldId id="2076138515" r:id="rId8"/>
    <p:sldId id="266" r:id="rId9"/>
    <p:sldId id="267" r:id="rId10"/>
    <p:sldId id="2076138514" r:id="rId11"/>
    <p:sldId id="263" r:id="rId12"/>
    <p:sldId id="2076138516" r:id="rId13"/>
    <p:sldId id="2076138517" r:id="rId14"/>
    <p:sldId id="2076138519" r:id="rId15"/>
    <p:sldId id="2076138521" r:id="rId16"/>
    <p:sldId id="2076138522" r:id="rId17"/>
    <p:sldId id="2076138523" r:id="rId18"/>
    <p:sldId id="2076138525" r:id="rId19"/>
    <p:sldId id="2076138524" r:id="rId20"/>
    <p:sldId id="261" r:id="rId21"/>
    <p:sldId id="2076138526" r:id="rId22"/>
    <p:sldId id="2076138527" r:id="rId23"/>
    <p:sldId id="207613852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741A9-F005-4BB3-A723-D0ABDC37E68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236AA-7B6D-4441-A628-6010A1015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6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https://darutk.medium.com/diagrams-and-movies-of-all-the-oauth-2-0-flows-194f3c3ade85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236AA-7B6D-4441-A628-6010A10150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5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https://darutk.medium.com/diagrams-and-movies-of-all-the-oauth-2-0-flows-194f3c3ade85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236AA-7B6D-4441-A628-6010A10150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02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https://darutk.medium.com/diagrams-and-movies-of-all-the-oauth-2-0-flows-194f3c3ade85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236AA-7B6D-4441-A628-6010A10150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13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https://learn.microsoft.com/en-us/azure/active-directory/develop/v2-oauth2-device-code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236AA-7B6D-4441-A628-6010A10150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52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https://darutk.medium.com/diagrams-and-movies-of-all-the-oauth-2-0-flows-194f3c3ade85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236AA-7B6D-4441-A628-6010A10150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42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F988-9821-4A69-A0F5-40719C6FB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DBF79-DAED-722F-1186-C2FA5992A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FC187-0818-82A0-F0A2-224021DF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FE8A-FFD9-4037-BF2D-A987436C8928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4ED9B-B462-26B0-7AD6-942A9D73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D8D3E-2909-3EB0-666A-93470C3F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3706-8F03-4C44-B2DD-CB21FB82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9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E482-06E4-D653-35EF-52017AA7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6ACA5-BE88-CC52-E722-B4A3FBB6A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CE7BB-3F80-280D-9EC6-8BC749AC3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FE8A-FFD9-4037-BF2D-A987436C8928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63C4-D318-ABB3-C186-9FB26FEF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8D464-A500-5495-2953-C608C5E2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3706-8F03-4C44-B2DD-CB21FB82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7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18A17-1D85-DA32-78C0-3490DD8E1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A556C-698E-6BF5-7B86-B8F3FF62E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FDAE2-93CB-94CA-CCB5-AB3808C7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FE8A-FFD9-4037-BF2D-A987436C8928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58D51-60EF-C8CB-70C2-DFD91433B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8CCD7-89CA-4E25-D7E8-B192485F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3706-8F03-4C44-B2DD-CB21FB82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B196-E080-7BF0-356E-2AFF2E8E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DD18-1FC2-3791-67B3-944C84991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4DC8E-14E0-C417-3E7F-D094BFF87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FE8A-FFD9-4037-BF2D-A987436C8928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57D82-B225-C821-4498-DB383DA7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B2975-E0EE-7829-1997-820E37E98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3706-8F03-4C44-B2DD-CB21FB82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6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D2231-231C-EF4E-A1CB-3032532E6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57764-0B02-AD9D-1CCE-C215BF1F9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E466F-B7A6-69C7-72CF-C9E645C1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FE8A-FFD9-4037-BF2D-A987436C8928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A1296-2D13-76E5-385C-D9588678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0C057-22FB-7D86-A3C3-0FCF9932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3706-8F03-4C44-B2DD-CB21FB82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3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EAC5-88A2-EB6E-BC4F-3EF029B4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CDE8-F2B3-1E44-8E93-C29A2EBA3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53ABF-5F81-38DF-4294-B2F42B5CD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BAC68-0C3C-0A8C-3697-B36D7AF89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FE8A-FFD9-4037-BF2D-A987436C8928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C31CE-FFCD-20E3-9D70-2742E6C9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09BED-9D7A-94BD-8D33-781A42BA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3706-8F03-4C44-B2DD-CB21FB82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3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B645-BD49-DC6D-8F22-6AF0C32FD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2578C-180B-AEEB-ED95-EC2ABF0A5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FB94A-D286-464A-1E96-D5E203443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664F2-4D8B-200E-7774-4494B3335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8E4AB1-14FE-7C29-51E0-A5ACF7885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3BE8A4-B0F9-C552-F783-555700D1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FE8A-FFD9-4037-BF2D-A987436C8928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1BAE2-33D9-3A30-877C-535A5B7A9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D13CAA-7B3A-CA71-F799-DB4E5CF7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3706-8F03-4C44-B2DD-CB21FB82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4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9A6F-CE6D-DD6A-48C8-54697E2AE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04456-1412-4474-EE7C-856FEC4A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FE8A-FFD9-4037-BF2D-A987436C8928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20C4D-5DC9-94CD-467A-E6B4C1C7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055B7-B177-8C34-4B5C-1BE9C978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3706-8F03-4C44-B2DD-CB21FB82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9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3B46E2-3B3C-29CA-0CE8-0B0A59A6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FE8A-FFD9-4037-BF2D-A987436C8928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D5C89-6F49-2203-BC0B-2A04105B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39C12-D3AE-6C02-31E5-714307A1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3706-8F03-4C44-B2DD-CB21FB82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6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6F92F-797D-0C21-747B-7D60DE630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A3527-BC08-DAE9-7191-6F6C82E06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37D90-AE75-A14A-4E83-5AE7686B1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0040E-F0D6-F455-410F-4C001E73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FE8A-FFD9-4037-BF2D-A987436C8928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A17C7-72CF-A62D-4017-2033DC34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8CE88-33A4-EBDC-FDC4-8B695388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3706-8F03-4C44-B2DD-CB21FB82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0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1772-DA9C-8510-BA87-2E912F17E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BBCE9-B0F4-FF6E-B98B-5346A6AFC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8D036-7469-36F0-7014-8CF431AA1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96A7E-40DB-A342-00BB-F89477B0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FE8A-FFD9-4037-BF2D-A987436C8928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F64CD-2A27-FBE9-05FD-47F250B21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89E25-63D5-3236-9083-5A8CED4FD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3706-8F03-4C44-B2DD-CB21FB82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9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7A504-B0D8-4D78-FE35-433F7FB8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5D221-A234-2211-49A3-43C241BA5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86395-AEF2-32B3-0FB8-E7A7760E8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6FE8A-FFD9-4037-BF2D-A987436C8928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21253-CC16-3646-A497-012D5E10D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9FCD-DB63-5C22-0702-69E86366C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23706-8F03-4C44-B2DD-CB21FB82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66EE-AD96-71EC-C88E-D572150F4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Microsoft </a:t>
            </a:r>
            <a:r>
              <a:rPr lang="en-US" dirty="0" err="1"/>
              <a:t>Entra</a:t>
            </a:r>
            <a:r>
              <a:rPr lang="en-US" dirty="0"/>
              <a:t> ID to Secure Your Web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93FD3-AA9A-0982-1ED1-8B3DA26C1F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Ruwe</a:t>
            </a:r>
          </a:p>
          <a:p>
            <a:r>
              <a:rPr lang="en-US" dirty="0"/>
              <a:t>Software Architect</a:t>
            </a:r>
          </a:p>
        </p:txBody>
      </p:sp>
    </p:spTree>
    <p:extLst>
      <p:ext uri="{BB962C8B-B14F-4D97-AF65-F5344CB8AC3E}">
        <p14:creationId xmlns:p14="http://schemas.microsoft.com/office/powerpoint/2010/main" val="167870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A245-54FB-0C41-A768-71B81CC9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0C4726-C75F-8411-911E-6BDF5BAD0DD6}"/>
              </a:ext>
            </a:extLst>
          </p:cNvPr>
          <p:cNvSpPr txBox="1">
            <a:spLocks/>
          </p:cNvSpPr>
          <p:nvPr/>
        </p:nvSpPr>
        <p:spPr>
          <a:xfrm>
            <a:off x="584200" y="1443174"/>
            <a:ext cx="5219700" cy="4308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Symmetric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9369767-3E58-E2F4-81B6-C814E9854989}"/>
              </a:ext>
            </a:extLst>
          </p:cNvPr>
          <p:cNvSpPr txBox="1">
            <a:spLocks/>
          </p:cNvSpPr>
          <p:nvPr/>
        </p:nvSpPr>
        <p:spPr>
          <a:xfrm>
            <a:off x="588963" y="2087699"/>
            <a:ext cx="5214937" cy="162506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Both caller and callee use same value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Secret passed as part of the message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8E1C8BD-4DCF-B983-6F30-0C661AF8F36C}"/>
              </a:ext>
            </a:extLst>
          </p:cNvPr>
          <p:cNvSpPr txBox="1">
            <a:spLocks/>
          </p:cNvSpPr>
          <p:nvPr/>
        </p:nvSpPr>
        <p:spPr>
          <a:xfrm>
            <a:off x="6397625" y="1436688"/>
            <a:ext cx="5219700" cy="4308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Asymmetric (usually X509)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24F6DBCE-CB23-04C9-409E-099257435E64}"/>
              </a:ext>
            </a:extLst>
          </p:cNvPr>
          <p:cNvSpPr txBox="1">
            <a:spLocks/>
          </p:cNvSpPr>
          <p:nvPr/>
        </p:nvSpPr>
        <p:spPr>
          <a:xfrm>
            <a:off x="6394451" y="2081213"/>
            <a:ext cx="5214937" cy="28807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Caller has a private and a public key</a:t>
            </a:r>
          </a:p>
          <a:p>
            <a:r>
              <a:rPr lang="en-US" sz="2000" dirty="0"/>
              <a:t>Callee has public key only</a:t>
            </a:r>
          </a:p>
          <a:p>
            <a:r>
              <a:rPr lang="en-US" sz="2000" dirty="0"/>
              <a:t>Caller creates and signs an assertion (request) with private key</a:t>
            </a:r>
          </a:p>
          <a:p>
            <a:r>
              <a:rPr lang="en-US" sz="2000" dirty="0"/>
              <a:t>Signed assertion passed in the call – private key never disclosed!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528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16270-8D7E-3C7E-7CE3-B8826153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2.0 Basic Operation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80BC3F-E60A-C2B9-6C3A-6DB2D39EC066}"/>
              </a:ext>
            </a:extLst>
          </p:cNvPr>
          <p:cNvSpPr/>
          <p:nvPr/>
        </p:nvSpPr>
        <p:spPr>
          <a:xfrm>
            <a:off x="1997265" y="1855251"/>
            <a:ext cx="2650921" cy="128916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(application)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EFAC51-F15B-049D-42D4-43B23A68805B}"/>
              </a:ext>
            </a:extLst>
          </p:cNvPr>
          <p:cNvSpPr/>
          <p:nvPr/>
        </p:nvSpPr>
        <p:spPr>
          <a:xfrm>
            <a:off x="7076228" y="1855251"/>
            <a:ext cx="2650921" cy="128916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Server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(needs protection)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A0CA37-6CE8-0FDB-B882-AFCC1C57AB24}"/>
              </a:ext>
            </a:extLst>
          </p:cNvPr>
          <p:cNvSpPr/>
          <p:nvPr/>
        </p:nvSpPr>
        <p:spPr>
          <a:xfrm>
            <a:off x="1997264" y="3670071"/>
            <a:ext cx="2650921" cy="128916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Owner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(you)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157478-0D91-B8EB-1443-C611D9E8F27A}"/>
              </a:ext>
            </a:extLst>
          </p:cNvPr>
          <p:cNvSpPr/>
          <p:nvPr/>
        </p:nvSpPr>
        <p:spPr>
          <a:xfrm>
            <a:off x="7076227" y="3670071"/>
            <a:ext cx="2650921" cy="128916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Authorization Server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(can verify you)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7DE862-2161-1D35-8854-E4B5DFF89B09}"/>
              </a:ext>
            </a:extLst>
          </p:cNvPr>
          <p:cNvCxnSpPr/>
          <p:nvPr/>
        </p:nvCxnSpPr>
        <p:spPr>
          <a:xfrm>
            <a:off x="4833257" y="2499834"/>
            <a:ext cx="2062065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3EFE87E-95AE-E7AD-860E-A1A520108D19}"/>
              </a:ext>
            </a:extLst>
          </p:cNvPr>
          <p:cNvSpPr txBox="1"/>
          <p:nvPr/>
        </p:nvSpPr>
        <p:spPr>
          <a:xfrm>
            <a:off x="4829092" y="2023971"/>
            <a:ext cx="193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with token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5E4C59-EB45-B00D-20E9-85FB081AE836}"/>
              </a:ext>
            </a:extLst>
          </p:cNvPr>
          <p:cNvCxnSpPr>
            <a:cxnSpLocks/>
          </p:cNvCxnSpPr>
          <p:nvPr/>
        </p:nvCxnSpPr>
        <p:spPr>
          <a:xfrm>
            <a:off x="4829092" y="2652234"/>
            <a:ext cx="2168867" cy="1397251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95E56B-0E92-CE95-A23E-8A2E91F70530}"/>
              </a:ext>
            </a:extLst>
          </p:cNvPr>
          <p:cNvCxnSpPr>
            <a:cxnSpLocks/>
          </p:cNvCxnSpPr>
          <p:nvPr/>
        </p:nvCxnSpPr>
        <p:spPr>
          <a:xfrm flipH="1" flipV="1">
            <a:off x="4726453" y="2758766"/>
            <a:ext cx="2131803" cy="1374695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7F399E1-BBCE-B57A-B125-259AB04E8CB8}"/>
              </a:ext>
            </a:extLst>
          </p:cNvPr>
          <p:cNvSpPr txBox="1"/>
          <p:nvPr/>
        </p:nvSpPr>
        <p:spPr>
          <a:xfrm rot="1930005">
            <a:off x="5082697" y="3021971"/>
            <a:ext cx="193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Get token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B62014-8D09-D935-D47F-99B819A237AE}"/>
              </a:ext>
            </a:extLst>
          </p:cNvPr>
          <p:cNvSpPr txBox="1"/>
          <p:nvPr/>
        </p:nvSpPr>
        <p:spPr>
          <a:xfrm rot="1930005">
            <a:off x="4778611" y="3451360"/>
            <a:ext cx="193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Issue token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0EF41A-0EBB-BB60-CF79-B2567DE364BF}"/>
              </a:ext>
            </a:extLst>
          </p:cNvPr>
          <p:cNvCxnSpPr>
            <a:cxnSpLocks/>
          </p:cNvCxnSpPr>
          <p:nvPr/>
        </p:nvCxnSpPr>
        <p:spPr>
          <a:xfrm flipV="1">
            <a:off x="4750822" y="4392392"/>
            <a:ext cx="2144500" cy="22556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3CDE31B-E1AA-F32B-3431-759F46123DE0}"/>
              </a:ext>
            </a:extLst>
          </p:cNvPr>
          <p:cNvSpPr txBox="1"/>
          <p:nvPr/>
        </p:nvSpPr>
        <p:spPr>
          <a:xfrm>
            <a:off x="4822998" y="4489213"/>
            <a:ext cx="193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Authenticate and Consent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1379D1-D814-A755-13C2-EF8C7BD12E5F}"/>
              </a:ext>
            </a:extLst>
          </p:cNvPr>
          <p:cNvCxnSpPr>
            <a:cxnSpLocks/>
          </p:cNvCxnSpPr>
          <p:nvPr/>
        </p:nvCxnSpPr>
        <p:spPr>
          <a:xfrm flipV="1">
            <a:off x="4142792" y="3250948"/>
            <a:ext cx="0" cy="313345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eople_4" title="Icon of a person">
            <a:extLst>
              <a:ext uri="{FF2B5EF4-FFF2-40B4-BE49-F238E27FC236}">
                <a16:creationId xmlns:a16="http://schemas.microsoft.com/office/drawing/2014/main" id="{9A83C495-F561-4E41-997F-8F2FE425B0C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42792" y="4414948"/>
            <a:ext cx="413564" cy="462357"/>
          </a:xfrm>
          <a:custGeom>
            <a:avLst/>
            <a:gdLst>
              <a:gd name="T0" fmla="*/ 48 w 246"/>
              <a:gd name="T1" fmla="*/ 76 h 275"/>
              <a:gd name="T2" fmla="*/ 124 w 246"/>
              <a:gd name="T3" fmla="*/ 0 h 275"/>
              <a:gd name="T4" fmla="*/ 201 w 246"/>
              <a:gd name="T5" fmla="*/ 76 h 275"/>
              <a:gd name="T6" fmla="*/ 124 w 246"/>
              <a:gd name="T7" fmla="*/ 152 h 275"/>
              <a:gd name="T8" fmla="*/ 48 w 246"/>
              <a:gd name="T9" fmla="*/ 76 h 275"/>
              <a:gd name="T10" fmla="*/ 246 w 246"/>
              <a:gd name="T11" fmla="*/ 275 h 275"/>
              <a:gd name="T12" fmla="*/ 123 w 246"/>
              <a:gd name="T13" fmla="*/ 152 h 275"/>
              <a:gd name="T14" fmla="*/ 0 w 246"/>
              <a:gd name="T15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275">
                <a:moveTo>
                  <a:pt x="48" y="76"/>
                </a:moveTo>
                <a:cubicBezTo>
                  <a:pt x="48" y="34"/>
                  <a:pt x="82" y="0"/>
                  <a:pt x="124" y="0"/>
                </a:cubicBezTo>
                <a:cubicBezTo>
                  <a:pt x="166" y="0"/>
                  <a:pt x="201" y="34"/>
                  <a:pt x="201" y="76"/>
                </a:cubicBezTo>
                <a:cubicBezTo>
                  <a:pt x="201" y="118"/>
                  <a:pt x="166" y="152"/>
                  <a:pt x="124" y="152"/>
                </a:cubicBezTo>
                <a:cubicBezTo>
                  <a:pt x="82" y="152"/>
                  <a:pt x="48" y="118"/>
                  <a:pt x="48" y="76"/>
                </a:cubicBezTo>
                <a:close/>
                <a:moveTo>
                  <a:pt x="246" y="275"/>
                </a:moveTo>
                <a:cubicBezTo>
                  <a:pt x="246" y="207"/>
                  <a:pt x="191" y="152"/>
                  <a:pt x="123" y="152"/>
                </a:cubicBezTo>
                <a:cubicBezTo>
                  <a:pt x="55" y="152"/>
                  <a:pt x="0" y="207"/>
                  <a:pt x="0" y="275"/>
                </a:cubicBezTo>
              </a:path>
            </a:pathLst>
          </a:custGeom>
          <a:noFill/>
          <a:ln w="2222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8" name="Devices3_EA6C" title="Icon of a cellphone in front of a monitor">
            <a:extLst>
              <a:ext uri="{FF2B5EF4-FFF2-40B4-BE49-F238E27FC236}">
                <a16:creationId xmlns:a16="http://schemas.microsoft.com/office/drawing/2014/main" id="{37D87E3B-C207-4183-B83D-E08350FB03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948136" y="2652234"/>
            <a:ext cx="586904" cy="406595"/>
          </a:xfrm>
          <a:custGeom>
            <a:avLst/>
            <a:gdLst>
              <a:gd name="T0" fmla="*/ 1320 w 5719"/>
              <a:gd name="T1" fmla="*/ 3962 h 3962"/>
              <a:gd name="T2" fmla="*/ 0 w 5719"/>
              <a:gd name="T3" fmla="*/ 3962 h 3962"/>
              <a:gd name="T4" fmla="*/ 0 w 5719"/>
              <a:gd name="T5" fmla="*/ 1761 h 3962"/>
              <a:gd name="T6" fmla="*/ 1320 w 5719"/>
              <a:gd name="T7" fmla="*/ 1761 h 3962"/>
              <a:gd name="T8" fmla="*/ 1320 w 5719"/>
              <a:gd name="T9" fmla="*/ 3962 h 3962"/>
              <a:gd name="T10" fmla="*/ 1320 w 5719"/>
              <a:gd name="T11" fmla="*/ 3081 h 3962"/>
              <a:gd name="T12" fmla="*/ 5719 w 5719"/>
              <a:gd name="T13" fmla="*/ 3081 h 3962"/>
              <a:gd name="T14" fmla="*/ 5719 w 5719"/>
              <a:gd name="T15" fmla="*/ 0 h 3962"/>
              <a:gd name="T16" fmla="*/ 440 w 5719"/>
              <a:gd name="T17" fmla="*/ 0 h 3962"/>
              <a:gd name="T18" fmla="*/ 440 w 5719"/>
              <a:gd name="T19" fmla="*/ 1761 h 3962"/>
              <a:gd name="T20" fmla="*/ 3080 w 5719"/>
              <a:gd name="T21" fmla="*/ 3962 h 3962"/>
              <a:gd name="T22" fmla="*/ 3080 w 5719"/>
              <a:gd name="T23" fmla="*/ 3081 h 3962"/>
              <a:gd name="T24" fmla="*/ 4180 w 5719"/>
              <a:gd name="T25" fmla="*/ 3962 h 3962"/>
              <a:gd name="T26" fmla="*/ 1980 w 5719"/>
              <a:gd name="T27" fmla="*/ 3962 h 3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19" h="3962">
                <a:moveTo>
                  <a:pt x="1320" y="3962"/>
                </a:moveTo>
                <a:lnTo>
                  <a:pt x="0" y="3962"/>
                </a:lnTo>
                <a:lnTo>
                  <a:pt x="0" y="1761"/>
                </a:lnTo>
                <a:lnTo>
                  <a:pt x="1320" y="1761"/>
                </a:lnTo>
                <a:lnTo>
                  <a:pt x="1320" y="3962"/>
                </a:lnTo>
                <a:moveTo>
                  <a:pt x="1320" y="3081"/>
                </a:moveTo>
                <a:lnTo>
                  <a:pt x="5719" y="3081"/>
                </a:lnTo>
                <a:lnTo>
                  <a:pt x="5719" y="0"/>
                </a:lnTo>
                <a:lnTo>
                  <a:pt x="440" y="0"/>
                </a:lnTo>
                <a:lnTo>
                  <a:pt x="440" y="1761"/>
                </a:lnTo>
                <a:moveTo>
                  <a:pt x="3080" y="3962"/>
                </a:moveTo>
                <a:lnTo>
                  <a:pt x="3080" y="3081"/>
                </a:lnTo>
                <a:moveTo>
                  <a:pt x="4180" y="3962"/>
                </a:moveTo>
                <a:lnTo>
                  <a:pt x="1980" y="3962"/>
                </a:lnTo>
              </a:path>
            </a:pathLst>
          </a:custGeom>
          <a:noFill/>
          <a:ln w="2222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29" name="document_6" title="Icon of a document with a padlock in the lower right corner">
            <a:extLst>
              <a:ext uri="{FF2B5EF4-FFF2-40B4-BE49-F238E27FC236}">
                <a16:creationId xmlns:a16="http://schemas.microsoft.com/office/drawing/2014/main" id="{B2A0EE9E-6B3D-4BA3-909C-405DACDF83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77167" y="2595839"/>
            <a:ext cx="332160" cy="409844"/>
          </a:xfrm>
          <a:custGeom>
            <a:avLst/>
            <a:gdLst>
              <a:gd name="T0" fmla="*/ 99 w 265"/>
              <a:gd name="T1" fmla="*/ 332 h 332"/>
              <a:gd name="T2" fmla="*/ 0 w 265"/>
              <a:gd name="T3" fmla="*/ 332 h 332"/>
              <a:gd name="T4" fmla="*/ 0 w 265"/>
              <a:gd name="T5" fmla="*/ 49 h 332"/>
              <a:gd name="T6" fmla="*/ 49 w 265"/>
              <a:gd name="T7" fmla="*/ 0 h 332"/>
              <a:gd name="T8" fmla="*/ 241 w 265"/>
              <a:gd name="T9" fmla="*/ 0 h 332"/>
              <a:gd name="T10" fmla="*/ 241 w 265"/>
              <a:gd name="T11" fmla="*/ 127 h 332"/>
              <a:gd name="T12" fmla="*/ 265 w 265"/>
              <a:gd name="T13" fmla="*/ 219 h 332"/>
              <a:gd name="T14" fmla="*/ 132 w 265"/>
              <a:gd name="T15" fmla="*/ 219 h 332"/>
              <a:gd name="T16" fmla="*/ 132 w 265"/>
              <a:gd name="T17" fmla="*/ 332 h 332"/>
              <a:gd name="T18" fmla="*/ 265 w 265"/>
              <a:gd name="T19" fmla="*/ 332 h 332"/>
              <a:gd name="T20" fmla="*/ 265 w 265"/>
              <a:gd name="T21" fmla="*/ 219 h 332"/>
              <a:gd name="T22" fmla="*/ 245 w 265"/>
              <a:gd name="T23" fmla="*/ 219 h 332"/>
              <a:gd name="T24" fmla="*/ 245 w 265"/>
              <a:gd name="T25" fmla="*/ 198 h 332"/>
              <a:gd name="T26" fmla="*/ 201 w 265"/>
              <a:gd name="T27" fmla="*/ 153 h 332"/>
              <a:gd name="T28" fmla="*/ 157 w 265"/>
              <a:gd name="T29" fmla="*/ 198 h 332"/>
              <a:gd name="T30" fmla="*/ 157 w 265"/>
              <a:gd name="T31" fmla="*/ 219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5" h="332">
                <a:moveTo>
                  <a:pt x="99" y="332"/>
                </a:moveTo>
                <a:cubicBezTo>
                  <a:pt x="0" y="332"/>
                  <a:pt x="0" y="332"/>
                  <a:pt x="0" y="332"/>
                </a:cubicBezTo>
                <a:cubicBezTo>
                  <a:pt x="0" y="49"/>
                  <a:pt x="0" y="49"/>
                  <a:pt x="0" y="49"/>
                </a:cubicBezTo>
                <a:cubicBezTo>
                  <a:pt x="49" y="0"/>
                  <a:pt x="49" y="0"/>
                  <a:pt x="49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1" y="127"/>
                  <a:pt x="241" y="127"/>
                  <a:pt x="241" y="127"/>
                </a:cubicBezTo>
                <a:moveTo>
                  <a:pt x="265" y="219"/>
                </a:moveTo>
                <a:cubicBezTo>
                  <a:pt x="132" y="219"/>
                  <a:pt x="132" y="219"/>
                  <a:pt x="132" y="219"/>
                </a:cubicBezTo>
                <a:cubicBezTo>
                  <a:pt x="132" y="332"/>
                  <a:pt x="132" y="332"/>
                  <a:pt x="132" y="332"/>
                </a:cubicBezTo>
                <a:cubicBezTo>
                  <a:pt x="265" y="332"/>
                  <a:pt x="265" y="332"/>
                  <a:pt x="265" y="332"/>
                </a:cubicBezTo>
                <a:lnTo>
                  <a:pt x="265" y="219"/>
                </a:lnTo>
                <a:close/>
                <a:moveTo>
                  <a:pt x="245" y="219"/>
                </a:moveTo>
                <a:cubicBezTo>
                  <a:pt x="245" y="198"/>
                  <a:pt x="245" y="198"/>
                  <a:pt x="245" y="198"/>
                </a:cubicBezTo>
                <a:cubicBezTo>
                  <a:pt x="245" y="173"/>
                  <a:pt x="226" y="153"/>
                  <a:pt x="201" y="153"/>
                </a:cubicBezTo>
                <a:cubicBezTo>
                  <a:pt x="177" y="153"/>
                  <a:pt x="157" y="173"/>
                  <a:pt x="157" y="198"/>
                </a:cubicBezTo>
                <a:cubicBezTo>
                  <a:pt x="157" y="219"/>
                  <a:pt x="157" y="219"/>
                  <a:pt x="157" y="219"/>
                </a:cubicBezTo>
              </a:path>
            </a:pathLst>
          </a:custGeom>
          <a:noFill/>
          <a:ln w="2222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30" name="Group 29" descr="Icon of a shield with a person's contact card">
            <a:extLst>
              <a:ext uri="{FF2B5EF4-FFF2-40B4-BE49-F238E27FC236}">
                <a16:creationId xmlns:a16="http://schemas.microsoft.com/office/drawing/2014/main" id="{74A7697C-5B00-4062-A8F7-C8CC00F0739E}"/>
              </a:ext>
            </a:extLst>
          </p:cNvPr>
          <p:cNvGrpSpPr/>
          <p:nvPr/>
        </p:nvGrpSpPr>
        <p:grpSpPr>
          <a:xfrm>
            <a:off x="7209839" y="4410637"/>
            <a:ext cx="341872" cy="401741"/>
            <a:chOff x="4182230" y="5234355"/>
            <a:chExt cx="775474" cy="825622"/>
          </a:xfrm>
        </p:grpSpPr>
        <p:sp>
          <p:nvSpPr>
            <p:cNvPr id="31" name="Shield_EA18" title="Icon of a shield">
              <a:extLst>
                <a:ext uri="{FF2B5EF4-FFF2-40B4-BE49-F238E27FC236}">
                  <a16:creationId xmlns:a16="http://schemas.microsoft.com/office/drawing/2014/main" id="{BAB1C8D4-6238-4104-BD1F-B35F07C894F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182230" y="5234355"/>
              <a:ext cx="775474" cy="825622"/>
            </a:xfrm>
            <a:custGeom>
              <a:avLst/>
              <a:gdLst>
                <a:gd name="T0" fmla="*/ 3500 w 3500"/>
                <a:gd name="T1" fmla="*/ 1375 h 3725"/>
                <a:gd name="T2" fmla="*/ 1750 w 3500"/>
                <a:gd name="T3" fmla="*/ 3725 h 3725"/>
                <a:gd name="T4" fmla="*/ 0 w 3500"/>
                <a:gd name="T5" fmla="*/ 1375 h 3725"/>
                <a:gd name="T6" fmla="*/ 0 w 3500"/>
                <a:gd name="T7" fmla="*/ 500 h 3725"/>
                <a:gd name="T8" fmla="*/ 1125 w 3500"/>
                <a:gd name="T9" fmla="*/ 187 h 3725"/>
                <a:gd name="T10" fmla="*/ 1750 w 3500"/>
                <a:gd name="T11" fmla="*/ 0 h 3725"/>
                <a:gd name="T12" fmla="*/ 2375 w 3500"/>
                <a:gd name="T13" fmla="*/ 187 h 3725"/>
                <a:gd name="T14" fmla="*/ 3500 w 3500"/>
                <a:gd name="T15" fmla="*/ 500 h 3725"/>
                <a:gd name="T16" fmla="*/ 3500 w 3500"/>
                <a:gd name="T17" fmla="*/ 1375 h 3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00" h="3725">
                  <a:moveTo>
                    <a:pt x="3500" y="1375"/>
                  </a:moveTo>
                  <a:cubicBezTo>
                    <a:pt x="3500" y="2302"/>
                    <a:pt x="2831" y="3117"/>
                    <a:pt x="1750" y="3725"/>
                  </a:cubicBezTo>
                  <a:cubicBezTo>
                    <a:pt x="669" y="3117"/>
                    <a:pt x="0" y="2302"/>
                    <a:pt x="0" y="1375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440" y="500"/>
                    <a:pt x="837" y="380"/>
                    <a:pt x="1125" y="187"/>
                  </a:cubicBezTo>
                  <a:cubicBezTo>
                    <a:pt x="1285" y="71"/>
                    <a:pt x="1506" y="0"/>
                    <a:pt x="1750" y="0"/>
                  </a:cubicBezTo>
                  <a:cubicBezTo>
                    <a:pt x="1994" y="0"/>
                    <a:pt x="2215" y="71"/>
                    <a:pt x="2375" y="187"/>
                  </a:cubicBezTo>
                  <a:cubicBezTo>
                    <a:pt x="2663" y="380"/>
                    <a:pt x="3060" y="500"/>
                    <a:pt x="3500" y="500"/>
                  </a:cubicBezTo>
                  <a:lnTo>
                    <a:pt x="3500" y="1375"/>
                  </a:lnTo>
                  <a:close/>
                </a:path>
              </a:pathLst>
            </a:custGeom>
            <a:noFill/>
            <a:ln w="22225" cap="sq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" name="Directory" title="Icon of an address book or directory">
              <a:extLst>
                <a:ext uri="{FF2B5EF4-FFF2-40B4-BE49-F238E27FC236}">
                  <a16:creationId xmlns:a16="http://schemas.microsoft.com/office/drawing/2014/main" id="{73AFCA1B-07A2-49EC-9A1F-E3F0293F500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387735" y="5464286"/>
              <a:ext cx="364463" cy="365760"/>
            </a:xfrm>
            <a:custGeom>
              <a:avLst/>
              <a:gdLst>
                <a:gd name="T0" fmla="*/ 91 w 317"/>
                <a:gd name="T1" fmla="*/ 135 h 318"/>
                <a:gd name="T2" fmla="*/ 126 w 317"/>
                <a:gd name="T3" fmla="*/ 100 h 318"/>
                <a:gd name="T4" fmla="*/ 162 w 317"/>
                <a:gd name="T5" fmla="*/ 135 h 318"/>
                <a:gd name="T6" fmla="*/ 126 w 317"/>
                <a:gd name="T7" fmla="*/ 170 h 318"/>
                <a:gd name="T8" fmla="*/ 91 w 317"/>
                <a:gd name="T9" fmla="*/ 135 h 318"/>
                <a:gd name="T10" fmla="*/ 190 w 317"/>
                <a:gd name="T11" fmla="*/ 234 h 318"/>
                <a:gd name="T12" fmla="*/ 126 w 317"/>
                <a:gd name="T13" fmla="*/ 170 h 318"/>
                <a:gd name="T14" fmla="*/ 63 w 317"/>
                <a:gd name="T15" fmla="*/ 234 h 318"/>
                <a:gd name="T16" fmla="*/ 0 w 317"/>
                <a:gd name="T17" fmla="*/ 284 h 318"/>
                <a:gd name="T18" fmla="*/ 34 w 317"/>
                <a:gd name="T19" fmla="*/ 318 h 318"/>
                <a:gd name="T20" fmla="*/ 283 w 317"/>
                <a:gd name="T21" fmla="*/ 318 h 318"/>
                <a:gd name="T22" fmla="*/ 317 w 317"/>
                <a:gd name="T23" fmla="*/ 284 h 318"/>
                <a:gd name="T24" fmla="*/ 317 w 317"/>
                <a:gd name="T25" fmla="*/ 35 h 318"/>
                <a:gd name="T26" fmla="*/ 283 w 317"/>
                <a:gd name="T27" fmla="*/ 1 h 318"/>
                <a:gd name="T28" fmla="*/ 34 w 317"/>
                <a:gd name="T29" fmla="*/ 1 h 318"/>
                <a:gd name="T30" fmla="*/ 0 w 317"/>
                <a:gd name="T31" fmla="*/ 35 h 318"/>
                <a:gd name="T32" fmla="*/ 0 w 317"/>
                <a:gd name="T33" fmla="*/ 284 h 318"/>
                <a:gd name="T34" fmla="*/ 239 w 317"/>
                <a:gd name="T35" fmla="*/ 318 h 318"/>
                <a:gd name="T36" fmla="*/ 239 w 317"/>
                <a:gd name="T37" fmla="*/ 0 h 318"/>
                <a:gd name="T38" fmla="*/ 239 w 317"/>
                <a:gd name="T39" fmla="*/ 107 h 318"/>
                <a:gd name="T40" fmla="*/ 317 w 317"/>
                <a:gd name="T41" fmla="*/ 107 h 318"/>
                <a:gd name="T42" fmla="*/ 239 w 317"/>
                <a:gd name="T43" fmla="*/ 212 h 318"/>
                <a:gd name="T44" fmla="*/ 317 w 317"/>
                <a:gd name="T45" fmla="*/ 2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7" h="318">
                  <a:moveTo>
                    <a:pt x="91" y="135"/>
                  </a:moveTo>
                  <a:cubicBezTo>
                    <a:pt x="91" y="115"/>
                    <a:pt x="107" y="100"/>
                    <a:pt x="126" y="100"/>
                  </a:cubicBezTo>
                  <a:cubicBezTo>
                    <a:pt x="146" y="100"/>
                    <a:pt x="162" y="115"/>
                    <a:pt x="162" y="135"/>
                  </a:cubicBezTo>
                  <a:cubicBezTo>
                    <a:pt x="162" y="154"/>
                    <a:pt x="146" y="170"/>
                    <a:pt x="126" y="170"/>
                  </a:cubicBezTo>
                  <a:cubicBezTo>
                    <a:pt x="107" y="170"/>
                    <a:pt x="91" y="154"/>
                    <a:pt x="91" y="135"/>
                  </a:cubicBezTo>
                  <a:close/>
                  <a:moveTo>
                    <a:pt x="190" y="234"/>
                  </a:moveTo>
                  <a:cubicBezTo>
                    <a:pt x="190" y="198"/>
                    <a:pt x="161" y="170"/>
                    <a:pt x="126" y="170"/>
                  </a:cubicBezTo>
                  <a:cubicBezTo>
                    <a:pt x="92" y="170"/>
                    <a:pt x="63" y="198"/>
                    <a:pt x="63" y="234"/>
                  </a:cubicBezTo>
                  <a:moveTo>
                    <a:pt x="0" y="284"/>
                  </a:moveTo>
                  <a:cubicBezTo>
                    <a:pt x="0" y="303"/>
                    <a:pt x="15" y="318"/>
                    <a:pt x="34" y="318"/>
                  </a:cubicBezTo>
                  <a:cubicBezTo>
                    <a:pt x="283" y="318"/>
                    <a:pt x="283" y="318"/>
                    <a:pt x="283" y="318"/>
                  </a:cubicBezTo>
                  <a:cubicBezTo>
                    <a:pt x="301" y="318"/>
                    <a:pt x="317" y="303"/>
                    <a:pt x="317" y="284"/>
                  </a:cubicBezTo>
                  <a:cubicBezTo>
                    <a:pt x="317" y="35"/>
                    <a:pt x="317" y="35"/>
                    <a:pt x="317" y="35"/>
                  </a:cubicBezTo>
                  <a:cubicBezTo>
                    <a:pt x="317" y="16"/>
                    <a:pt x="301" y="1"/>
                    <a:pt x="283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15" y="1"/>
                    <a:pt x="0" y="16"/>
                    <a:pt x="0" y="35"/>
                  </a:cubicBezTo>
                  <a:lnTo>
                    <a:pt x="0" y="284"/>
                  </a:lnTo>
                  <a:close/>
                  <a:moveTo>
                    <a:pt x="239" y="318"/>
                  </a:moveTo>
                  <a:cubicBezTo>
                    <a:pt x="239" y="0"/>
                    <a:pt x="239" y="0"/>
                    <a:pt x="239" y="0"/>
                  </a:cubicBezTo>
                  <a:moveTo>
                    <a:pt x="239" y="107"/>
                  </a:moveTo>
                  <a:cubicBezTo>
                    <a:pt x="317" y="107"/>
                    <a:pt x="317" y="107"/>
                    <a:pt x="317" y="107"/>
                  </a:cubicBezTo>
                  <a:moveTo>
                    <a:pt x="239" y="212"/>
                  </a:moveTo>
                  <a:cubicBezTo>
                    <a:pt x="317" y="212"/>
                    <a:pt x="317" y="212"/>
                    <a:pt x="317" y="212"/>
                  </a:cubicBezTo>
                </a:path>
              </a:pathLst>
            </a:custGeom>
            <a:noFill/>
            <a:ln w="15875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3" name="Content Placeholder 57">
            <a:extLst>
              <a:ext uri="{FF2B5EF4-FFF2-40B4-BE49-F238E27FC236}">
                <a16:creationId xmlns:a16="http://schemas.microsoft.com/office/drawing/2014/main" id="{33A0E290-EE68-652B-381F-98DA40CA90B5}"/>
              </a:ext>
            </a:extLst>
          </p:cNvPr>
          <p:cNvSpPr txBox="1">
            <a:spLocks/>
          </p:cNvSpPr>
          <p:nvPr/>
        </p:nvSpPr>
        <p:spPr>
          <a:xfrm>
            <a:off x="1173162" y="5536701"/>
            <a:ext cx="11018838" cy="974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The above defines general interactions (abstract flow) – OAuth2 protocols defines a variety of concrete flows (grant types) to minimize security risks for specific types of clients (defined later)</a:t>
            </a:r>
          </a:p>
        </p:txBody>
      </p:sp>
    </p:spTree>
    <p:extLst>
      <p:ext uri="{BB962C8B-B14F-4D97-AF65-F5344CB8AC3E}">
        <p14:creationId xmlns:p14="http://schemas.microsoft.com/office/powerpoint/2010/main" val="175844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B67B-F473-EEF0-6AEC-A545B733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different flows?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ED1B8-ED2D-1079-1C44-7C1AEC4E8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</a:t>
            </a:r>
          </a:p>
          <a:p>
            <a:pPr lvl="1"/>
            <a:r>
              <a:rPr lang="en-US" dirty="0"/>
              <a:t>Minimize risk of token misuse (theft, replay, mis-acquisition)</a:t>
            </a:r>
          </a:p>
          <a:p>
            <a:pPr lvl="1"/>
            <a:endParaRPr lang="en-US" dirty="0"/>
          </a:p>
          <a:p>
            <a:r>
              <a:rPr lang="en-US" dirty="0"/>
              <a:t>Choice based on:</a:t>
            </a:r>
          </a:p>
          <a:p>
            <a:pPr lvl="1"/>
            <a:r>
              <a:rPr lang="en-US" dirty="0"/>
              <a:t>User presence – is user available to authenticate and consent?</a:t>
            </a:r>
          </a:p>
          <a:p>
            <a:pPr lvl="1"/>
            <a:r>
              <a:rPr lang="en-US" dirty="0"/>
              <a:t>Browser availability – is http browser redirection possible?</a:t>
            </a:r>
          </a:p>
          <a:p>
            <a:pPr lvl="1"/>
            <a:r>
              <a:rPr lang="en-US" dirty="0"/>
              <a:t>Client type – confidential vs public</a:t>
            </a:r>
          </a:p>
        </p:txBody>
      </p:sp>
    </p:spTree>
    <p:extLst>
      <p:ext uri="{BB962C8B-B14F-4D97-AF65-F5344CB8AC3E}">
        <p14:creationId xmlns:p14="http://schemas.microsoft.com/office/powerpoint/2010/main" val="2229381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D5F8-F1F1-CA20-9E91-BA1422B0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2.0 Sign-in Flows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0A772B13-6C27-668A-A209-D0D63F2FC2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1601453"/>
              </p:ext>
            </p:extLst>
          </p:nvPr>
        </p:nvGraphicFramePr>
        <p:xfrm>
          <a:off x="584200" y="1844675"/>
          <a:ext cx="11018837" cy="387096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2097454">
                  <a:extLst>
                    <a:ext uri="{9D8B030D-6E8A-4147-A177-3AD203B41FA5}">
                      <a16:colId xmlns:a16="http://schemas.microsoft.com/office/drawing/2014/main" val="2582994158"/>
                    </a:ext>
                  </a:extLst>
                </a:gridCol>
                <a:gridCol w="1063869">
                  <a:extLst>
                    <a:ext uri="{9D8B030D-6E8A-4147-A177-3AD203B41FA5}">
                      <a16:colId xmlns:a16="http://schemas.microsoft.com/office/drawing/2014/main" val="3090625460"/>
                    </a:ext>
                  </a:extLst>
                </a:gridCol>
                <a:gridCol w="1107831">
                  <a:extLst>
                    <a:ext uri="{9D8B030D-6E8A-4147-A177-3AD203B41FA5}">
                      <a16:colId xmlns:a16="http://schemas.microsoft.com/office/drawing/2014/main" val="322366598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739880258"/>
                    </a:ext>
                  </a:extLst>
                </a:gridCol>
                <a:gridCol w="5492383">
                  <a:extLst>
                    <a:ext uri="{9D8B030D-6E8A-4147-A177-3AD203B41FA5}">
                      <a16:colId xmlns:a16="http://schemas.microsoft.com/office/drawing/2014/main" val="30510867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Flow name</a:t>
                      </a:r>
                    </a:p>
                  </a:txBody>
                  <a:tcPr marL="182880" marR="18288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User?</a:t>
                      </a:r>
                    </a:p>
                  </a:txBody>
                  <a:tcPr marL="182880" marR="18288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Browser?</a:t>
                      </a:r>
                    </a:p>
                  </a:txBody>
                  <a:tcPr marL="182880" marR="182880" marT="137160" marB="1371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Client type</a:t>
                      </a:r>
                    </a:p>
                  </a:txBody>
                  <a:tcPr marL="182880" marR="182880" marT="137160" marB="1371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Typical scenario</a:t>
                      </a:r>
                    </a:p>
                  </a:txBody>
                  <a:tcPr marL="182880" marR="182880" marT="137160" marB="1371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7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Client credential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C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Back-end service/daemon. Use X509 for stronger auth.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38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Authorization code grant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Y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Y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C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 Apps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60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w/ PKCE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Y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Y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P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Mobile apps, SPA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32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Implicit flow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?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P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SPA-legacy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182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Extension flow (OBO)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C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Multi-tier API. Can also be used to exchange a SAML token for JWT.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32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Device code flow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P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Browser-less public devices (e.g. thermostat, TV)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656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Resource owner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</a:rPr>
                        <a:t>pwd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82880" marR="18288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P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all else fails, e.g. un-attended use of services requiring attended use (e.g. testing, offline mailbox processing)</a:t>
                      </a:r>
                    </a:p>
                  </a:txBody>
                  <a:tcPr marL="182880" marR="18288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147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088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B7F200B-0063-C49D-6DF0-06B416E80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18" y="152425"/>
            <a:ext cx="10776858" cy="658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598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0C2AD9A-0122-8346-E8D3-2DE3B6AF6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57" y="103025"/>
            <a:ext cx="11028395" cy="6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504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CDD52FCB-303F-5F90-76A7-31AC4A8C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59" y="66852"/>
            <a:ext cx="11056776" cy="676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396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9EA9D9-50A8-F7C3-5582-8B3A47706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8200"/>
            <a:ext cx="12192000" cy="5181600"/>
          </a:xfrm>
          <a:prstGeom prst="rect">
            <a:avLst/>
          </a:prstGeom>
        </p:spPr>
      </p:pic>
      <p:sp>
        <p:nvSpPr>
          <p:cNvPr id="4" name="Title 8">
            <a:extLst>
              <a:ext uri="{FF2B5EF4-FFF2-40B4-BE49-F238E27FC236}">
                <a16:creationId xmlns:a16="http://schemas.microsoft.com/office/drawing/2014/main" id="{75BCE81B-56E5-3E14-7AB1-A1EAFA7683B8}"/>
              </a:ext>
            </a:extLst>
          </p:cNvPr>
          <p:cNvSpPr txBox="1">
            <a:spLocks/>
          </p:cNvSpPr>
          <p:nvPr/>
        </p:nvSpPr>
        <p:spPr>
          <a:xfrm>
            <a:off x="0" y="2964"/>
            <a:ext cx="3788358" cy="461537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99000">
                <a:srgbClr val="000000"/>
              </a:gs>
              <a:gs pos="99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585216" tIns="91440" rIns="0" bIns="9144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20000"/>
              </a:spcBef>
              <a:buSzPct val="90000"/>
              <a:buFont typeface="Wingdings" panose="05000000000000000000" pitchFamily="2" charset="2"/>
              <a:buNone/>
            </a:pPr>
            <a:r>
              <a:rPr lang="en-US" sz="1999" dirty="0">
                <a:solidFill>
                  <a:srgbClr val="FFFFFF"/>
                </a:solidFill>
              </a:rPr>
              <a:t>Device Code Flow</a:t>
            </a:r>
          </a:p>
        </p:txBody>
      </p:sp>
    </p:spTree>
    <p:extLst>
      <p:ext uri="{BB962C8B-B14F-4D97-AF65-F5344CB8AC3E}">
        <p14:creationId xmlns:p14="http://schemas.microsoft.com/office/powerpoint/2010/main" val="1429420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Shows the OAuth2.0 On-Behalf-Of flow">
            <a:extLst>
              <a:ext uri="{FF2B5EF4-FFF2-40B4-BE49-F238E27FC236}">
                <a16:creationId xmlns:a16="http://schemas.microsoft.com/office/drawing/2014/main" id="{0645D026-9AFE-462A-9EAA-006AB120C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80" y="784922"/>
            <a:ext cx="11047391" cy="547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8">
            <a:extLst>
              <a:ext uri="{FF2B5EF4-FFF2-40B4-BE49-F238E27FC236}">
                <a16:creationId xmlns:a16="http://schemas.microsoft.com/office/drawing/2014/main" id="{FEA82309-8528-900F-1850-905E3D3882C6}"/>
              </a:ext>
            </a:extLst>
          </p:cNvPr>
          <p:cNvSpPr txBox="1">
            <a:spLocks/>
          </p:cNvSpPr>
          <p:nvPr/>
        </p:nvSpPr>
        <p:spPr>
          <a:xfrm>
            <a:off x="0" y="2964"/>
            <a:ext cx="3788358" cy="461537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99000">
                <a:srgbClr val="000000"/>
              </a:gs>
              <a:gs pos="99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585216" tIns="91440" rIns="0" bIns="9144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20000"/>
              </a:spcBef>
              <a:buSzPct val="90000"/>
              <a:buFont typeface="Wingdings" panose="05000000000000000000" pitchFamily="2" charset="2"/>
              <a:buNone/>
            </a:pPr>
            <a:r>
              <a:rPr lang="en-US" sz="1999" dirty="0">
                <a:solidFill>
                  <a:srgbClr val="FFFFFF"/>
                </a:solidFill>
              </a:rPr>
              <a:t>On-Behalf-Of (OBO) Flow</a:t>
            </a:r>
          </a:p>
        </p:txBody>
      </p:sp>
    </p:spTree>
    <p:extLst>
      <p:ext uri="{BB962C8B-B14F-4D97-AF65-F5344CB8AC3E}">
        <p14:creationId xmlns:p14="http://schemas.microsoft.com/office/powerpoint/2010/main" val="3221521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BCAE2321-9454-E9DF-BA00-C71AC5E1F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29" y="61147"/>
            <a:ext cx="11010122" cy="673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28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E356-CD33-9B09-EF7E-D55894C0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Who am I?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451DCF2-3A8C-4452-F7D6-1965A9ADD4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C25136-4264-AFDB-4C1E-D1129DB7F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983" y="2984909"/>
            <a:ext cx="7015933" cy="35079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292F4D-77EA-C5B6-D5DB-F324C6B19AAB}"/>
              </a:ext>
            </a:extLst>
          </p:cNvPr>
          <p:cNvSpPr txBox="1"/>
          <p:nvPr/>
        </p:nvSpPr>
        <p:spPr>
          <a:xfrm>
            <a:off x="7029450" y="2252990"/>
            <a:ext cx="3533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That’s this guy: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5D6376-27D7-3D86-319D-1210D2C7A768}"/>
              </a:ext>
            </a:extLst>
          </p:cNvPr>
          <p:cNvSpPr txBox="1"/>
          <p:nvPr/>
        </p:nvSpPr>
        <p:spPr>
          <a:xfrm>
            <a:off x="552449" y="2000250"/>
            <a:ext cx="398145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200" dirty="0"/>
              <a:t>Matt Ruwe </a:t>
            </a:r>
          </a:p>
          <a:p>
            <a:pPr marL="0" indent="0">
              <a:buNone/>
            </a:pPr>
            <a:r>
              <a:rPr lang="en-US" sz="3200" dirty="0"/>
              <a:t>no – I don’t coach football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4898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6EFF-5716-6FFD-1E8E-E97DEF44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Entra</a:t>
            </a:r>
            <a:r>
              <a:rPr lang="en-US" dirty="0"/>
              <a:t> ID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48D8F7-9132-E83F-94F4-41F3B57C0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577" y="1825625"/>
            <a:ext cx="10212845" cy="4351338"/>
          </a:xfrm>
        </p:spPr>
      </p:pic>
    </p:spTree>
    <p:extLst>
      <p:ext uri="{BB962C8B-B14F-4D97-AF65-F5344CB8AC3E}">
        <p14:creationId xmlns:p14="http://schemas.microsoft.com/office/powerpoint/2010/main" val="1577332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025B2-03DA-7B9E-DD6F-2D411462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Tenant/Directory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6AC93-9FB9-D1A0-4505-B04A2FF50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AAD is a SaaS, multi-tenant, cloud service</a:t>
            </a:r>
          </a:p>
          <a:p>
            <a:r>
              <a:rPr lang="en-US" dirty="0"/>
              <a:t>A tenant may contain users from several domains</a:t>
            </a:r>
          </a:p>
          <a:p>
            <a:r>
              <a:rPr lang="en-US" dirty="0"/>
              <a:t>A tenant may reference users from other directories (B2B)</a:t>
            </a:r>
          </a:p>
          <a:p>
            <a:r>
              <a:rPr lang="en-US" dirty="0"/>
              <a:t>Always identified with:</a:t>
            </a:r>
          </a:p>
          <a:p>
            <a:pPr lvl="1"/>
            <a:r>
              <a:rPr lang="en-US" dirty="0"/>
              <a:t>xyz.onmicrosoft.com</a:t>
            </a:r>
          </a:p>
          <a:p>
            <a:pPr lvl="1"/>
            <a:r>
              <a:rPr lang="en-US" dirty="0"/>
              <a:t>a GUID</a:t>
            </a:r>
          </a:p>
          <a:p>
            <a:pPr lvl="1"/>
            <a:r>
              <a:rPr lang="en-US" dirty="0"/>
              <a:t>custom domain name(s)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48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45ABF-7DEE-10DC-D330-FD3F9C3B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AAD and applications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8983C55-CADA-4EA9-A197-5EAEA428EC9D}"/>
              </a:ext>
            </a:extLst>
          </p:cNvPr>
          <p:cNvSpPr>
            <a:spLocks noGrp="1"/>
          </p:cNvSpPr>
          <p:nvPr/>
        </p:nvSpPr>
        <p:spPr>
          <a:xfrm>
            <a:off x="996688" y="1610789"/>
            <a:ext cx="5219700" cy="86177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solidFill>
                  <a:schemeClr val="tx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dirty="0"/>
              <a:t>Configuration</a:t>
            </a:r>
            <a:br>
              <a:rPr lang="en-US" noProof="0" dirty="0"/>
            </a:br>
            <a:r>
              <a:rPr lang="en-US" noProof="0" dirty="0"/>
              <a:t>(App Registration)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DF4C6B-2093-4F60-9DC1-17DF70A69BE5}"/>
              </a:ext>
            </a:extLst>
          </p:cNvPr>
          <p:cNvSpPr>
            <a:spLocks noGrp="1"/>
          </p:cNvSpPr>
          <p:nvPr/>
        </p:nvSpPr>
        <p:spPr>
          <a:xfrm>
            <a:off x="1001451" y="2780828"/>
            <a:ext cx="5214937" cy="4244787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100" noProof="0" dirty="0"/>
              <a:t>Configure token issuance</a:t>
            </a:r>
            <a:endParaRPr lang="en-US" sz="2100" b="1" noProof="0" dirty="0"/>
          </a:p>
          <a:p>
            <a:pPr>
              <a:lnSpc>
                <a:spcPct val="90000"/>
              </a:lnSpc>
            </a:pPr>
            <a:r>
              <a:rPr lang="en-US" sz="2100" noProof="0" dirty="0"/>
              <a:t>Reply </a:t>
            </a:r>
            <a:r>
              <a:rPr lang="en-US" sz="2100" noProof="0" dirty="0" err="1"/>
              <a:t>urls</a:t>
            </a:r>
            <a:r>
              <a:rPr lang="en-US" sz="2100" noProof="0" dirty="0"/>
              <a:t> (for passive authentication)</a:t>
            </a:r>
          </a:p>
          <a:p>
            <a:pPr>
              <a:lnSpc>
                <a:spcPct val="90000"/>
              </a:lnSpc>
            </a:pPr>
            <a:r>
              <a:rPr lang="en-US" sz="2100" noProof="0" dirty="0"/>
              <a:t>Secrets</a:t>
            </a:r>
          </a:p>
          <a:p>
            <a:pPr>
              <a:lnSpc>
                <a:spcPct val="90000"/>
              </a:lnSpc>
            </a:pPr>
            <a:r>
              <a:rPr lang="en-US" sz="2100" noProof="0" dirty="0"/>
              <a:t>Exposed scopes</a:t>
            </a:r>
          </a:p>
          <a:p>
            <a:pPr>
              <a:lnSpc>
                <a:spcPct val="90000"/>
              </a:lnSpc>
            </a:pPr>
            <a:r>
              <a:rPr lang="en-US" sz="2100" noProof="0" dirty="0"/>
              <a:t>User roles</a:t>
            </a:r>
          </a:p>
          <a:p>
            <a:pPr>
              <a:lnSpc>
                <a:spcPct val="90000"/>
              </a:lnSpc>
            </a:pPr>
            <a:r>
              <a:rPr lang="en-US" sz="2100" noProof="0" dirty="0"/>
              <a:t>Visibility from other tenants</a:t>
            </a:r>
          </a:p>
          <a:p>
            <a:pPr>
              <a:lnSpc>
                <a:spcPct val="90000"/>
              </a:lnSpc>
            </a:pPr>
            <a:endParaRPr lang="en-US" sz="2100" noProof="0" dirty="0"/>
          </a:p>
          <a:p>
            <a:pPr>
              <a:lnSpc>
                <a:spcPct val="90000"/>
              </a:lnSpc>
            </a:pPr>
            <a:r>
              <a:rPr lang="en-US" sz="2100" noProof="0" dirty="0"/>
              <a:t>Operates on the </a:t>
            </a:r>
            <a:r>
              <a:rPr lang="en-US" sz="2100" b="1" noProof="0" dirty="0"/>
              <a:t>Application</a:t>
            </a:r>
            <a:r>
              <a:rPr lang="en-US" sz="2100" noProof="0" dirty="0"/>
              <a:t> entity</a:t>
            </a:r>
          </a:p>
          <a:p>
            <a:pPr>
              <a:lnSpc>
                <a:spcPct val="90000"/>
              </a:lnSpc>
            </a:pPr>
            <a:r>
              <a:rPr lang="en-US" sz="2100" noProof="0" dirty="0"/>
              <a:t>Creates both </a:t>
            </a:r>
            <a:r>
              <a:rPr lang="en-US" sz="2100" b="1" noProof="0" dirty="0"/>
              <a:t>Application</a:t>
            </a:r>
            <a:r>
              <a:rPr lang="en-US" sz="2100" noProof="0" dirty="0"/>
              <a:t> and </a:t>
            </a:r>
            <a:r>
              <a:rPr lang="en-US" sz="2100" b="1" noProof="0" dirty="0"/>
              <a:t>Service Principal </a:t>
            </a:r>
            <a:r>
              <a:rPr lang="en-US" sz="2100" noProof="0" dirty="0"/>
              <a:t>entities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C8DC96B-D5C6-4DA5-AA5B-5D96C9D49CFA}"/>
              </a:ext>
            </a:extLst>
          </p:cNvPr>
          <p:cNvSpPr>
            <a:spLocks noGrp="1"/>
          </p:cNvSpPr>
          <p:nvPr/>
        </p:nvSpPr>
        <p:spPr>
          <a:xfrm>
            <a:off x="6810113" y="1604303"/>
            <a:ext cx="5219700" cy="86177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solidFill>
                  <a:schemeClr val="tx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dirty="0"/>
              <a:t>Privileges</a:t>
            </a:r>
          </a:p>
          <a:p>
            <a:r>
              <a:rPr lang="en-US" noProof="0" dirty="0"/>
              <a:t>(Enterprise Apps)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ACE61E1-C768-41E3-96FE-E60062E9DB56}"/>
              </a:ext>
            </a:extLst>
          </p:cNvPr>
          <p:cNvSpPr>
            <a:spLocks noGrp="1"/>
          </p:cNvSpPr>
          <p:nvPr/>
        </p:nvSpPr>
        <p:spPr>
          <a:xfrm>
            <a:off x="6800588" y="2780828"/>
            <a:ext cx="5214937" cy="37798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noProof="0" dirty="0"/>
              <a:t>Give permissions</a:t>
            </a:r>
            <a:endParaRPr lang="en-US" sz="2100" b="1" noProof="0" dirty="0"/>
          </a:p>
          <a:p>
            <a:r>
              <a:rPr lang="en-US" sz="2100" noProof="0" dirty="0"/>
              <a:t>Decide on access</a:t>
            </a:r>
          </a:p>
          <a:p>
            <a:endParaRPr lang="en-US" sz="2100" noProof="0" dirty="0"/>
          </a:p>
          <a:p>
            <a:endParaRPr lang="en-US" sz="2100" dirty="0"/>
          </a:p>
          <a:p>
            <a:endParaRPr lang="en-US" sz="2100" noProof="0" dirty="0"/>
          </a:p>
          <a:p>
            <a:endParaRPr lang="en-US" sz="2100" noProof="0" dirty="0"/>
          </a:p>
          <a:p>
            <a:r>
              <a:rPr lang="en-US" sz="2100" noProof="0" dirty="0"/>
              <a:t>Operates on </a:t>
            </a:r>
            <a:r>
              <a:rPr lang="en-US" sz="2100" b="1" noProof="0" dirty="0"/>
              <a:t>Service Principal </a:t>
            </a:r>
            <a:r>
              <a:rPr lang="en-US" sz="2100" noProof="0" dirty="0"/>
              <a:t>entities</a:t>
            </a:r>
          </a:p>
          <a:p>
            <a:pPr marL="0" indent="0"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9210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E603-CC7B-335F-5FDB-E2A07F09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Demo</a:t>
            </a:r>
          </a:p>
        </p:txBody>
      </p:sp>
      <p:pic>
        <p:nvPicPr>
          <p:cNvPr id="11266" name="Picture 2" descr="Demo - Free computer icons">
            <a:extLst>
              <a:ext uri="{FF2B5EF4-FFF2-40B4-BE49-F238E27FC236}">
                <a16:creationId xmlns:a16="http://schemas.microsoft.com/office/drawing/2014/main" id="{1F147B82-CE54-726D-F509-0B166F4821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5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7649-1225-CCFA-A678-609324C7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What do I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41C74-1F38-504A-3A59-969001F9F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Architect at Kiewit</a:t>
            </a:r>
          </a:p>
          <a:p>
            <a:r>
              <a:rPr lang="en-US" dirty="0"/>
              <a:t>Lead the App Dev Center of Excellence</a:t>
            </a:r>
          </a:p>
          <a:p>
            <a:r>
              <a:rPr lang="en-US" dirty="0"/>
              <a:t>Work with software developers across the North American Continent</a:t>
            </a:r>
          </a:p>
          <a:p>
            <a:r>
              <a:rPr lang="en-US" dirty="0"/>
              <a:t>Learn about the types of software problems each district within the company is trying to solve</a:t>
            </a:r>
          </a:p>
          <a:p>
            <a:r>
              <a:rPr lang="en-US" dirty="0"/>
              <a:t>Make software developers better by providing guidance, patterns, practices, and libraries with a goal of enhancing efficiency</a:t>
            </a:r>
          </a:p>
        </p:txBody>
      </p:sp>
      <p:pic>
        <p:nvPicPr>
          <p:cNvPr id="2050" name="Picture 2" descr="Kiewit Corporation logo">
            <a:extLst>
              <a:ext uri="{FF2B5EF4-FFF2-40B4-BE49-F238E27FC236}">
                <a16:creationId xmlns:a16="http://schemas.microsoft.com/office/drawing/2014/main" id="{B33357E2-F966-0031-8BAD-9E2FAD4EE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926" y="-304900"/>
            <a:ext cx="5243415" cy="360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75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E18A-9B32-B04B-5233-589472FB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talk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4921-CF3D-DB23-964B-C1D80E10B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OAuth Basics - Authentication</a:t>
            </a:r>
          </a:p>
          <a:p>
            <a:r>
              <a:rPr lang="en-US" dirty="0" err="1"/>
              <a:t>Entra</a:t>
            </a:r>
            <a:r>
              <a:rPr lang="en-US" dirty="0"/>
              <a:t> ID (Azure AD)</a:t>
            </a:r>
          </a:p>
          <a:p>
            <a:r>
              <a:rPr lang="en-US" dirty="0"/>
              <a:t>Supporting Software Libraries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Other considerations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14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8CB-2A44-9049-357E-35FC651BC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NOT going to talk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81A19-F682-B68A-7A32-853BBF54D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Authorization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While OAuth is technically an </a:t>
            </a:r>
            <a:r>
              <a:rPr lang="en-US" b="1" dirty="0"/>
              <a:t>authorization</a:t>
            </a:r>
            <a:r>
              <a:rPr lang="en-US" dirty="0"/>
              <a:t> framework, we will be treating it more like an </a:t>
            </a:r>
            <a:r>
              <a:rPr lang="en-US" b="1" dirty="0"/>
              <a:t>authentication</a:t>
            </a:r>
            <a:r>
              <a:rPr lang="en-US" dirty="0"/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50535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xcerpt from the OAuth 2.0 Authorization Framework definition">
            <a:extLst>
              <a:ext uri="{FF2B5EF4-FFF2-40B4-BE49-F238E27FC236}">
                <a16:creationId xmlns:a16="http://schemas.microsoft.com/office/drawing/2014/main" id="{7985A4A2-68FD-6351-639B-0E03D6677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83" y="217267"/>
            <a:ext cx="11947358" cy="6425024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4" name="Title 8">
            <a:extLst>
              <a:ext uri="{FF2B5EF4-FFF2-40B4-BE49-F238E27FC236}">
                <a16:creationId xmlns:a16="http://schemas.microsoft.com/office/drawing/2014/main" id="{4454A011-0C25-D88A-CF6F-F9EC15A22476}"/>
              </a:ext>
            </a:extLst>
          </p:cNvPr>
          <p:cNvSpPr txBox="1">
            <a:spLocks/>
          </p:cNvSpPr>
          <p:nvPr/>
        </p:nvSpPr>
        <p:spPr>
          <a:xfrm>
            <a:off x="0" y="-12424"/>
            <a:ext cx="3788358" cy="492314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99000">
                <a:srgbClr val="000000"/>
              </a:gs>
              <a:gs pos="99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585216" tIns="91440" rIns="0" bIns="9144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20000"/>
              </a:spcBef>
              <a:buSzPct val="90000"/>
              <a:buFont typeface="Wingdings" panose="05000000000000000000" pitchFamily="2" charset="2"/>
              <a:buNone/>
            </a:pPr>
            <a:r>
              <a:rPr lang="en-US" sz="1999">
                <a:solidFill>
                  <a:srgbClr val="FFFFFF"/>
                </a:solidFill>
              </a:rPr>
              <a:t>OAuth 2.0</a:t>
            </a:r>
            <a:endParaRPr lang="en-US" sz="1999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12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16270-8D7E-3C7E-7CE3-B8826153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2.0 Basic Operation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80BC3F-E60A-C2B9-6C3A-6DB2D39EC066}"/>
              </a:ext>
            </a:extLst>
          </p:cNvPr>
          <p:cNvSpPr/>
          <p:nvPr/>
        </p:nvSpPr>
        <p:spPr>
          <a:xfrm>
            <a:off x="1997265" y="1855251"/>
            <a:ext cx="2650921" cy="128916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(application)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EFAC51-F15B-049D-42D4-43B23A68805B}"/>
              </a:ext>
            </a:extLst>
          </p:cNvPr>
          <p:cNvSpPr/>
          <p:nvPr/>
        </p:nvSpPr>
        <p:spPr>
          <a:xfrm>
            <a:off x="7076228" y="1855251"/>
            <a:ext cx="2650921" cy="128916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Server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(needs protection)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A0CA37-6CE8-0FDB-B882-AFCC1C57AB24}"/>
              </a:ext>
            </a:extLst>
          </p:cNvPr>
          <p:cNvSpPr/>
          <p:nvPr/>
        </p:nvSpPr>
        <p:spPr>
          <a:xfrm>
            <a:off x="1997264" y="3670071"/>
            <a:ext cx="2650921" cy="128916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Owner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(you)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157478-0D91-B8EB-1443-C611D9E8F27A}"/>
              </a:ext>
            </a:extLst>
          </p:cNvPr>
          <p:cNvSpPr/>
          <p:nvPr/>
        </p:nvSpPr>
        <p:spPr>
          <a:xfrm>
            <a:off x="7076227" y="3670071"/>
            <a:ext cx="2650921" cy="128916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Authorization Server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(can verify you)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7DE862-2161-1D35-8854-E4B5DFF89B09}"/>
              </a:ext>
            </a:extLst>
          </p:cNvPr>
          <p:cNvCxnSpPr/>
          <p:nvPr/>
        </p:nvCxnSpPr>
        <p:spPr>
          <a:xfrm>
            <a:off x="4833257" y="2499834"/>
            <a:ext cx="2062065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3EFE87E-95AE-E7AD-860E-A1A520108D19}"/>
              </a:ext>
            </a:extLst>
          </p:cNvPr>
          <p:cNvSpPr txBox="1"/>
          <p:nvPr/>
        </p:nvSpPr>
        <p:spPr>
          <a:xfrm>
            <a:off x="4829092" y="2023971"/>
            <a:ext cx="193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with token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5E4C59-EB45-B00D-20E9-85FB081AE836}"/>
              </a:ext>
            </a:extLst>
          </p:cNvPr>
          <p:cNvCxnSpPr>
            <a:cxnSpLocks/>
          </p:cNvCxnSpPr>
          <p:nvPr/>
        </p:nvCxnSpPr>
        <p:spPr>
          <a:xfrm>
            <a:off x="4829092" y="2652234"/>
            <a:ext cx="2168867" cy="1397251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95E56B-0E92-CE95-A23E-8A2E91F70530}"/>
              </a:ext>
            </a:extLst>
          </p:cNvPr>
          <p:cNvCxnSpPr>
            <a:cxnSpLocks/>
          </p:cNvCxnSpPr>
          <p:nvPr/>
        </p:nvCxnSpPr>
        <p:spPr>
          <a:xfrm flipH="1" flipV="1">
            <a:off x="4726453" y="2758766"/>
            <a:ext cx="2131803" cy="1374695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7F399E1-BBCE-B57A-B125-259AB04E8CB8}"/>
              </a:ext>
            </a:extLst>
          </p:cNvPr>
          <p:cNvSpPr txBox="1"/>
          <p:nvPr/>
        </p:nvSpPr>
        <p:spPr>
          <a:xfrm rot="1930005">
            <a:off x="5082697" y="3021971"/>
            <a:ext cx="193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Get token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B62014-8D09-D935-D47F-99B819A237AE}"/>
              </a:ext>
            </a:extLst>
          </p:cNvPr>
          <p:cNvSpPr txBox="1"/>
          <p:nvPr/>
        </p:nvSpPr>
        <p:spPr>
          <a:xfrm rot="1930005">
            <a:off x="4778611" y="3451360"/>
            <a:ext cx="193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Issue token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0EF41A-0EBB-BB60-CF79-B2567DE364BF}"/>
              </a:ext>
            </a:extLst>
          </p:cNvPr>
          <p:cNvCxnSpPr>
            <a:cxnSpLocks/>
          </p:cNvCxnSpPr>
          <p:nvPr/>
        </p:nvCxnSpPr>
        <p:spPr>
          <a:xfrm flipV="1">
            <a:off x="4750822" y="4392392"/>
            <a:ext cx="2144500" cy="22556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3CDE31B-E1AA-F32B-3431-759F46123DE0}"/>
              </a:ext>
            </a:extLst>
          </p:cNvPr>
          <p:cNvSpPr txBox="1"/>
          <p:nvPr/>
        </p:nvSpPr>
        <p:spPr>
          <a:xfrm>
            <a:off x="4822998" y="4489213"/>
            <a:ext cx="193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Authenticate and Consent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1379D1-D814-A755-13C2-EF8C7BD12E5F}"/>
              </a:ext>
            </a:extLst>
          </p:cNvPr>
          <p:cNvCxnSpPr>
            <a:cxnSpLocks/>
          </p:cNvCxnSpPr>
          <p:nvPr/>
        </p:nvCxnSpPr>
        <p:spPr>
          <a:xfrm flipV="1">
            <a:off x="4142792" y="3250948"/>
            <a:ext cx="0" cy="313345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eople_4" title="Icon of a person">
            <a:extLst>
              <a:ext uri="{FF2B5EF4-FFF2-40B4-BE49-F238E27FC236}">
                <a16:creationId xmlns:a16="http://schemas.microsoft.com/office/drawing/2014/main" id="{9A83C495-F561-4E41-997F-8F2FE425B0C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42792" y="4414948"/>
            <a:ext cx="413564" cy="462357"/>
          </a:xfrm>
          <a:custGeom>
            <a:avLst/>
            <a:gdLst>
              <a:gd name="T0" fmla="*/ 48 w 246"/>
              <a:gd name="T1" fmla="*/ 76 h 275"/>
              <a:gd name="T2" fmla="*/ 124 w 246"/>
              <a:gd name="T3" fmla="*/ 0 h 275"/>
              <a:gd name="T4" fmla="*/ 201 w 246"/>
              <a:gd name="T5" fmla="*/ 76 h 275"/>
              <a:gd name="T6" fmla="*/ 124 w 246"/>
              <a:gd name="T7" fmla="*/ 152 h 275"/>
              <a:gd name="T8" fmla="*/ 48 w 246"/>
              <a:gd name="T9" fmla="*/ 76 h 275"/>
              <a:gd name="T10" fmla="*/ 246 w 246"/>
              <a:gd name="T11" fmla="*/ 275 h 275"/>
              <a:gd name="T12" fmla="*/ 123 w 246"/>
              <a:gd name="T13" fmla="*/ 152 h 275"/>
              <a:gd name="T14" fmla="*/ 0 w 246"/>
              <a:gd name="T15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275">
                <a:moveTo>
                  <a:pt x="48" y="76"/>
                </a:moveTo>
                <a:cubicBezTo>
                  <a:pt x="48" y="34"/>
                  <a:pt x="82" y="0"/>
                  <a:pt x="124" y="0"/>
                </a:cubicBezTo>
                <a:cubicBezTo>
                  <a:pt x="166" y="0"/>
                  <a:pt x="201" y="34"/>
                  <a:pt x="201" y="76"/>
                </a:cubicBezTo>
                <a:cubicBezTo>
                  <a:pt x="201" y="118"/>
                  <a:pt x="166" y="152"/>
                  <a:pt x="124" y="152"/>
                </a:cubicBezTo>
                <a:cubicBezTo>
                  <a:pt x="82" y="152"/>
                  <a:pt x="48" y="118"/>
                  <a:pt x="48" y="76"/>
                </a:cubicBezTo>
                <a:close/>
                <a:moveTo>
                  <a:pt x="246" y="275"/>
                </a:moveTo>
                <a:cubicBezTo>
                  <a:pt x="246" y="207"/>
                  <a:pt x="191" y="152"/>
                  <a:pt x="123" y="152"/>
                </a:cubicBezTo>
                <a:cubicBezTo>
                  <a:pt x="55" y="152"/>
                  <a:pt x="0" y="207"/>
                  <a:pt x="0" y="275"/>
                </a:cubicBezTo>
              </a:path>
            </a:pathLst>
          </a:custGeom>
          <a:noFill/>
          <a:ln w="2222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8" name="Devices3_EA6C" title="Icon of a cellphone in front of a monitor">
            <a:extLst>
              <a:ext uri="{FF2B5EF4-FFF2-40B4-BE49-F238E27FC236}">
                <a16:creationId xmlns:a16="http://schemas.microsoft.com/office/drawing/2014/main" id="{37D87E3B-C207-4183-B83D-E08350FB03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948136" y="2652234"/>
            <a:ext cx="586904" cy="406595"/>
          </a:xfrm>
          <a:custGeom>
            <a:avLst/>
            <a:gdLst>
              <a:gd name="T0" fmla="*/ 1320 w 5719"/>
              <a:gd name="T1" fmla="*/ 3962 h 3962"/>
              <a:gd name="T2" fmla="*/ 0 w 5719"/>
              <a:gd name="T3" fmla="*/ 3962 h 3962"/>
              <a:gd name="T4" fmla="*/ 0 w 5719"/>
              <a:gd name="T5" fmla="*/ 1761 h 3962"/>
              <a:gd name="T6" fmla="*/ 1320 w 5719"/>
              <a:gd name="T7" fmla="*/ 1761 h 3962"/>
              <a:gd name="T8" fmla="*/ 1320 w 5719"/>
              <a:gd name="T9" fmla="*/ 3962 h 3962"/>
              <a:gd name="T10" fmla="*/ 1320 w 5719"/>
              <a:gd name="T11" fmla="*/ 3081 h 3962"/>
              <a:gd name="T12" fmla="*/ 5719 w 5719"/>
              <a:gd name="T13" fmla="*/ 3081 h 3962"/>
              <a:gd name="T14" fmla="*/ 5719 w 5719"/>
              <a:gd name="T15" fmla="*/ 0 h 3962"/>
              <a:gd name="T16" fmla="*/ 440 w 5719"/>
              <a:gd name="T17" fmla="*/ 0 h 3962"/>
              <a:gd name="T18" fmla="*/ 440 w 5719"/>
              <a:gd name="T19" fmla="*/ 1761 h 3962"/>
              <a:gd name="T20" fmla="*/ 3080 w 5719"/>
              <a:gd name="T21" fmla="*/ 3962 h 3962"/>
              <a:gd name="T22" fmla="*/ 3080 w 5719"/>
              <a:gd name="T23" fmla="*/ 3081 h 3962"/>
              <a:gd name="T24" fmla="*/ 4180 w 5719"/>
              <a:gd name="T25" fmla="*/ 3962 h 3962"/>
              <a:gd name="T26" fmla="*/ 1980 w 5719"/>
              <a:gd name="T27" fmla="*/ 3962 h 3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19" h="3962">
                <a:moveTo>
                  <a:pt x="1320" y="3962"/>
                </a:moveTo>
                <a:lnTo>
                  <a:pt x="0" y="3962"/>
                </a:lnTo>
                <a:lnTo>
                  <a:pt x="0" y="1761"/>
                </a:lnTo>
                <a:lnTo>
                  <a:pt x="1320" y="1761"/>
                </a:lnTo>
                <a:lnTo>
                  <a:pt x="1320" y="3962"/>
                </a:lnTo>
                <a:moveTo>
                  <a:pt x="1320" y="3081"/>
                </a:moveTo>
                <a:lnTo>
                  <a:pt x="5719" y="3081"/>
                </a:lnTo>
                <a:lnTo>
                  <a:pt x="5719" y="0"/>
                </a:lnTo>
                <a:lnTo>
                  <a:pt x="440" y="0"/>
                </a:lnTo>
                <a:lnTo>
                  <a:pt x="440" y="1761"/>
                </a:lnTo>
                <a:moveTo>
                  <a:pt x="3080" y="3962"/>
                </a:moveTo>
                <a:lnTo>
                  <a:pt x="3080" y="3081"/>
                </a:lnTo>
                <a:moveTo>
                  <a:pt x="4180" y="3962"/>
                </a:moveTo>
                <a:lnTo>
                  <a:pt x="1980" y="3962"/>
                </a:lnTo>
              </a:path>
            </a:pathLst>
          </a:custGeom>
          <a:noFill/>
          <a:ln w="2222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29" name="document_6" title="Icon of a document with a padlock in the lower right corner">
            <a:extLst>
              <a:ext uri="{FF2B5EF4-FFF2-40B4-BE49-F238E27FC236}">
                <a16:creationId xmlns:a16="http://schemas.microsoft.com/office/drawing/2014/main" id="{B2A0EE9E-6B3D-4BA3-909C-405DACDF83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77167" y="2595839"/>
            <a:ext cx="332160" cy="409844"/>
          </a:xfrm>
          <a:custGeom>
            <a:avLst/>
            <a:gdLst>
              <a:gd name="T0" fmla="*/ 99 w 265"/>
              <a:gd name="T1" fmla="*/ 332 h 332"/>
              <a:gd name="T2" fmla="*/ 0 w 265"/>
              <a:gd name="T3" fmla="*/ 332 h 332"/>
              <a:gd name="T4" fmla="*/ 0 w 265"/>
              <a:gd name="T5" fmla="*/ 49 h 332"/>
              <a:gd name="T6" fmla="*/ 49 w 265"/>
              <a:gd name="T7" fmla="*/ 0 h 332"/>
              <a:gd name="T8" fmla="*/ 241 w 265"/>
              <a:gd name="T9" fmla="*/ 0 h 332"/>
              <a:gd name="T10" fmla="*/ 241 w 265"/>
              <a:gd name="T11" fmla="*/ 127 h 332"/>
              <a:gd name="T12" fmla="*/ 265 w 265"/>
              <a:gd name="T13" fmla="*/ 219 h 332"/>
              <a:gd name="T14" fmla="*/ 132 w 265"/>
              <a:gd name="T15" fmla="*/ 219 h 332"/>
              <a:gd name="T16" fmla="*/ 132 w 265"/>
              <a:gd name="T17" fmla="*/ 332 h 332"/>
              <a:gd name="T18" fmla="*/ 265 w 265"/>
              <a:gd name="T19" fmla="*/ 332 h 332"/>
              <a:gd name="T20" fmla="*/ 265 w 265"/>
              <a:gd name="T21" fmla="*/ 219 h 332"/>
              <a:gd name="T22" fmla="*/ 245 w 265"/>
              <a:gd name="T23" fmla="*/ 219 h 332"/>
              <a:gd name="T24" fmla="*/ 245 w 265"/>
              <a:gd name="T25" fmla="*/ 198 h 332"/>
              <a:gd name="T26" fmla="*/ 201 w 265"/>
              <a:gd name="T27" fmla="*/ 153 h 332"/>
              <a:gd name="T28" fmla="*/ 157 w 265"/>
              <a:gd name="T29" fmla="*/ 198 h 332"/>
              <a:gd name="T30" fmla="*/ 157 w 265"/>
              <a:gd name="T31" fmla="*/ 219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5" h="332">
                <a:moveTo>
                  <a:pt x="99" y="332"/>
                </a:moveTo>
                <a:cubicBezTo>
                  <a:pt x="0" y="332"/>
                  <a:pt x="0" y="332"/>
                  <a:pt x="0" y="332"/>
                </a:cubicBezTo>
                <a:cubicBezTo>
                  <a:pt x="0" y="49"/>
                  <a:pt x="0" y="49"/>
                  <a:pt x="0" y="49"/>
                </a:cubicBezTo>
                <a:cubicBezTo>
                  <a:pt x="49" y="0"/>
                  <a:pt x="49" y="0"/>
                  <a:pt x="49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1" y="127"/>
                  <a:pt x="241" y="127"/>
                  <a:pt x="241" y="127"/>
                </a:cubicBezTo>
                <a:moveTo>
                  <a:pt x="265" y="219"/>
                </a:moveTo>
                <a:cubicBezTo>
                  <a:pt x="132" y="219"/>
                  <a:pt x="132" y="219"/>
                  <a:pt x="132" y="219"/>
                </a:cubicBezTo>
                <a:cubicBezTo>
                  <a:pt x="132" y="332"/>
                  <a:pt x="132" y="332"/>
                  <a:pt x="132" y="332"/>
                </a:cubicBezTo>
                <a:cubicBezTo>
                  <a:pt x="265" y="332"/>
                  <a:pt x="265" y="332"/>
                  <a:pt x="265" y="332"/>
                </a:cubicBezTo>
                <a:lnTo>
                  <a:pt x="265" y="219"/>
                </a:lnTo>
                <a:close/>
                <a:moveTo>
                  <a:pt x="245" y="219"/>
                </a:moveTo>
                <a:cubicBezTo>
                  <a:pt x="245" y="198"/>
                  <a:pt x="245" y="198"/>
                  <a:pt x="245" y="198"/>
                </a:cubicBezTo>
                <a:cubicBezTo>
                  <a:pt x="245" y="173"/>
                  <a:pt x="226" y="153"/>
                  <a:pt x="201" y="153"/>
                </a:cubicBezTo>
                <a:cubicBezTo>
                  <a:pt x="177" y="153"/>
                  <a:pt x="157" y="173"/>
                  <a:pt x="157" y="198"/>
                </a:cubicBezTo>
                <a:cubicBezTo>
                  <a:pt x="157" y="219"/>
                  <a:pt x="157" y="219"/>
                  <a:pt x="157" y="219"/>
                </a:cubicBezTo>
              </a:path>
            </a:pathLst>
          </a:custGeom>
          <a:noFill/>
          <a:ln w="2222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30" name="Group 29" descr="Icon of a shield with a person's contact card">
            <a:extLst>
              <a:ext uri="{FF2B5EF4-FFF2-40B4-BE49-F238E27FC236}">
                <a16:creationId xmlns:a16="http://schemas.microsoft.com/office/drawing/2014/main" id="{74A7697C-5B00-4062-A8F7-C8CC00F0739E}"/>
              </a:ext>
            </a:extLst>
          </p:cNvPr>
          <p:cNvGrpSpPr/>
          <p:nvPr/>
        </p:nvGrpSpPr>
        <p:grpSpPr>
          <a:xfrm>
            <a:off x="7209839" y="4410637"/>
            <a:ext cx="341872" cy="401741"/>
            <a:chOff x="4182230" y="5234355"/>
            <a:chExt cx="775474" cy="825622"/>
          </a:xfrm>
        </p:grpSpPr>
        <p:sp>
          <p:nvSpPr>
            <p:cNvPr id="31" name="Shield_EA18" title="Icon of a shield">
              <a:extLst>
                <a:ext uri="{FF2B5EF4-FFF2-40B4-BE49-F238E27FC236}">
                  <a16:creationId xmlns:a16="http://schemas.microsoft.com/office/drawing/2014/main" id="{BAB1C8D4-6238-4104-BD1F-B35F07C894F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182230" y="5234355"/>
              <a:ext cx="775474" cy="825622"/>
            </a:xfrm>
            <a:custGeom>
              <a:avLst/>
              <a:gdLst>
                <a:gd name="T0" fmla="*/ 3500 w 3500"/>
                <a:gd name="T1" fmla="*/ 1375 h 3725"/>
                <a:gd name="T2" fmla="*/ 1750 w 3500"/>
                <a:gd name="T3" fmla="*/ 3725 h 3725"/>
                <a:gd name="T4" fmla="*/ 0 w 3500"/>
                <a:gd name="T5" fmla="*/ 1375 h 3725"/>
                <a:gd name="T6" fmla="*/ 0 w 3500"/>
                <a:gd name="T7" fmla="*/ 500 h 3725"/>
                <a:gd name="T8" fmla="*/ 1125 w 3500"/>
                <a:gd name="T9" fmla="*/ 187 h 3725"/>
                <a:gd name="T10" fmla="*/ 1750 w 3500"/>
                <a:gd name="T11" fmla="*/ 0 h 3725"/>
                <a:gd name="T12" fmla="*/ 2375 w 3500"/>
                <a:gd name="T13" fmla="*/ 187 h 3725"/>
                <a:gd name="T14" fmla="*/ 3500 w 3500"/>
                <a:gd name="T15" fmla="*/ 500 h 3725"/>
                <a:gd name="T16" fmla="*/ 3500 w 3500"/>
                <a:gd name="T17" fmla="*/ 1375 h 3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00" h="3725">
                  <a:moveTo>
                    <a:pt x="3500" y="1375"/>
                  </a:moveTo>
                  <a:cubicBezTo>
                    <a:pt x="3500" y="2302"/>
                    <a:pt x="2831" y="3117"/>
                    <a:pt x="1750" y="3725"/>
                  </a:cubicBezTo>
                  <a:cubicBezTo>
                    <a:pt x="669" y="3117"/>
                    <a:pt x="0" y="2302"/>
                    <a:pt x="0" y="1375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440" y="500"/>
                    <a:pt x="837" y="380"/>
                    <a:pt x="1125" y="187"/>
                  </a:cubicBezTo>
                  <a:cubicBezTo>
                    <a:pt x="1285" y="71"/>
                    <a:pt x="1506" y="0"/>
                    <a:pt x="1750" y="0"/>
                  </a:cubicBezTo>
                  <a:cubicBezTo>
                    <a:pt x="1994" y="0"/>
                    <a:pt x="2215" y="71"/>
                    <a:pt x="2375" y="187"/>
                  </a:cubicBezTo>
                  <a:cubicBezTo>
                    <a:pt x="2663" y="380"/>
                    <a:pt x="3060" y="500"/>
                    <a:pt x="3500" y="500"/>
                  </a:cubicBezTo>
                  <a:lnTo>
                    <a:pt x="3500" y="1375"/>
                  </a:lnTo>
                  <a:close/>
                </a:path>
              </a:pathLst>
            </a:custGeom>
            <a:noFill/>
            <a:ln w="22225" cap="sq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32" name="Directory" title="Icon of an address book or directory">
              <a:extLst>
                <a:ext uri="{FF2B5EF4-FFF2-40B4-BE49-F238E27FC236}">
                  <a16:creationId xmlns:a16="http://schemas.microsoft.com/office/drawing/2014/main" id="{73AFCA1B-07A2-49EC-9A1F-E3F0293F500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387735" y="5464286"/>
              <a:ext cx="364463" cy="365760"/>
            </a:xfrm>
            <a:custGeom>
              <a:avLst/>
              <a:gdLst>
                <a:gd name="T0" fmla="*/ 91 w 317"/>
                <a:gd name="T1" fmla="*/ 135 h 318"/>
                <a:gd name="T2" fmla="*/ 126 w 317"/>
                <a:gd name="T3" fmla="*/ 100 h 318"/>
                <a:gd name="T4" fmla="*/ 162 w 317"/>
                <a:gd name="T5" fmla="*/ 135 h 318"/>
                <a:gd name="T6" fmla="*/ 126 w 317"/>
                <a:gd name="T7" fmla="*/ 170 h 318"/>
                <a:gd name="T8" fmla="*/ 91 w 317"/>
                <a:gd name="T9" fmla="*/ 135 h 318"/>
                <a:gd name="T10" fmla="*/ 190 w 317"/>
                <a:gd name="T11" fmla="*/ 234 h 318"/>
                <a:gd name="T12" fmla="*/ 126 w 317"/>
                <a:gd name="T13" fmla="*/ 170 h 318"/>
                <a:gd name="T14" fmla="*/ 63 w 317"/>
                <a:gd name="T15" fmla="*/ 234 h 318"/>
                <a:gd name="T16" fmla="*/ 0 w 317"/>
                <a:gd name="T17" fmla="*/ 284 h 318"/>
                <a:gd name="T18" fmla="*/ 34 w 317"/>
                <a:gd name="T19" fmla="*/ 318 h 318"/>
                <a:gd name="T20" fmla="*/ 283 w 317"/>
                <a:gd name="T21" fmla="*/ 318 h 318"/>
                <a:gd name="T22" fmla="*/ 317 w 317"/>
                <a:gd name="T23" fmla="*/ 284 h 318"/>
                <a:gd name="T24" fmla="*/ 317 w 317"/>
                <a:gd name="T25" fmla="*/ 35 h 318"/>
                <a:gd name="T26" fmla="*/ 283 w 317"/>
                <a:gd name="T27" fmla="*/ 1 h 318"/>
                <a:gd name="T28" fmla="*/ 34 w 317"/>
                <a:gd name="T29" fmla="*/ 1 h 318"/>
                <a:gd name="T30" fmla="*/ 0 w 317"/>
                <a:gd name="T31" fmla="*/ 35 h 318"/>
                <a:gd name="T32" fmla="*/ 0 w 317"/>
                <a:gd name="T33" fmla="*/ 284 h 318"/>
                <a:gd name="T34" fmla="*/ 239 w 317"/>
                <a:gd name="T35" fmla="*/ 318 h 318"/>
                <a:gd name="T36" fmla="*/ 239 w 317"/>
                <a:gd name="T37" fmla="*/ 0 h 318"/>
                <a:gd name="T38" fmla="*/ 239 w 317"/>
                <a:gd name="T39" fmla="*/ 107 h 318"/>
                <a:gd name="T40" fmla="*/ 317 w 317"/>
                <a:gd name="T41" fmla="*/ 107 h 318"/>
                <a:gd name="T42" fmla="*/ 239 w 317"/>
                <a:gd name="T43" fmla="*/ 212 h 318"/>
                <a:gd name="T44" fmla="*/ 317 w 317"/>
                <a:gd name="T45" fmla="*/ 2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7" h="318">
                  <a:moveTo>
                    <a:pt x="91" y="135"/>
                  </a:moveTo>
                  <a:cubicBezTo>
                    <a:pt x="91" y="115"/>
                    <a:pt x="107" y="100"/>
                    <a:pt x="126" y="100"/>
                  </a:cubicBezTo>
                  <a:cubicBezTo>
                    <a:pt x="146" y="100"/>
                    <a:pt x="162" y="115"/>
                    <a:pt x="162" y="135"/>
                  </a:cubicBezTo>
                  <a:cubicBezTo>
                    <a:pt x="162" y="154"/>
                    <a:pt x="146" y="170"/>
                    <a:pt x="126" y="170"/>
                  </a:cubicBezTo>
                  <a:cubicBezTo>
                    <a:pt x="107" y="170"/>
                    <a:pt x="91" y="154"/>
                    <a:pt x="91" y="135"/>
                  </a:cubicBezTo>
                  <a:close/>
                  <a:moveTo>
                    <a:pt x="190" y="234"/>
                  </a:moveTo>
                  <a:cubicBezTo>
                    <a:pt x="190" y="198"/>
                    <a:pt x="161" y="170"/>
                    <a:pt x="126" y="170"/>
                  </a:cubicBezTo>
                  <a:cubicBezTo>
                    <a:pt x="92" y="170"/>
                    <a:pt x="63" y="198"/>
                    <a:pt x="63" y="234"/>
                  </a:cubicBezTo>
                  <a:moveTo>
                    <a:pt x="0" y="284"/>
                  </a:moveTo>
                  <a:cubicBezTo>
                    <a:pt x="0" y="303"/>
                    <a:pt x="15" y="318"/>
                    <a:pt x="34" y="318"/>
                  </a:cubicBezTo>
                  <a:cubicBezTo>
                    <a:pt x="283" y="318"/>
                    <a:pt x="283" y="318"/>
                    <a:pt x="283" y="318"/>
                  </a:cubicBezTo>
                  <a:cubicBezTo>
                    <a:pt x="301" y="318"/>
                    <a:pt x="317" y="303"/>
                    <a:pt x="317" y="284"/>
                  </a:cubicBezTo>
                  <a:cubicBezTo>
                    <a:pt x="317" y="35"/>
                    <a:pt x="317" y="35"/>
                    <a:pt x="317" y="35"/>
                  </a:cubicBezTo>
                  <a:cubicBezTo>
                    <a:pt x="317" y="16"/>
                    <a:pt x="301" y="1"/>
                    <a:pt x="283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15" y="1"/>
                    <a:pt x="0" y="16"/>
                    <a:pt x="0" y="35"/>
                  </a:cubicBezTo>
                  <a:lnTo>
                    <a:pt x="0" y="284"/>
                  </a:lnTo>
                  <a:close/>
                  <a:moveTo>
                    <a:pt x="239" y="318"/>
                  </a:moveTo>
                  <a:cubicBezTo>
                    <a:pt x="239" y="0"/>
                    <a:pt x="239" y="0"/>
                    <a:pt x="239" y="0"/>
                  </a:cubicBezTo>
                  <a:moveTo>
                    <a:pt x="239" y="107"/>
                  </a:moveTo>
                  <a:cubicBezTo>
                    <a:pt x="317" y="107"/>
                    <a:pt x="317" y="107"/>
                    <a:pt x="317" y="107"/>
                  </a:cubicBezTo>
                  <a:moveTo>
                    <a:pt x="239" y="212"/>
                  </a:moveTo>
                  <a:cubicBezTo>
                    <a:pt x="317" y="212"/>
                    <a:pt x="317" y="212"/>
                    <a:pt x="317" y="212"/>
                  </a:cubicBezTo>
                </a:path>
              </a:pathLst>
            </a:custGeom>
            <a:noFill/>
            <a:ln w="15875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3" name="Content Placeholder 57">
            <a:extLst>
              <a:ext uri="{FF2B5EF4-FFF2-40B4-BE49-F238E27FC236}">
                <a16:creationId xmlns:a16="http://schemas.microsoft.com/office/drawing/2014/main" id="{33A0E290-EE68-652B-381F-98DA40CA90B5}"/>
              </a:ext>
            </a:extLst>
          </p:cNvPr>
          <p:cNvSpPr txBox="1">
            <a:spLocks/>
          </p:cNvSpPr>
          <p:nvPr/>
        </p:nvSpPr>
        <p:spPr>
          <a:xfrm>
            <a:off x="1173162" y="5536701"/>
            <a:ext cx="11018838" cy="974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The above defines general interactions (abstract flow) – OAuth2 protocols defines a variety of concrete flows (grant types) to minimize security risks for specific types of clients (defined later)</a:t>
            </a:r>
          </a:p>
        </p:txBody>
      </p:sp>
    </p:spTree>
    <p:extLst>
      <p:ext uri="{BB962C8B-B14F-4D97-AF65-F5344CB8AC3E}">
        <p14:creationId xmlns:p14="http://schemas.microsoft.com/office/powerpoint/2010/main" val="85163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6F79-CD4C-72C1-2523-61F4732B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0B7AF5C-E62E-D6C1-9058-BFA30BD0DD03}"/>
              </a:ext>
            </a:extLst>
          </p:cNvPr>
          <p:cNvSpPr txBox="1">
            <a:spLocks/>
          </p:cNvSpPr>
          <p:nvPr/>
        </p:nvSpPr>
        <p:spPr>
          <a:xfrm>
            <a:off x="584200" y="1438275"/>
            <a:ext cx="2532063" cy="6155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Client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11AC61C-E005-14F1-7A99-0971BF5923AC}"/>
              </a:ext>
            </a:extLst>
          </p:cNvPr>
          <p:cNvSpPr txBox="1">
            <a:spLocks/>
          </p:cNvSpPr>
          <p:nvPr/>
        </p:nvSpPr>
        <p:spPr>
          <a:xfrm>
            <a:off x="584200" y="2507049"/>
            <a:ext cx="2532063" cy="16989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Application that needs to use the resource</a:t>
            </a:r>
          </a:p>
          <a:p>
            <a:r>
              <a:rPr lang="en-US" sz="2000" dirty="0"/>
              <a:t>Various types – </a:t>
            </a:r>
          </a:p>
          <a:p>
            <a:pPr lvl="1"/>
            <a:r>
              <a:rPr lang="en-US" sz="1800" dirty="0"/>
              <a:t>browser-Web-App, Native, Daemons, etc.</a:t>
            </a:r>
          </a:p>
          <a:p>
            <a:r>
              <a:rPr lang="en-US" sz="2000" dirty="0"/>
              <a:t>Often end-user facing</a:t>
            </a:r>
          </a:p>
          <a:p>
            <a:r>
              <a:rPr lang="en-US" sz="2000" dirty="0"/>
              <a:t>E.g. Photo printing service that imports from Google Photos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6E8F4F6-E54C-1394-786E-351778898736}"/>
              </a:ext>
            </a:extLst>
          </p:cNvPr>
          <p:cNvSpPr txBox="1">
            <a:spLocks/>
          </p:cNvSpPr>
          <p:nvPr/>
        </p:nvSpPr>
        <p:spPr>
          <a:xfrm>
            <a:off x="3413125" y="1438275"/>
            <a:ext cx="2533650" cy="6155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Resource Owner</a:t>
            </a:r>
          </a:p>
          <a:p>
            <a:endParaRPr lang="en-US" sz="240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DEE468A-51F1-5600-0CB8-FC8C4F524D89}"/>
              </a:ext>
            </a:extLst>
          </p:cNvPr>
          <p:cNvSpPr txBox="1">
            <a:spLocks/>
          </p:cNvSpPr>
          <p:nvPr/>
        </p:nvSpPr>
        <p:spPr>
          <a:xfrm>
            <a:off x="3413125" y="2500409"/>
            <a:ext cx="2532063" cy="16989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Owner of the requested resource</a:t>
            </a:r>
          </a:p>
          <a:p>
            <a:r>
              <a:rPr lang="en-US" sz="2000" dirty="0"/>
              <a:t>Typically the user of the application</a:t>
            </a:r>
          </a:p>
          <a:p>
            <a:r>
              <a:rPr lang="en-US" sz="2000" dirty="0"/>
              <a:t>E.g. “Owner of the OneDrive account/photos”</a:t>
            </a:r>
          </a:p>
          <a:p>
            <a:endParaRPr lang="en-US" sz="2000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7BE129D-F62B-35D5-3090-29983BD3951A}"/>
              </a:ext>
            </a:extLst>
          </p:cNvPr>
          <p:cNvSpPr txBox="1">
            <a:spLocks/>
          </p:cNvSpPr>
          <p:nvPr/>
        </p:nvSpPr>
        <p:spPr>
          <a:xfrm>
            <a:off x="6244208" y="1438275"/>
            <a:ext cx="2532063" cy="6155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Resource Server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CE385E3A-D594-7694-1287-F837AA3A86DC}"/>
              </a:ext>
            </a:extLst>
          </p:cNvPr>
          <p:cNvSpPr txBox="1">
            <a:spLocks/>
          </p:cNvSpPr>
          <p:nvPr/>
        </p:nvSpPr>
        <p:spPr>
          <a:xfrm>
            <a:off x="6244208" y="2507049"/>
            <a:ext cx="2532063" cy="16989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Hosts the resource</a:t>
            </a:r>
          </a:p>
          <a:p>
            <a:r>
              <a:rPr lang="en-US" sz="2000"/>
              <a:t>Typically an API provider</a:t>
            </a:r>
          </a:p>
          <a:p>
            <a:pPr lvl="1"/>
            <a:r>
              <a:rPr lang="en-US" sz="1800"/>
              <a:t>E.g., Microsoft Graph API</a:t>
            </a:r>
          </a:p>
          <a:p>
            <a:r>
              <a:rPr lang="en-US" sz="2000"/>
              <a:t>Trusts tokens from an Authorization Server</a:t>
            </a:r>
          </a:p>
          <a:p>
            <a:r>
              <a:rPr lang="en-US" sz="2000"/>
              <a:t>E.g. OneDrive “Photo library”</a:t>
            </a:r>
          </a:p>
          <a:p>
            <a:endParaRPr lang="en-US" sz="2000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C8B5E47B-A3B2-67EC-2938-1415EE9858B7}"/>
              </a:ext>
            </a:extLst>
          </p:cNvPr>
          <p:cNvSpPr txBox="1">
            <a:spLocks/>
          </p:cNvSpPr>
          <p:nvPr/>
        </p:nvSpPr>
        <p:spPr>
          <a:xfrm>
            <a:off x="9073133" y="1438275"/>
            <a:ext cx="2804736" cy="6155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Authorization Server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AFC4EED-F9A0-B861-5B4A-E24583412C89}"/>
              </a:ext>
            </a:extLst>
          </p:cNvPr>
          <p:cNvSpPr txBox="1">
            <a:spLocks/>
          </p:cNvSpPr>
          <p:nvPr/>
        </p:nvSpPr>
        <p:spPr>
          <a:xfrm>
            <a:off x="9073133" y="2500409"/>
            <a:ext cx="2532063" cy="16989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Issues access tokens to clients</a:t>
            </a:r>
          </a:p>
          <a:p>
            <a:r>
              <a:rPr lang="en-US" sz="2000"/>
              <a:t>Authenticates resource owners</a:t>
            </a:r>
          </a:p>
          <a:p>
            <a:r>
              <a:rPr lang="en-US" sz="2000"/>
              <a:t>Gets access consent from the resource owner</a:t>
            </a:r>
          </a:p>
          <a:p>
            <a:r>
              <a:rPr lang="en-US" sz="2000"/>
              <a:t>Could be “Photo library provider”</a:t>
            </a:r>
          </a:p>
          <a:p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EA9F60-AE28-270F-0FE4-072D75E5D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683"/>
            <a:ext cx="3327973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4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47CC-15E3-1205-5B8E-1CB7B76D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 and grants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DDAE6C4-0951-0DDB-7182-116586CC39FF}"/>
              </a:ext>
            </a:extLst>
          </p:cNvPr>
          <p:cNvSpPr txBox="1">
            <a:spLocks/>
          </p:cNvSpPr>
          <p:nvPr/>
        </p:nvSpPr>
        <p:spPr>
          <a:xfrm>
            <a:off x="584200" y="1438275"/>
            <a:ext cx="2532063" cy="3077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Access Token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D84282D-D601-440A-7C7E-AB46813A5965}"/>
              </a:ext>
            </a:extLst>
          </p:cNvPr>
          <p:cNvSpPr txBox="1">
            <a:spLocks/>
          </p:cNvSpPr>
          <p:nvPr/>
        </p:nvSpPr>
        <p:spPr>
          <a:xfrm>
            <a:off x="584200" y="2283115"/>
            <a:ext cx="2532063" cy="18835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JWT </a:t>
            </a:r>
          </a:p>
          <a:p>
            <a:r>
              <a:rPr lang="en-US" sz="1800" dirty="0"/>
              <a:t>Requested by client</a:t>
            </a:r>
          </a:p>
          <a:p>
            <a:r>
              <a:rPr lang="en-US" sz="1800" dirty="0"/>
              <a:t>For a resource</a:t>
            </a:r>
          </a:p>
          <a:p>
            <a:r>
              <a:rPr lang="en-US" sz="1800" dirty="0"/>
              <a:t>Provide </a:t>
            </a:r>
            <a:r>
              <a:rPr lang="en-US" sz="1800" dirty="0" err="1"/>
              <a:t>authz</a:t>
            </a:r>
            <a:r>
              <a:rPr lang="en-US" sz="1800" dirty="0"/>
              <a:t> data, e.g. scope</a:t>
            </a:r>
          </a:p>
          <a:p>
            <a:endParaRPr lang="en-US" sz="18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88F07B4-FC1D-CF00-12C1-BDE39C0248B4}"/>
              </a:ext>
            </a:extLst>
          </p:cNvPr>
          <p:cNvSpPr txBox="1">
            <a:spLocks/>
          </p:cNvSpPr>
          <p:nvPr/>
        </p:nvSpPr>
        <p:spPr>
          <a:xfrm>
            <a:off x="3413125" y="1438275"/>
            <a:ext cx="2533650" cy="3077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Id token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E54F9EF-79C1-EFD4-0F96-4D17D2DD3580}"/>
              </a:ext>
            </a:extLst>
          </p:cNvPr>
          <p:cNvSpPr txBox="1">
            <a:spLocks/>
          </p:cNvSpPr>
          <p:nvPr/>
        </p:nvSpPr>
        <p:spPr>
          <a:xfrm>
            <a:off x="3413125" y="2276475"/>
            <a:ext cx="2532063" cy="33239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JWT</a:t>
            </a:r>
          </a:p>
          <a:p>
            <a:r>
              <a:rPr lang="en-US" sz="1800" dirty="0"/>
              <a:t>Requested by client</a:t>
            </a:r>
          </a:p>
          <a:p>
            <a:r>
              <a:rPr lang="en-US" sz="1800" dirty="0"/>
              <a:t>For own use</a:t>
            </a:r>
          </a:p>
          <a:p>
            <a:r>
              <a:rPr lang="en-US" sz="1800" dirty="0"/>
              <a:t>Claims describing a user</a:t>
            </a:r>
          </a:p>
          <a:p>
            <a:r>
              <a:rPr lang="en-US" sz="1800" dirty="0"/>
              <a:t>Use MS Graph to get detailed user info</a:t>
            </a:r>
          </a:p>
          <a:p>
            <a:endParaRPr lang="en-US" sz="1800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387E117-4565-B2E2-AD1E-0D864FA6CD51}"/>
              </a:ext>
            </a:extLst>
          </p:cNvPr>
          <p:cNvSpPr txBox="1">
            <a:spLocks/>
          </p:cNvSpPr>
          <p:nvPr/>
        </p:nvSpPr>
        <p:spPr>
          <a:xfrm>
            <a:off x="6244208" y="1438275"/>
            <a:ext cx="2532063" cy="3077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Refresh tokens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E9A369-7478-32A1-F842-A2CB1B7F2FA3}"/>
              </a:ext>
            </a:extLst>
          </p:cNvPr>
          <p:cNvSpPr txBox="1">
            <a:spLocks/>
          </p:cNvSpPr>
          <p:nvPr/>
        </p:nvSpPr>
        <p:spPr>
          <a:xfrm>
            <a:off x="6244208" y="2283115"/>
            <a:ext cx="2532063" cy="14957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Allow clients to renew an access token</a:t>
            </a:r>
          </a:p>
          <a:p>
            <a:r>
              <a:rPr lang="en-US" sz="1800"/>
              <a:t>Opaque to both client and resource</a:t>
            </a:r>
          </a:p>
          <a:p>
            <a:endParaRPr lang="en-US" sz="1800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8DBB0B71-0CB7-CE81-2F43-FD1DF3134245}"/>
              </a:ext>
            </a:extLst>
          </p:cNvPr>
          <p:cNvSpPr txBox="1">
            <a:spLocks/>
          </p:cNvSpPr>
          <p:nvPr/>
        </p:nvSpPr>
        <p:spPr>
          <a:xfrm>
            <a:off x="9073133" y="1438275"/>
            <a:ext cx="2982018" cy="3077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Flows/Grant types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D4A83BB-93D0-4F59-3489-11764B504ADD}"/>
              </a:ext>
            </a:extLst>
          </p:cNvPr>
          <p:cNvSpPr txBox="1">
            <a:spLocks/>
          </p:cNvSpPr>
          <p:nvPr/>
        </p:nvSpPr>
        <p:spPr>
          <a:xfrm>
            <a:off x="9073133" y="2276475"/>
            <a:ext cx="2532063" cy="23821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OAuth2 defined interactions for obtaining tokens</a:t>
            </a:r>
          </a:p>
          <a:p>
            <a:r>
              <a:rPr lang="en-US" sz="1800"/>
              <a:t>Designed to minimize risks of token misuse</a:t>
            </a:r>
          </a:p>
          <a:p>
            <a:r>
              <a:rPr lang="en-US" sz="1800"/>
              <a:t>Choice dependent on the nature of client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43282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b9b7cde0-d580-4baa-b993-829072e57bff}" enabled="1" method="Standard" siteId="{07420c3d-c141-4c67-b6f3-f448e5adb67b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</TotalTime>
  <Words>902</Words>
  <Application>Microsoft Office PowerPoint</Application>
  <PresentationFormat>Widescreen</PresentationFormat>
  <Paragraphs>190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Segoe UI</vt:lpstr>
      <vt:lpstr>Wingdings</vt:lpstr>
      <vt:lpstr>Office Theme</vt:lpstr>
      <vt:lpstr>Using Microsoft Entra ID to Secure Your Web Applications</vt:lpstr>
      <vt:lpstr>Introduction – Who am I?</vt:lpstr>
      <vt:lpstr>Introduction – What do I do?</vt:lpstr>
      <vt:lpstr>What are we going to talk about?</vt:lpstr>
      <vt:lpstr>What are we NOT going to talk about?</vt:lpstr>
      <vt:lpstr>PowerPoint Presentation</vt:lpstr>
      <vt:lpstr>OAuth 2.0 Basic Operation</vt:lpstr>
      <vt:lpstr>Actors</vt:lpstr>
      <vt:lpstr>Tokens and grants</vt:lpstr>
      <vt:lpstr>Secrets</vt:lpstr>
      <vt:lpstr>OAuth 2.0 Basic Operation</vt:lpstr>
      <vt:lpstr>Why different flows?</vt:lpstr>
      <vt:lpstr>OAuth 2.0 Sign-in Flows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Entra ID</vt:lpstr>
      <vt:lpstr>Tenant/Directory</vt:lpstr>
      <vt:lpstr>AAD and applications</vt:lpstr>
      <vt:lpstr>Web Application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Microsoft Entra ID to Secure Your Web Applications</dc:title>
  <dc:creator>Matthew.Ruwe</dc:creator>
  <cp:lastModifiedBy>Matthew.Ruwe</cp:lastModifiedBy>
  <cp:revision>2</cp:revision>
  <dcterms:created xsi:type="dcterms:W3CDTF">2023-08-21T23:35:43Z</dcterms:created>
  <dcterms:modified xsi:type="dcterms:W3CDTF">2023-08-23T00:21:21Z</dcterms:modified>
</cp:coreProperties>
</file>