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96F9-D31B-4687-976B-51472F7B15D4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B43F-5B02-4A39-ABA6-1416420A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weather be another to look at?  Use of helmet (if that is in our dataset – I wasn’t quickly seeing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EB43F-5B02-4A39-ABA6-1416420AA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003753"/>
            <a:ext cx="10994760" cy="18324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4243427"/>
            <a:ext cx="10994760" cy="1628853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985720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3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6" y="985720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6" y="2003754"/>
            <a:ext cx="8347873" cy="4275740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8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1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8272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8272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D437-38F9-4602-9571-28821A5CC1D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205A-2B12-4C3C-9B44-D13403EC63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2532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24E8-9DC6-4C19-BD81-2AB3DDB7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2060" y="2003753"/>
            <a:ext cx="6393975" cy="1832459"/>
          </a:xfrm>
        </p:spPr>
        <p:txBody>
          <a:bodyPr>
            <a:noAutofit/>
          </a:bodyPr>
          <a:lstStyle/>
          <a:p>
            <a:r>
              <a:rPr lang="en-US" sz="5800" dirty="0">
                <a:solidFill>
                  <a:schemeClr val="bg1"/>
                </a:solidFill>
              </a:rPr>
              <a:t>US Bicyclist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5496A-C201-4AB6-8B48-5A49145F8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090" y="4380933"/>
            <a:ext cx="5697939" cy="14057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Melanie Adams, Jodie Carlson, 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Etten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Norean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Gardner, 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Brian Rolf</a:t>
            </a:r>
          </a:p>
        </p:txBody>
      </p:sp>
    </p:spTree>
    <p:extLst>
      <p:ext uri="{BB962C8B-B14F-4D97-AF65-F5344CB8AC3E}">
        <p14:creationId xmlns:p14="http://schemas.microsoft.com/office/powerpoint/2010/main" val="36365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0837-42D8-435D-855B-52CBF594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Hypothesis analyzed</a:t>
            </a:r>
            <a:r>
              <a:rPr lang="en-US" dirty="0"/>
              <a:t>:</a:t>
            </a:r>
          </a:p>
          <a:p>
            <a:r>
              <a:rPr lang="en-US" dirty="0"/>
              <a:t>Bicyclists travelling during </a:t>
            </a:r>
            <a:r>
              <a:rPr lang="en-US" b="1" dirty="0"/>
              <a:t>rush hour </a:t>
            </a:r>
            <a:r>
              <a:rPr lang="en-US" dirty="0"/>
              <a:t>in </a:t>
            </a:r>
            <a:r>
              <a:rPr lang="en-US" b="1" dirty="0"/>
              <a:t>urban areas </a:t>
            </a:r>
            <a:r>
              <a:rPr lang="en-US" dirty="0"/>
              <a:t>in the </a:t>
            </a:r>
            <a:r>
              <a:rPr lang="en-US" b="1" dirty="0"/>
              <a:t>evening</a:t>
            </a:r>
            <a:r>
              <a:rPr lang="en-US" dirty="0"/>
              <a:t> are at a higher risk of fatal accidents. </a:t>
            </a:r>
          </a:p>
          <a:p>
            <a:pPr marL="0" indent="0">
              <a:buNone/>
            </a:pPr>
            <a:r>
              <a:rPr lang="en-US" u="sng" dirty="0"/>
              <a:t>Key factors considered</a:t>
            </a:r>
            <a:r>
              <a:rPr lang="en-US" dirty="0"/>
              <a:t>:</a:t>
            </a:r>
          </a:p>
          <a:p>
            <a:r>
              <a:rPr lang="en-US" dirty="0"/>
              <a:t>Time of day</a:t>
            </a:r>
          </a:p>
          <a:p>
            <a:r>
              <a:rPr lang="en-US" dirty="0"/>
              <a:t>Type of environment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5C526C-530B-499B-9CC9-3CB033A8B86D}"/>
              </a:ext>
            </a:extLst>
          </p:cNvPr>
          <p:cNvSpPr txBox="1">
            <a:spLocks/>
          </p:cNvSpPr>
          <p:nvPr/>
        </p:nvSpPr>
        <p:spPr>
          <a:xfrm>
            <a:off x="412375" y="164706"/>
            <a:ext cx="11525941" cy="124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</a:rPr>
              <a:t>What Factors Contribute to a Higher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Risk of Bicycle Fatalities?</a:t>
            </a:r>
          </a:p>
        </p:txBody>
      </p:sp>
    </p:spTree>
    <p:extLst>
      <p:ext uri="{BB962C8B-B14F-4D97-AF65-F5344CB8AC3E}">
        <p14:creationId xmlns:p14="http://schemas.microsoft.com/office/powerpoint/2010/main" val="114115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95E2-E515-40A0-8699-AA74FE32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Other factors considered:</a:t>
            </a:r>
          </a:p>
          <a:p>
            <a:r>
              <a:rPr lang="en-US" dirty="0"/>
              <a:t>Day of the week</a:t>
            </a:r>
          </a:p>
          <a:p>
            <a:r>
              <a:rPr lang="en-US" dirty="0"/>
              <a:t>Gender of bicyclist</a:t>
            </a:r>
          </a:p>
          <a:p>
            <a:r>
              <a:rPr lang="en-US" dirty="0"/>
              <a:t>Involvement of alcohol</a:t>
            </a:r>
          </a:p>
          <a:p>
            <a:r>
              <a:rPr lang="en-US" dirty="0"/>
              <a:t>Direction of travel (bicyclist vs. traffic)</a:t>
            </a:r>
          </a:p>
          <a:p>
            <a:r>
              <a:rPr lang="en-US" dirty="0"/>
              <a:t>Cause of accident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993A81-114F-4D81-BF1E-887B7C38F118}"/>
              </a:ext>
            </a:extLst>
          </p:cNvPr>
          <p:cNvSpPr txBox="1">
            <a:spLocks/>
          </p:cNvSpPr>
          <p:nvPr/>
        </p:nvSpPr>
        <p:spPr>
          <a:xfrm>
            <a:off x="412375" y="164706"/>
            <a:ext cx="11525941" cy="124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</a:rPr>
              <a:t>What Factors Contribute to a Higher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Risk of Bicycle Fatalities?</a:t>
            </a:r>
          </a:p>
        </p:txBody>
      </p:sp>
    </p:spTree>
    <p:extLst>
      <p:ext uri="{BB962C8B-B14F-4D97-AF65-F5344CB8AC3E}">
        <p14:creationId xmlns:p14="http://schemas.microsoft.com/office/powerpoint/2010/main" val="213680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821B-5561-4CE4-865D-9FA6DBA1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272669"/>
            <a:ext cx="11258698" cy="98572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 Utilized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6E7C-0CEC-4879-B617-EB31BA1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the National Highway Transportation Safety Administration (NHTSA)</a:t>
            </a:r>
          </a:p>
          <a:p>
            <a:r>
              <a:rPr lang="en-US" dirty="0"/>
              <a:t>Focused on most recent crash data available (2017) for bicyclist fatalities only</a:t>
            </a:r>
          </a:p>
        </p:txBody>
      </p:sp>
    </p:spTree>
    <p:extLst>
      <p:ext uri="{BB962C8B-B14F-4D97-AF65-F5344CB8AC3E}">
        <p14:creationId xmlns:p14="http://schemas.microsoft.com/office/powerpoint/2010/main" val="402064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9AD2-7013-4FFA-B3D2-64E0CDA6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1" y="226619"/>
            <a:ext cx="11270650" cy="9857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Fields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CE3F-243E-420A-9DA9-20BB1AB3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1800147"/>
            <a:ext cx="3058979" cy="4479343"/>
          </a:xfrm>
        </p:spPr>
        <p:txBody>
          <a:bodyPr>
            <a:normAutofit/>
          </a:bodyPr>
          <a:lstStyle/>
          <a:p>
            <a:r>
              <a:rPr lang="en-US" sz="2000" dirty="0" err="1"/>
              <a:t>STATE.x</a:t>
            </a:r>
            <a:endParaRPr lang="en-US" sz="2000" dirty="0"/>
          </a:p>
          <a:p>
            <a:r>
              <a:rPr lang="en-US" sz="2000" dirty="0"/>
              <a:t>ST_CASE</a:t>
            </a:r>
          </a:p>
          <a:p>
            <a:r>
              <a:rPr lang="en-US" sz="2000" dirty="0"/>
              <a:t>PER_NO</a:t>
            </a:r>
          </a:p>
          <a:p>
            <a:r>
              <a:rPr lang="en-US" sz="2000" dirty="0"/>
              <a:t>PBPTYPE</a:t>
            </a:r>
          </a:p>
          <a:p>
            <a:r>
              <a:rPr lang="en-US" sz="2000" dirty="0"/>
              <a:t>PBAGE</a:t>
            </a:r>
          </a:p>
          <a:p>
            <a:r>
              <a:rPr lang="en-US" sz="2000" dirty="0"/>
              <a:t>PBSEX</a:t>
            </a:r>
          </a:p>
          <a:p>
            <a:r>
              <a:rPr lang="en-US" sz="2000" dirty="0"/>
              <a:t>PBCWALK</a:t>
            </a:r>
          </a:p>
          <a:p>
            <a:r>
              <a:rPr lang="en-US" sz="2000" dirty="0"/>
              <a:t>PBSWALK</a:t>
            </a:r>
          </a:p>
          <a:p>
            <a:r>
              <a:rPr lang="en-US" sz="2000" dirty="0"/>
              <a:t>PBSZONE</a:t>
            </a:r>
          </a:p>
          <a:p>
            <a:r>
              <a:rPr lang="en-US" sz="2000" dirty="0"/>
              <a:t>BIKECYTPE</a:t>
            </a:r>
          </a:p>
          <a:p>
            <a:r>
              <a:rPr lang="en-US" sz="2000" dirty="0"/>
              <a:t>BIKELOC</a:t>
            </a:r>
          </a:p>
          <a:p>
            <a:r>
              <a:rPr lang="en-US" sz="2000" dirty="0"/>
              <a:t>BIKEPOS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B5490-C014-4513-A332-FE7264DC86A8}"/>
              </a:ext>
            </a:extLst>
          </p:cNvPr>
          <p:cNvSpPr txBox="1">
            <a:spLocks/>
          </p:cNvSpPr>
          <p:nvPr/>
        </p:nvSpPr>
        <p:spPr>
          <a:xfrm>
            <a:off x="3253946" y="1800144"/>
            <a:ext cx="3058979" cy="447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BIKEDIR</a:t>
            </a:r>
          </a:p>
          <a:p>
            <a:r>
              <a:rPr lang="en-US" sz="2000" dirty="0"/>
              <a:t>BIKECGP</a:t>
            </a:r>
          </a:p>
          <a:p>
            <a:r>
              <a:rPr lang="en-US" sz="2000" dirty="0"/>
              <a:t>DAY</a:t>
            </a:r>
          </a:p>
          <a:p>
            <a:r>
              <a:rPr lang="en-US" sz="2000" dirty="0"/>
              <a:t>MONTH</a:t>
            </a:r>
          </a:p>
          <a:p>
            <a:r>
              <a:rPr lang="en-US" sz="2000" dirty="0"/>
              <a:t>YEAR</a:t>
            </a:r>
          </a:p>
          <a:p>
            <a:r>
              <a:rPr lang="en-US" sz="2000" dirty="0"/>
              <a:t>DAY_WEEK</a:t>
            </a:r>
          </a:p>
          <a:p>
            <a:r>
              <a:rPr lang="en-US" sz="2000" dirty="0"/>
              <a:t>HOUR</a:t>
            </a:r>
          </a:p>
          <a:p>
            <a:r>
              <a:rPr lang="en-US" sz="2000" dirty="0"/>
              <a:t>MINUTE</a:t>
            </a:r>
          </a:p>
          <a:p>
            <a:r>
              <a:rPr lang="en-US" sz="2000" dirty="0"/>
              <a:t>RUR_URB</a:t>
            </a:r>
          </a:p>
          <a:p>
            <a:r>
              <a:rPr lang="en-US" sz="2000" dirty="0"/>
              <a:t>FUNC_SYS</a:t>
            </a:r>
          </a:p>
          <a:p>
            <a:r>
              <a:rPr lang="en-US" sz="2000" dirty="0"/>
              <a:t>TWAY_ID</a:t>
            </a:r>
          </a:p>
          <a:p>
            <a:r>
              <a:rPr lang="en-US" sz="2000" dirty="0"/>
              <a:t>TWAY_ID2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B71E3E-B5B3-4E3F-AD90-EFB6675844C1}"/>
              </a:ext>
            </a:extLst>
          </p:cNvPr>
          <p:cNvSpPr txBox="1">
            <a:spLocks/>
          </p:cNvSpPr>
          <p:nvPr/>
        </p:nvSpPr>
        <p:spPr>
          <a:xfrm>
            <a:off x="6312925" y="1800144"/>
            <a:ext cx="3058979" cy="447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LATITUDE</a:t>
            </a:r>
          </a:p>
          <a:p>
            <a:r>
              <a:rPr lang="en-US" sz="2000" dirty="0"/>
              <a:t>LONGITUD</a:t>
            </a:r>
          </a:p>
          <a:p>
            <a:r>
              <a:rPr lang="en-US" sz="2000" dirty="0"/>
              <a:t>HARM_EV</a:t>
            </a:r>
          </a:p>
          <a:p>
            <a:r>
              <a:rPr lang="en-US" sz="2000" dirty="0"/>
              <a:t>MAN_COLL</a:t>
            </a:r>
          </a:p>
          <a:p>
            <a:r>
              <a:rPr lang="en-US" sz="2000" dirty="0"/>
              <a:t>TYP_INT</a:t>
            </a:r>
          </a:p>
          <a:p>
            <a:r>
              <a:rPr lang="en-US" sz="2000" dirty="0"/>
              <a:t>WRK_ZONE</a:t>
            </a:r>
          </a:p>
          <a:p>
            <a:r>
              <a:rPr lang="en-US" sz="2000" dirty="0"/>
              <a:t>REL_ROAD</a:t>
            </a:r>
          </a:p>
          <a:p>
            <a:r>
              <a:rPr lang="en-US" sz="2000" dirty="0"/>
              <a:t>LGT_COND</a:t>
            </a:r>
          </a:p>
          <a:p>
            <a:r>
              <a:rPr lang="en-US" sz="2000" dirty="0"/>
              <a:t>WEATHER1</a:t>
            </a:r>
          </a:p>
          <a:p>
            <a:r>
              <a:rPr lang="en-US" sz="2000" dirty="0"/>
              <a:t>WEATHER2</a:t>
            </a:r>
          </a:p>
          <a:p>
            <a:r>
              <a:rPr lang="en-US" sz="2000" dirty="0"/>
              <a:t>WEATHER</a:t>
            </a:r>
          </a:p>
          <a:p>
            <a:r>
              <a:rPr lang="en-US" sz="2000" dirty="0"/>
              <a:t>SCH_BUS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63DED-8546-43DE-966A-F4C7E34E899C}"/>
              </a:ext>
            </a:extLst>
          </p:cNvPr>
          <p:cNvSpPr txBox="1">
            <a:spLocks/>
          </p:cNvSpPr>
          <p:nvPr/>
        </p:nvSpPr>
        <p:spPr>
          <a:xfrm>
            <a:off x="9371904" y="1800144"/>
            <a:ext cx="3058979" cy="447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CF1</a:t>
            </a:r>
          </a:p>
          <a:p>
            <a:r>
              <a:rPr lang="en-US" sz="2000" dirty="0"/>
              <a:t>CF2</a:t>
            </a:r>
          </a:p>
          <a:p>
            <a:r>
              <a:rPr lang="en-US" sz="2000" dirty="0"/>
              <a:t>CF3</a:t>
            </a:r>
          </a:p>
          <a:p>
            <a:r>
              <a:rPr lang="en-US" sz="2000" dirty="0"/>
              <a:t>FATALS</a:t>
            </a:r>
          </a:p>
          <a:p>
            <a:r>
              <a:rPr lang="en-US" sz="2000" dirty="0"/>
              <a:t>DRUNK_DR</a:t>
            </a:r>
          </a:p>
          <a:p>
            <a:r>
              <a:rPr lang="en-US" sz="2000" dirty="0"/>
              <a:t>date (created)</a:t>
            </a:r>
          </a:p>
          <a:p>
            <a:r>
              <a:rPr lang="en-US" sz="2000" dirty="0"/>
              <a:t>TIME (created)</a:t>
            </a:r>
          </a:p>
        </p:txBody>
      </p:sp>
    </p:spTree>
    <p:extLst>
      <p:ext uri="{BB962C8B-B14F-4D97-AF65-F5344CB8AC3E}">
        <p14:creationId xmlns:p14="http://schemas.microsoft.com/office/powerpoint/2010/main" val="109525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0351-F2B0-4118-8652-528BF074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251332"/>
            <a:ext cx="10994760" cy="98572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83E1-47CC-43BD-9BC8-A5DE1585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8442-7183-47CB-B5EF-C1752607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506" y="943884"/>
            <a:ext cx="8347873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 (graphs - placeholder)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B424-6F82-4900-A055-3694339C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6279"/>
      </p:ext>
    </p:extLst>
  </p:cSld>
  <p:clrMapOvr>
    <a:masterClrMapping/>
  </p:clrMapOvr>
</p:sld>
</file>

<file path=ppt/theme/theme1.xml><?xml version="1.0" encoding="utf-8"?>
<a:theme xmlns:a="http://schemas.openxmlformats.org/drawingml/2006/main" name="160409-bicycl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160409-bicycle-template-16x9</Template>
  <TotalTime>46</TotalTime>
  <Words>247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160409-bicycle-template-16x9</vt:lpstr>
      <vt:lpstr>US Bicyclist Fatalities</vt:lpstr>
      <vt:lpstr>PowerPoint Presentation</vt:lpstr>
      <vt:lpstr>PowerPoint Presentation</vt:lpstr>
      <vt:lpstr>Data Utilized for Analysis</vt:lpstr>
      <vt:lpstr>Data Fields of Interest</vt:lpstr>
      <vt:lpstr>Key Findings</vt:lpstr>
      <vt:lpstr>Support (graphs - placeholder)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Bicycle Fatalities</dc:title>
  <dc:creator>Jodie Carlson</dc:creator>
  <cp:lastModifiedBy>Jodie Carlson</cp:lastModifiedBy>
  <cp:revision>8</cp:revision>
  <dcterms:created xsi:type="dcterms:W3CDTF">2019-10-24T02:16:29Z</dcterms:created>
  <dcterms:modified xsi:type="dcterms:W3CDTF">2019-10-24T03:03:11Z</dcterms:modified>
</cp:coreProperties>
</file>