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63" r:id="rId3"/>
    <p:sldId id="257" r:id="rId4"/>
    <p:sldId id="258" r:id="rId5"/>
    <p:sldId id="260" r:id="rId6"/>
    <p:sldId id="264"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8" autoAdjust="0"/>
    <p:restoredTop sz="94660"/>
  </p:normalViewPr>
  <p:slideViewPr>
    <p:cSldViewPr snapToGrid="0">
      <p:cViewPr varScale="1">
        <p:scale>
          <a:sx n="85" d="100"/>
          <a:sy n="85" d="100"/>
        </p:scale>
        <p:origin x="352"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8596F9-D31B-4687-976B-51472F7B15D4}" type="datetimeFigureOut">
              <a:rPr lang="en-US" smtClean="0"/>
              <a:t>10/24/2019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5EB43F-5B02-4A39-ABA6-1416420AA7A8}" type="slidenum">
              <a:rPr lang="en-US" smtClean="0"/>
              <a:t>‹#›</a:t>
            </a:fld>
            <a:endParaRPr lang="en-US"/>
          </a:p>
        </p:txBody>
      </p:sp>
    </p:spTree>
    <p:extLst>
      <p:ext uri="{BB962C8B-B14F-4D97-AF65-F5344CB8AC3E}">
        <p14:creationId xmlns:p14="http://schemas.microsoft.com/office/powerpoint/2010/main" val="25273553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Would weather be another to look at?  Use of helmet (if that is in our dataset – I wasn’t quickly seeing it)</a:t>
            </a:r>
          </a:p>
        </p:txBody>
      </p:sp>
      <p:sp>
        <p:nvSpPr>
          <p:cNvPr id="4" name="Slide Number Placeholder 3"/>
          <p:cNvSpPr>
            <a:spLocks noGrp="1"/>
          </p:cNvSpPr>
          <p:nvPr>
            <p:ph type="sldNum" sz="quarter" idx="5"/>
          </p:nvPr>
        </p:nvSpPr>
        <p:spPr/>
        <p:txBody>
          <a:bodyPr/>
          <a:lstStyle/>
          <a:p>
            <a:fld id="{265EB43F-5B02-4A39-ABA6-1416420AA7A8}" type="slidenum">
              <a:rPr lang="en-US" smtClean="0"/>
              <a:t>4</a:t>
            </a:fld>
            <a:endParaRPr lang="en-US"/>
          </a:p>
        </p:txBody>
      </p:sp>
    </p:spTree>
    <p:extLst>
      <p:ext uri="{BB962C8B-B14F-4D97-AF65-F5344CB8AC3E}">
        <p14:creationId xmlns:p14="http://schemas.microsoft.com/office/powerpoint/2010/main" val="16819510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5EB43F-5B02-4A39-ABA6-1416420AA7A8}" type="slidenum">
              <a:rPr lang="en-US" smtClean="0"/>
              <a:t>5</a:t>
            </a:fld>
            <a:endParaRPr lang="en-US"/>
          </a:p>
        </p:txBody>
      </p:sp>
    </p:spTree>
    <p:extLst>
      <p:ext uri="{BB962C8B-B14F-4D97-AF65-F5344CB8AC3E}">
        <p14:creationId xmlns:p14="http://schemas.microsoft.com/office/powerpoint/2010/main" val="25146455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features most used</a:t>
            </a:r>
          </a:p>
        </p:txBody>
      </p:sp>
      <p:sp>
        <p:nvSpPr>
          <p:cNvPr id="4" name="Slide Number Placeholder 3"/>
          <p:cNvSpPr>
            <a:spLocks noGrp="1"/>
          </p:cNvSpPr>
          <p:nvPr>
            <p:ph type="sldNum" sz="quarter" idx="5"/>
          </p:nvPr>
        </p:nvSpPr>
        <p:spPr/>
        <p:txBody>
          <a:bodyPr/>
          <a:lstStyle/>
          <a:p>
            <a:fld id="{265EB43F-5B02-4A39-ABA6-1416420AA7A8}" type="slidenum">
              <a:rPr lang="en-US" smtClean="0"/>
              <a:t>6</a:t>
            </a:fld>
            <a:endParaRPr lang="en-US"/>
          </a:p>
        </p:txBody>
      </p:sp>
    </p:spTree>
    <p:extLst>
      <p:ext uri="{BB962C8B-B14F-4D97-AF65-F5344CB8AC3E}">
        <p14:creationId xmlns:p14="http://schemas.microsoft.com/office/powerpoint/2010/main" val="13631397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98620" y="2003753"/>
            <a:ext cx="10994760" cy="1832459"/>
          </a:xfrm>
          <a:noFill/>
          <a:effectLst>
            <a:outerShdw blurRad="50800" dist="38100" dir="2700000" algn="tl" rotWithShape="0">
              <a:prstClr val="black">
                <a:alpha val="40000"/>
              </a:prstClr>
            </a:outerShdw>
          </a:effectLst>
        </p:spPr>
        <p:txBody>
          <a:bodyPr>
            <a:normAutofit/>
          </a:bodyPr>
          <a:lstStyle>
            <a:lvl1pPr algn="r">
              <a:defRPr sz="4800">
                <a:solidFill>
                  <a:srgbClr val="002060"/>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598620" y="4243427"/>
            <a:ext cx="10994760" cy="1628853"/>
          </a:xfrm>
          <a:noFill/>
        </p:spPr>
        <p:txBody>
          <a:bodyPr>
            <a:normAutofit/>
          </a:bodyPr>
          <a:lstStyle>
            <a:lvl1pPr marL="0" indent="0" algn="r">
              <a:buNone/>
              <a:defRPr sz="3733" b="0" i="0">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D54D437-38F9-4602-9571-28821A5CC1D5}" type="datetimeFigureOut">
              <a:rPr lang="en-US" smtClean="0"/>
              <a:t>10/24/2019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11205A-2B12-4C3C-9B44-D13403EC63C4}" type="slidenum">
              <a:rPr lang="en-US" smtClean="0"/>
              <a:t>‹#›</a:t>
            </a:fld>
            <a:endParaRPr lang="en-US"/>
          </a:p>
        </p:txBody>
      </p:sp>
    </p:spTree>
    <p:extLst>
      <p:ext uri="{BB962C8B-B14F-4D97-AF65-F5344CB8AC3E}">
        <p14:creationId xmlns:p14="http://schemas.microsoft.com/office/powerpoint/2010/main" val="2607821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Click icon to add picture</a:t>
            </a:r>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0D54D437-38F9-4602-9571-28821A5CC1D5}" type="datetimeFigureOut">
              <a:rPr lang="en-US" smtClean="0"/>
              <a:t>10/24/2019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11205A-2B12-4C3C-9B44-D13403EC63C4}" type="slidenum">
              <a:rPr lang="en-US" smtClean="0"/>
              <a:t>‹#›</a:t>
            </a:fld>
            <a:endParaRPr lang="en-US"/>
          </a:p>
        </p:txBody>
      </p:sp>
    </p:spTree>
    <p:extLst>
      <p:ext uri="{BB962C8B-B14F-4D97-AF65-F5344CB8AC3E}">
        <p14:creationId xmlns:p14="http://schemas.microsoft.com/office/powerpoint/2010/main" val="2028786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D54D437-38F9-4602-9571-28821A5CC1D5}" type="datetimeFigureOut">
              <a:rPr lang="en-US" smtClean="0"/>
              <a:t>10/24/2019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11205A-2B12-4C3C-9B44-D13403EC63C4}" type="slidenum">
              <a:rPr lang="en-US" smtClean="0"/>
              <a:t>‹#›</a:t>
            </a:fld>
            <a:endParaRPr lang="en-US"/>
          </a:p>
        </p:txBody>
      </p:sp>
    </p:spTree>
    <p:extLst>
      <p:ext uri="{BB962C8B-B14F-4D97-AF65-F5344CB8AC3E}">
        <p14:creationId xmlns:p14="http://schemas.microsoft.com/office/powerpoint/2010/main" val="6740832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D54D437-38F9-4602-9571-28821A5CC1D5}" type="datetimeFigureOut">
              <a:rPr lang="en-US" smtClean="0"/>
              <a:t>10/24/2019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11205A-2B12-4C3C-9B44-D13403EC63C4}" type="slidenum">
              <a:rPr lang="en-US" smtClean="0"/>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077967" y="3101618"/>
            <a:ext cx="1951712" cy="70261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9259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374900"/>
            <a:ext cx="10994760" cy="985720"/>
          </a:xfrm>
        </p:spPr>
        <p:txBody>
          <a:bodyPr>
            <a:normAutofit/>
          </a:bodyPr>
          <a:lstStyle>
            <a:lvl1pPr algn="r">
              <a:defRPr sz="4800" baseline="0">
                <a:solidFill>
                  <a:srgbClr val="002060"/>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598621" y="1800147"/>
            <a:ext cx="10994760" cy="4479343"/>
          </a:xfrm>
        </p:spPr>
        <p:txBody>
          <a:bodyPr/>
          <a:lstStyle>
            <a:lvl1pPr algn="l">
              <a:defRPr sz="3733">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54D437-38F9-4602-9571-28821A5CC1D5}" type="datetimeFigureOut">
              <a:rPr lang="en-US" smtClean="0"/>
              <a:t>10/24/2019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11205A-2B12-4C3C-9B44-D13403EC63C4}" type="slidenum">
              <a:rPr lang="en-US" smtClean="0"/>
              <a:t>‹#›</a:t>
            </a:fld>
            <a:endParaRPr lang="en-US"/>
          </a:p>
        </p:txBody>
      </p:sp>
    </p:spTree>
    <p:extLst>
      <p:ext uri="{BB962C8B-B14F-4D97-AF65-F5344CB8AC3E}">
        <p14:creationId xmlns:p14="http://schemas.microsoft.com/office/powerpoint/2010/main" val="345535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5506" y="985720"/>
            <a:ext cx="8347873" cy="763525"/>
          </a:xfrm>
        </p:spPr>
        <p:txBody>
          <a:bodyPr>
            <a:normAutofit/>
          </a:bodyPr>
          <a:lstStyle>
            <a:lvl1pPr algn="l">
              <a:defRPr sz="4800">
                <a:solidFill>
                  <a:srgbClr val="002060"/>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3245506" y="2003754"/>
            <a:ext cx="8347873" cy="4275740"/>
          </a:xfrm>
        </p:spPr>
        <p:txBody>
          <a:bodyPr/>
          <a:lstStyle>
            <a:lvl1pPr>
              <a:defRPr sz="3733">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54D437-38F9-4602-9571-28821A5CC1D5}" type="datetimeFigureOut">
              <a:rPr lang="en-US" smtClean="0"/>
              <a:t>10/24/2019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11205A-2B12-4C3C-9B44-D13403EC63C4}" type="slidenum">
              <a:rPr lang="en-US" smtClean="0"/>
              <a:t>‹#›</a:t>
            </a:fld>
            <a:endParaRPr lang="en-US"/>
          </a:p>
        </p:txBody>
      </p:sp>
    </p:spTree>
    <p:extLst>
      <p:ext uri="{BB962C8B-B14F-4D97-AF65-F5344CB8AC3E}">
        <p14:creationId xmlns:p14="http://schemas.microsoft.com/office/powerpoint/2010/main" val="1698582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54D437-38F9-4602-9571-28821A5CC1D5}" type="datetimeFigureOut">
              <a:rPr lang="en-US" smtClean="0"/>
              <a:t>10/24/2019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11205A-2B12-4C3C-9B44-D13403EC63C4}" type="slidenum">
              <a:rPr lang="en-US" smtClean="0"/>
              <a:t>‹#›</a:t>
            </a:fld>
            <a:endParaRPr lang="en-US"/>
          </a:p>
        </p:txBody>
      </p:sp>
    </p:spTree>
    <p:extLst>
      <p:ext uri="{BB962C8B-B14F-4D97-AF65-F5344CB8AC3E}">
        <p14:creationId xmlns:p14="http://schemas.microsoft.com/office/powerpoint/2010/main" val="2191993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D54D437-38F9-4602-9571-28821A5CC1D5}" type="datetimeFigureOut">
              <a:rPr lang="en-US" smtClean="0"/>
              <a:t>10/24/2019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11205A-2B12-4C3C-9B44-D13403EC63C4}" type="slidenum">
              <a:rPr lang="en-US" smtClean="0"/>
              <a:t>‹#›</a:t>
            </a:fld>
            <a:endParaRPr lang="en-US"/>
          </a:p>
        </p:txBody>
      </p:sp>
    </p:spTree>
    <p:extLst>
      <p:ext uri="{BB962C8B-B14F-4D97-AF65-F5344CB8AC3E}">
        <p14:creationId xmlns:p14="http://schemas.microsoft.com/office/powerpoint/2010/main" val="3086849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8620" y="374901"/>
            <a:ext cx="10994761" cy="1018033"/>
          </a:xfrm>
        </p:spPr>
        <p:txBody>
          <a:bodyPr>
            <a:normAutofit/>
          </a:bodyPr>
          <a:lstStyle>
            <a:lvl1pPr algn="r">
              <a:defRPr sz="4800" baseline="0">
                <a:solidFill>
                  <a:srgbClr val="002060"/>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Text Placeholder 2"/>
          <p:cNvSpPr>
            <a:spLocks noGrp="1"/>
          </p:cNvSpPr>
          <p:nvPr>
            <p:ph type="body" idx="1"/>
          </p:nvPr>
        </p:nvSpPr>
        <p:spPr>
          <a:xfrm>
            <a:off x="715839" y="2207360"/>
            <a:ext cx="5386917" cy="639763"/>
          </a:xfrm>
        </p:spPr>
        <p:txBody>
          <a:bodyPr anchor="b"/>
          <a:lstStyle>
            <a:lvl1pPr marL="0" indent="0" algn="ctr">
              <a:buNone/>
              <a:defRPr sz="3200" b="1">
                <a:solidFill>
                  <a:schemeClr val="bg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715839" y="2782721"/>
            <a:ext cx="5386917" cy="2850495"/>
          </a:xfrm>
        </p:spPr>
        <p:txBody>
          <a:bodyPr/>
          <a:lstStyle>
            <a:lvl1pPr algn="ctr">
              <a:defRPr sz="3200">
                <a:solidFill>
                  <a:schemeClr val="bg1"/>
                </a:solidFill>
              </a:defRPr>
            </a:lvl1pPr>
            <a:lvl2pPr algn="ctr">
              <a:defRPr sz="2667">
                <a:solidFill>
                  <a:schemeClr val="bg1"/>
                </a:solidFill>
              </a:defRPr>
            </a:lvl2pPr>
            <a:lvl3pPr algn="ctr">
              <a:defRPr sz="2400">
                <a:solidFill>
                  <a:schemeClr val="bg1"/>
                </a:solidFill>
              </a:defRPr>
            </a:lvl3pPr>
            <a:lvl4pPr algn="ctr">
              <a:defRPr sz="2133">
                <a:solidFill>
                  <a:schemeClr val="bg1"/>
                </a:solidFill>
              </a:defRPr>
            </a:lvl4pPr>
            <a:lvl5pPr algn="ctr">
              <a:defRPr sz="2133">
                <a:solidFill>
                  <a:schemeClr val="bg1"/>
                </a:solidFill>
              </a:defRPr>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1" y="2207360"/>
            <a:ext cx="5389033" cy="639763"/>
          </a:xfrm>
        </p:spPr>
        <p:txBody>
          <a:bodyPr anchor="b"/>
          <a:lstStyle>
            <a:lvl1pPr marL="0" indent="0" algn="ctr">
              <a:buNone/>
              <a:defRPr sz="3200" b="1">
                <a:solidFill>
                  <a:schemeClr val="bg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096001" y="2782721"/>
            <a:ext cx="5389033" cy="2850495"/>
          </a:xfrm>
        </p:spPr>
        <p:txBody>
          <a:bodyPr/>
          <a:lstStyle>
            <a:lvl1pPr algn="ctr">
              <a:defRPr sz="3200">
                <a:solidFill>
                  <a:schemeClr val="bg1"/>
                </a:solidFill>
              </a:defRPr>
            </a:lvl1pPr>
            <a:lvl2pPr algn="ctr">
              <a:defRPr sz="2667">
                <a:solidFill>
                  <a:schemeClr val="bg1"/>
                </a:solidFill>
              </a:defRPr>
            </a:lvl2pPr>
            <a:lvl3pPr algn="ctr">
              <a:defRPr sz="2400">
                <a:solidFill>
                  <a:schemeClr val="bg1"/>
                </a:solidFill>
              </a:defRPr>
            </a:lvl3pPr>
            <a:lvl4pPr algn="ctr">
              <a:defRPr sz="2133">
                <a:solidFill>
                  <a:schemeClr val="bg1"/>
                </a:solidFill>
              </a:defRPr>
            </a:lvl4pPr>
            <a:lvl5pPr algn="ctr">
              <a:defRPr sz="2133">
                <a:solidFill>
                  <a:schemeClr val="bg1"/>
                </a:solidFill>
              </a:defRPr>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54D437-38F9-4602-9571-28821A5CC1D5}" type="datetimeFigureOut">
              <a:rPr lang="en-US" smtClean="0"/>
              <a:t>10/24/2019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11205A-2B12-4C3C-9B44-D13403EC63C4}" type="slidenum">
              <a:rPr lang="en-US" smtClean="0"/>
              <a:t>‹#›</a:t>
            </a:fld>
            <a:endParaRPr lang="en-US"/>
          </a:p>
        </p:txBody>
      </p:sp>
    </p:spTree>
    <p:extLst>
      <p:ext uri="{BB962C8B-B14F-4D97-AF65-F5344CB8AC3E}">
        <p14:creationId xmlns:p14="http://schemas.microsoft.com/office/powerpoint/2010/main" val="2092393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D54D437-38F9-4602-9571-28821A5CC1D5}" type="datetimeFigureOut">
              <a:rPr lang="en-US" smtClean="0"/>
              <a:t>10/24/2019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11205A-2B12-4C3C-9B44-D13403EC63C4}" type="slidenum">
              <a:rPr lang="en-US" smtClean="0"/>
              <a:t>‹#›</a:t>
            </a:fld>
            <a:endParaRPr lang="en-US"/>
          </a:p>
        </p:txBody>
      </p:sp>
    </p:spTree>
    <p:extLst>
      <p:ext uri="{BB962C8B-B14F-4D97-AF65-F5344CB8AC3E}">
        <p14:creationId xmlns:p14="http://schemas.microsoft.com/office/powerpoint/2010/main" val="3078367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54D437-38F9-4602-9571-28821A5CC1D5}" type="datetimeFigureOut">
              <a:rPr lang="en-US" smtClean="0"/>
              <a:t>10/24/2019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11205A-2B12-4C3C-9B44-D13403EC63C4}" type="slidenum">
              <a:rPr lang="en-US" smtClean="0"/>
              <a:t>‹#›</a:t>
            </a:fld>
            <a:endParaRPr lang="en-US"/>
          </a:p>
        </p:txBody>
      </p:sp>
    </p:spTree>
    <p:extLst>
      <p:ext uri="{BB962C8B-B14F-4D97-AF65-F5344CB8AC3E}">
        <p14:creationId xmlns:p14="http://schemas.microsoft.com/office/powerpoint/2010/main" val="2472827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0D54D437-38F9-4602-9571-28821A5CC1D5}" type="datetimeFigureOut">
              <a:rPr lang="en-US" smtClean="0"/>
              <a:t>10/24/2019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11205A-2B12-4C3C-9B44-D13403EC63C4}" type="slidenum">
              <a:rPr lang="en-US" smtClean="0"/>
              <a:t>‹#›</a:t>
            </a:fld>
            <a:endParaRPr lang="en-US"/>
          </a:p>
        </p:txBody>
      </p:sp>
    </p:spTree>
    <p:extLst>
      <p:ext uri="{BB962C8B-B14F-4D97-AF65-F5344CB8AC3E}">
        <p14:creationId xmlns:p14="http://schemas.microsoft.com/office/powerpoint/2010/main" val="1539184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0D54D437-38F9-4602-9571-28821A5CC1D5}" type="datetimeFigureOut">
              <a:rPr lang="en-US" smtClean="0"/>
              <a:t>10/24/2019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B311205A-2B12-4C3C-9B44-D13403EC63C4}" type="slidenum">
              <a:rPr lang="en-US" smtClean="0"/>
              <a:t>‹#›</a:t>
            </a:fld>
            <a:endParaRPr lang="en-US"/>
          </a:p>
        </p:txBody>
      </p:sp>
      <p:sp>
        <p:nvSpPr>
          <p:cNvPr id="7" name="TextBox 6">
            <a:extLst>
              <a:ext uri="{FF2B5EF4-FFF2-40B4-BE49-F238E27FC236}">
                <a16:creationId xmlns:a16="http://schemas.microsoft.com/office/drawing/2014/main" id="{11E867DF-3DCA-4725-94F0-F2B6BD747A82}"/>
              </a:ext>
            </a:extLst>
          </p:cNvPr>
          <p:cNvSpPr txBox="1"/>
          <p:nvPr/>
        </p:nvSpPr>
        <p:spPr>
          <a:xfrm>
            <a:off x="-12200" y="6951663"/>
            <a:ext cx="11186167" cy="666977"/>
          </a:xfrm>
          <a:prstGeom prst="rect">
            <a:avLst/>
          </a:prstGeom>
          <a:noFill/>
        </p:spPr>
        <p:txBody>
          <a:bodyPr wrap="square" rtlCol="0">
            <a:spAutoFit/>
          </a:bodyPr>
          <a:lstStyle/>
          <a:p>
            <a:r>
              <a:rPr lang="en-US" sz="1867" dirty="0">
                <a:solidFill>
                  <a:schemeClr val="bg1">
                    <a:lumMod val="65000"/>
                  </a:schemeClr>
                </a:solidFill>
              </a:rPr>
              <a:t>This presentation uses a free template provided by FPPT.com</a:t>
            </a:r>
          </a:p>
          <a:p>
            <a:r>
              <a:rPr lang="en-US" sz="1867" dirty="0">
                <a:solidFill>
                  <a:schemeClr val="bg1">
                    <a:lumMod val="65000"/>
                  </a:schemeClr>
                </a:solidFill>
              </a:rPr>
              <a:t>www.free-power-point-templates.com</a:t>
            </a:r>
          </a:p>
        </p:txBody>
      </p:sp>
    </p:spTree>
    <p:extLst>
      <p:ext uri="{BB962C8B-B14F-4D97-AF65-F5344CB8AC3E}">
        <p14:creationId xmlns:p14="http://schemas.microsoft.com/office/powerpoint/2010/main" val="12532832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624E8-9DC6-4C19-BD81-2AB3DDB7FC8B}"/>
              </a:ext>
            </a:extLst>
          </p:cNvPr>
          <p:cNvSpPr>
            <a:spLocks noGrp="1"/>
          </p:cNvSpPr>
          <p:nvPr>
            <p:ph type="ctrTitle"/>
          </p:nvPr>
        </p:nvSpPr>
        <p:spPr>
          <a:xfrm>
            <a:off x="5732060" y="2003753"/>
            <a:ext cx="6393975" cy="1832459"/>
          </a:xfrm>
        </p:spPr>
        <p:txBody>
          <a:bodyPr>
            <a:noAutofit/>
          </a:bodyPr>
          <a:lstStyle/>
          <a:p>
            <a:r>
              <a:rPr lang="en-US" sz="5800" dirty="0">
                <a:solidFill>
                  <a:schemeClr val="bg1"/>
                </a:solidFill>
              </a:rPr>
              <a:t>US Bicyclist Fatalities</a:t>
            </a:r>
          </a:p>
        </p:txBody>
      </p:sp>
      <p:sp>
        <p:nvSpPr>
          <p:cNvPr id="3" name="Subtitle 2">
            <a:extLst>
              <a:ext uri="{FF2B5EF4-FFF2-40B4-BE49-F238E27FC236}">
                <a16:creationId xmlns:a16="http://schemas.microsoft.com/office/drawing/2014/main" id="{2365496A-C201-4AB6-8B48-5A49145F8DE8}"/>
              </a:ext>
            </a:extLst>
          </p:cNvPr>
          <p:cNvSpPr>
            <a:spLocks noGrp="1"/>
          </p:cNvSpPr>
          <p:nvPr>
            <p:ph type="subTitle" idx="1"/>
          </p:nvPr>
        </p:nvSpPr>
        <p:spPr>
          <a:xfrm>
            <a:off x="6312090" y="4380933"/>
            <a:ext cx="5697939" cy="1405719"/>
          </a:xfrm>
        </p:spPr>
        <p:txBody>
          <a:bodyPr>
            <a:noAutofit/>
          </a:bodyPr>
          <a:lstStyle/>
          <a:p>
            <a:pPr>
              <a:spcBef>
                <a:spcPts val="0"/>
              </a:spcBef>
            </a:pPr>
            <a:r>
              <a:rPr lang="en-US" sz="2800" dirty="0">
                <a:solidFill>
                  <a:schemeClr val="tx2"/>
                </a:solidFill>
                <a:effectLst>
                  <a:outerShdw blurRad="38100" dist="38100" dir="2700000" algn="tl">
                    <a:srgbClr val="000000">
                      <a:alpha val="43137"/>
                    </a:srgbClr>
                  </a:outerShdw>
                </a:effectLst>
              </a:rPr>
              <a:t>Melanie Adams, Jodie Carlson, </a:t>
            </a:r>
          </a:p>
          <a:p>
            <a:pPr>
              <a:spcBef>
                <a:spcPts val="0"/>
              </a:spcBef>
            </a:pPr>
            <a:r>
              <a:rPr lang="en-US" sz="2800" dirty="0">
                <a:solidFill>
                  <a:schemeClr val="tx2"/>
                </a:solidFill>
                <a:effectLst>
                  <a:outerShdw blurRad="38100" dist="38100" dir="2700000" algn="tl">
                    <a:srgbClr val="000000">
                      <a:alpha val="43137"/>
                    </a:srgbClr>
                  </a:outerShdw>
                </a:effectLst>
              </a:rPr>
              <a:t>Sam </a:t>
            </a:r>
            <a:r>
              <a:rPr lang="en-US" sz="2800" dirty="0" err="1">
                <a:solidFill>
                  <a:schemeClr val="tx2"/>
                </a:solidFill>
                <a:effectLst>
                  <a:outerShdw blurRad="38100" dist="38100" dir="2700000" algn="tl">
                    <a:srgbClr val="000000">
                      <a:alpha val="43137"/>
                    </a:srgbClr>
                  </a:outerShdw>
                </a:effectLst>
              </a:rPr>
              <a:t>Etten</a:t>
            </a:r>
            <a:r>
              <a:rPr lang="en-US" sz="2800" dirty="0">
                <a:solidFill>
                  <a:schemeClr val="tx2"/>
                </a:solidFill>
                <a:effectLst>
                  <a:outerShdw blurRad="38100" dist="38100" dir="2700000" algn="tl">
                    <a:srgbClr val="000000">
                      <a:alpha val="43137"/>
                    </a:srgbClr>
                  </a:outerShdw>
                </a:effectLst>
              </a:rPr>
              <a:t>, </a:t>
            </a:r>
            <a:r>
              <a:rPr lang="en-US" sz="2800" dirty="0" err="1">
                <a:solidFill>
                  <a:schemeClr val="tx2"/>
                </a:solidFill>
                <a:effectLst>
                  <a:outerShdw blurRad="38100" dist="38100" dir="2700000" algn="tl">
                    <a:srgbClr val="000000">
                      <a:alpha val="43137"/>
                    </a:srgbClr>
                  </a:outerShdw>
                </a:effectLst>
              </a:rPr>
              <a:t>Norean</a:t>
            </a:r>
            <a:r>
              <a:rPr lang="en-US" sz="2800" dirty="0">
                <a:solidFill>
                  <a:schemeClr val="tx2"/>
                </a:solidFill>
                <a:effectLst>
                  <a:outerShdw blurRad="38100" dist="38100" dir="2700000" algn="tl">
                    <a:srgbClr val="000000">
                      <a:alpha val="43137"/>
                    </a:srgbClr>
                  </a:outerShdw>
                </a:effectLst>
              </a:rPr>
              <a:t> Gardner, </a:t>
            </a:r>
          </a:p>
          <a:p>
            <a:pPr>
              <a:spcBef>
                <a:spcPts val="0"/>
              </a:spcBef>
            </a:pPr>
            <a:r>
              <a:rPr lang="en-US" sz="2800" dirty="0">
                <a:solidFill>
                  <a:schemeClr val="tx2"/>
                </a:solidFill>
                <a:effectLst>
                  <a:outerShdw blurRad="38100" dist="38100" dir="2700000" algn="tl">
                    <a:srgbClr val="000000">
                      <a:alpha val="43137"/>
                    </a:srgbClr>
                  </a:outerShdw>
                </a:effectLst>
              </a:rPr>
              <a:t>and Brian Rolf</a:t>
            </a:r>
          </a:p>
        </p:txBody>
      </p:sp>
    </p:spTree>
    <p:extLst>
      <p:ext uri="{BB962C8B-B14F-4D97-AF65-F5344CB8AC3E}">
        <p14:creationId xmlns:p14="http://schemas.microsoft.com/office/powerpoint/2010/main" val="3636545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637E2-70DC-4869-91A3-0300318EEF66}"/>
              </a:ext>
            </a:extLst>
          </p:cNvPr>
          <p:cNvSpPr>
            <a:spLocks noGrp="1"/>
          </p:cNvSpPr>
          <p:nvPr>
            <p:ph type="title"/>
          </p:nvPr>
        </p:nvSpPr>
        <p:spPr/>
        <p:txBody>
          <a:bodyPr/>
          <a:lstStyle/>
          <a:p>
            <a:r>
              <a:rPr lang="en-US" dirty="0"/>
              <a:t>Data Set</a:t>
            </a:r>
          </a:p>
        </p:txBody>
      </p:sp>
      <p:sp>
        <p:nvSpPr>
          <p:cNvPr id="3" name="Content Placeholder 2">
            <a:extLst>
              <a:ext uri="{FF2B5EF4-FFF2-40B4-BE49-F238E27FC236}">
                <a16:creationId xmlns:a16="http://schemas.microsoft.com/office/drawing/2014/main" id="{950049A9-4805-4FEB-8FEA-61F349DC323F}"/>
              </a:ext>
            </a:extLst>
          </p:cNvPr>
          <p:cNvSpPr>
            <a:spLocks noGrp="1"/>
          </p:cNvSpPr>
          <p:nvPr>
            <p:ph idx="1"/>
          </p:nvPr>
        </p:nvSpPr>
        <p:spPr/>
        <p:txBody>
          <a:bodyPr>
            <a:normAutofit fontScale="77500" lnSpcReduction="20000"/>
          </a:bodyPr>
          <a:lstStyle/>
          <a:p>
            <a:r>
              <a:rPr lang="en-US" dirty="0"/>
              <a:t>A primary objective of the National Highway Traffic Safety Administration (NHTSA) is to reduce fatal motor vehicle traffic crashes. An initiative created by NHTSA is to collect data to support the development, implementation, and assessment of highway traffic to reduce fatalities. </a:t>
            </a:r>
          </a:p>
          <a:p>
            <a:endParaRPr lang="en-US" dirty="0"/>
          </a:p>
          <a:p>
            <a:r>
              <a:rPr lang="en-US" dirty="0"/>
              <a:t>Data points in the set: To qualify as a FARS (Fatality Analysis Reporting System) case, the crash had to involve a motor vehicle traveling on a trafficway customarily open to the public, and must have resulted in the death of a motorist or a non-motorist within 30 days of the crash.</a:t>
            </a:r>
          </a:p>
          <a:p>
            <a:endParaRPr lang="en-US" dirty="0"/>
          </a:p>
        </p:txBody>
      </p:sp>
    </p:spTree>
    <p:extLst>
      <p:ext uri="{BB962C8B-B14F-4D97-AF65-F5344CB8AC3E}">
        <p14:creationId xmlns:p14="http://schemas.microsoft.com/office/powerpoint/2010/main" val="1552060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390837-42D8-435D-855B-52CBF5945A0E}"/>
              </a:ext>
            </a:extLst>
          </p:cNvPr>
          <p:cNvSpPr>
            <a:spLocks noGrp="1"/>
          </p:cNvSpPr>
          <p:nvPr>
            <p:ph idx="1"/>
          </p:nvPr>
        </p:nvSpPr>
        <p:spPr/>
        <p:txBody>
          <a:bodyPr/>
          <a:lstStyle/>
          <a:p>
            <a:pPr marL="0" indent="0">
              <a:buNone/>
            </a:pPr>
            <a:r>
              <a:rPr lang="en-US" u="sng" dirty="0"/>
              <a:t>Hypothesis analyzed</a:t>
            </a:r>
            <a:r>
              <a:rPr lang="en-US" dirty="0"/>
              <a:t>:</a:t>
            </a:r>
          </a:p>
          <a:p>
            <a:r>
              <a:rPr lang="en-US" dirty="0"/>
              <a:t>Bicyclists travelling during </a:t>
            </a:r>
            <a:r>
              <a:rPr lang="en-US" b="1" dirty="0"/>
              <a:t>rush hour </a:t>
            </a:r>
            <a:r>
              <a:rPr lang="en-US" dirty="0"/>
              <a:t>in </a:t>
            </a:r>
            <a:r>
              <a:rPr lang="en-US" b="1" dirty="0"/>
              <a:t>urban areas </a:t>
            </a:r>
            <a:r>
              <a:rPr lang="en-US" dirty="0"/>
              <a:t>in the </a:t>
            </a:r>
            <a:r>
              <a:rPr lang="en-US" b="1" dirty="0"/>
              <a:t>evening</a:t>
            </a:r>
            <a:r>
              <a:rPr lang="en-US" dirty="0"/>
              <a:t> are at a higher risk of fatal accidents. </a:t>
            </a:r>
          </a:p>
          <a:p>
            <a:pPr marL="0" indent="0">
              <a:buNone/>
            </a:pPr>
            <a:r>
              <a:rPr lang="en-US" u="sng" dirty="0"/>
              <a:t>Key factors considered</a:t>
            </a:r>
            <a:r>
              <a:rPr lang="en-US" dirty="0"/>
              <a:t>:</a:t>
            </a:r>
          </a:p>
          <a:p>
            <a:r>
              <a:rPr lang="en-US" dirty="0"/>
              <a:t>Time of day</a:t>
            </a:r>
          </a:p>
          <a:p>
            <a:r>
              <a:rPr lang="en-US" dirty="0"/>
              <a:t>Type of environment</a:t>
            </a:r>
          </a:p>
          <a:p>
            <a:endParaRPr lang="en-US" dirty="0"/>
          </a:p>
        </p:txBody>
      </p:sp>
      <p:sp>
        <p:nvSpPr>
          <p:cNvPr id="6" name="Title 1">
            <a:extLst>
              <a:ext uri="{FF2B5EF4-FFF2-40B4-BE49-F238E27FC236}">
                <a16:creationId xmlns:a16="http://schemas.microsoft.com/office/drawing/2014/main" id="{AC5C526C-530B-499B-9CC9-3CB033A8B86D}"/>
              </a:ext>
            </a:extLst>
          </p:cNvPr>
          <p:cNvSpPr txBox="1">
            <a:spLocks/>
          </p:cNvSpPr>
          <p:nvPr/>
        </p:nvSpPr>
        <p:spPr>
          <a:xfrm>
            <a:off x="412375" y="164706"/>
            <a:ext cx="11525941" cy="1243811"/>
          </a:xfrm>
          <a:prstGeom prst="rect">
            <a:avLst/>
          </a:prstGeom>
        </p:spPr>
        <p:txBody>
          <a:bodyPr vert="horz" lIns="91440" tIns="45720" rIns="91440" bIns="45720" rtlCol="0" anchor="ctr">
            <a:noAutofit/>
          </a:bodyPr>
          <a:lstStyle>
            <a:lvl1pPr algn="r" defTabSz="1219170" rtl="0" eaLnBrk="1" latinLnBrk="0" hangingPunct="1">
              <a:spcBef>
                <a:spcPct val="0"/>
              </a:spcBef>
              <a:buNone/>
              <a:defRPr sz="4800" kern="1200" baseline="0">
                <a:solidFill>
                  <a:srgbClr val="002060"/>
                </a:solidFill>
                <a:effectLst>
                  <a:outerShdw blurRad="50800" dist="38100" dir="2700000" algn="tl" rotWithShape="0">
                    <a:prstClr val="black">
                      <a:alpha val="40000"/>
                    </a:prstClr>
                  </a:outerShdw>
                </a:effectLst>
                <a:latin typeface="+mj-lt"/>
                <a:ea typeface="+mj-ea"/>
                <a:cs typeface="+mj-cs"/>
              </a:defRPr>
            </a:lvl1pPr>
          </a:lstStyle>
          <a:p>
            <a:r>
              <a:rPr lang="en-US" sz="4400" b="1" dirty="0">
                <a:solidFill>
                  <a:schemeClr val="bg1"/>
                </a:solidFill>
              </a:rPr>
              <a:t>What Factors Contribute to a Higher </a:t>
            </a:r>
          </a:p>
          <a:p>
            <a:r>
              <a:rPr lang="en-US" sz="4400" b="1" dirty="0">
                <a:solidFill>
                  <a:schemeClr val="bg1"/>
                </a:solidFill>
              </a:rPr>
              <a:t>Risk of Bicycle Fatalities?</a:t>
            </a:r>
          </a:p>
        </p:txBody>
      </p:sp>
    </p:spTree>
    <p:extLst>
      <p:ext uri="{BB962C8B-B14F-4D97-AF65-F5344CB8AC3E}">
        <p14:creationId xmlns:p14="http://schemas.microsoft.com/office/powerpoint/2010/main" val="1141156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7A95E2-E515-40A0-8699-AA74FE32F88E}"/>
              </a:ext>
            </a:extLst>
          </p:cNvPr>
          <p:cNvSpPr>
            <a:spLocks noGrp="1"/>
          </p:cNvSpPr>
          <p:nvPr>
            <p:ph idx="1"/>
          </p:nvPr>
        </p:nvSpPr>
        <p:spPr/>
        <p:txBody>
          <a:bodyPr/>
          <a:lstStyle/>
          <a:p>
            <a:pPr marL="0" indent="0">
              <a:buNone/>
            </a:pPr>
            <a:r>
              <a:rPr lang="en-US" u="sng" dirty="0"/>
              <a:t>Other factors considered:</a:t>
            </a:r>
          </a:p>
          <a:p>
            <a:r>
              <a:rPr lang="en-US" dirty="0"/>
              <a:t>Day of the week</a:t>
            </a:r>
          </a:p>
          <a:p>
            <a:r>
              <a:rPr lang="en-US" dirty="0"/>
              <a:t>Gender of bicyclist</a:t>
            </a:r>
          </a:p>
          <a:p>
            <a:r>
              <a:rPr lang="en-US" dirty="0"/>
              <a:t>Involvement of alcohol</a:t>
            </a:r>
          </a:p>
          <a:p>
            <a:r>
              <a:rPr lang="en-US" dirty="0"/>
              <a:t>Direction of travel (bicyclist vs. traffic)</a:t>
            </a:r>
          </a:p>
          <a:p>
            <a:r>
              <a:rPr lang="en-US" dirty="0"/>
              <a:t>Cause of accident</a:t>
            </a:r>
          </a:p>
        </p:txBody>
      </p:sp>
      <p:sp>
        <p:nvSpPr>
          <p:cNvPr id="7" name="Title 1">
            <a:extLst>
              <a:ext uri="{FF2B5EF4-FFF2-40B4-BE49-F238E27FC236}">
                <a16:creationId xmlns:a16="http://schemas.microsoft.com/office/drawing/2014/main" id="{D0993A81-114F-4D81-BF1E-887B7C38F118}"/>
              </a:ext>
            </a:extLst>
          </p:cNvPr>
          <p:cNvSpPr txBox="1">
            <a:spLocks/>
          </p:cNvSpPr>
          <p:nvPr/>
        </p:nvSpPr>
        <p:spPr>
          <a:xfrm>
            <a:off x="412375" y="164706"/>
            <a:ext cx="11525941" cy="1243811"/>
          </a:xfrm>
          <a:prstGeom prst="rect">
            <a:avLst/>
          </a:prstGeom>
        </p:spPr>
        <p:txBody>
          <a:bodyPr vert="horz" lIns="91440" tIns="45720" rIns="91440" bIns="45720" rtlCol="0" anchor="ctr">
            <a:noAutofit/>
          </a:bodyPr>
          <a:lstStyle>
            <a:lvl1pPr algn="r" defTabSz="1219170" rtl="0" eaLnBrk="1" latinLnBrk="0" hangingPunct="1">
              <a:spcBef>
                <a:spcPct val="0"/>
              </a:spcBef>
              <a:buNone/>
              <a:defRPr sz="4800" kern="1200" baseline="0">
                <a:solidFill>
                  <a:srgbClr val="002060"/>
                </a:solidFill>
                <a:effectLst>
                  <a:outerShdw blurRad="50800" dist="38100" dir="2700000" algn="tl" rotWithShape="0">
                    <a:prstClr val="black">
                      <a:alpha val="40000"/>
                    </a:prstClr>
                  </a:outerShdw>
                </a:effectLst>
                <a:latin typeface="+mj-lt"/>
                <a:ea typeface="+mj-ea"/>
                <a:cs typeface="+mj-cs"/>
              </a:defRPr>
            </a:lvl1pPr>
          </a:lstStyle>
          <a:p>
            <a:r>
              <a:rPr lang="en-US" sz="4400" b="1" dirty="0">
                <a:solidFill>
                  <a:schemeClr val="bg1"/>
                </a:solidFill>
              </a:rPr>
              <a:t>What Factors Contribute to a Higher </a:t>
            </a:r>
          </a:p>
          <a:p>
            <a:r>
              <a:rPr lang="en-US" sz="4400" b="1" dirty="0">
                <a:solidFill>
                  <a:schemeClr val="bg1"/>
                </a:solidFill>
              </a:rPr>
              <a:t>Risk of Bicycle Fatalities?</a:t>
            </a:r>
          </a:p>
        </p:txBody>
      </p:sp>
    </p:spTree>
    <p:extLst>
      <p:ext uri="{BB962C8B-B14F-4D97-AF65-F5344CB8AC3E}">
        <p14:creationId xmlns:p14="http://schemas.microsoft.com/office/powerpoint/2010/main" val="2136803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F9AD2-7013-4FFA-B3D2-64E0CDA64476}"/>
              </a:ext>
            </a:extLst>
          </p:cNvPr>
          <p:cNvSpPr>
            <a:spLocks noGrp="1"/>
          </p:cNvSpPr>
          <p:nvPr>
            <p:ph type="title"/>
          </p:nvPr>
        </p:nvSpPr>
        <p:spPr>
          <a:xfrm>
            <a:off x="598621" y="226619"/>
            <a:ext cx="11270650" cy="985720"/>
          </a:xfrm>
        </p:spPr>
        <p:txBody>
          <a:bodyPr/>
          <a:lstStyle/>
          <a:p>
            <a:r>
              <a:rPr lang="en-US" b="1" dirty="0">
                <a:solidFill>
                  <a:schemeClr val="bg1"/>
                </a:solidFill>
              </a:rPr>
              <a:t>Data Fields of Interest</a:t>
            </a:r>
          </a:p>
        </p:txBody>
      </p:sp>
      <p:sp>
        <p:nvSpPr>
          <p:cNvPr id="3" name="Content Placeholder 2">
            <a:extLst>
              <a:ext uri="{FF2B5EF4-FFF2-40B4-BE49-F238E27FC236}">
                <a16:creationId xmlns:a16="http://schemas.microsoft.com/office/drawing/2014/main" id="{D583CE3F-243E-420A-9DA9-20BB1AB3E4D9}"/>
              </a:ext>
            </a:extLst>
          </p:cNvPr>
          <p:cNvSpPr>
            <a:spLocks noGrp="1"/>
          </p:cNvSpPr>
          <p:nvPr>
            <p:ph idx="1"/>
          </p:nvPr>
        </p:nvSpPr>
        <p:spPr>
          <a:xfrm>
            <a:off x="598621" y="1800147"/>
            <a:ext cx="3058979" cy="4479343"/>
          </a:xfrm>
        </p:spPr>
        <p:txBody>
          <a:bodyPr>
            <a:normAutofit/>
          </a:bodyPr>
          <a:lstStyle/>
          <a:p>
            <a:r>
              <a:rPr lang="en-US" sz="2000" dirty="0" err="1"/>
              <a:t>STATE.x</a:t>
            </a:r>
            <a:endParaRPr lang="en-US" sz="2000" dirty="0"/>
          </a:p>
          <a:p>
            <a:r>
              <a:rPr lang="en-US" sz="2000" dirty="0"/>
              <a:t>ST_CASE</a:t>
            </a:r>
          </a:p>
          <a:p>
            <a:r>
              <a:rPr lang="en-US" sz="2000" dirty="0"/>
              <a:t>PER_NO</a:t>
            </a:r>
          </a:p>
          <a:p>
            <a:r>
              <a:rPr lang="en-US" sz="2000" dirty="0"/>
              <a:t>PBPTYPE</a:t>
            </a:r>
          </a:p>
          <a:p>
            <a:r>
              <a:rPr lang="en-US" sz="2000" dirty="0"/>
              <a:t>PBAGE</a:t>
            </a:r>
          </a:p>
          <a:p>
            <a:r>
              <a:rPr lang="en-US" sz="2000" dirty="0"/>
              <a:t>PBSEX</a:t>
            </a:r>
          </a:p>
          <a:p>
            <a:r>
              <a:rPr lang="en-US" sz="2000" dirty="0"/>
              <a:t>PBCWALK</a:t>
            </a:r>
          </a:p>
          <a:p>
            <a:r>
              <a:rPr lang="en-US" sz="2000" dirty="0"/>
              <a:t>PBSWALK</a:t>
            </a:r>
          </a:p>
          <a:p>
            <a:r>
              <a:rPr lang="en-US" sz="2000" dirty="0"/>
              <a:t>PBSZONE</a:t>
            </a:r>
          </a:p>
          <a:p>
            <a:r>
              <a:rPr lang="en-US" sz="2000" dirty="0"/>
              <a:t>BIKECYTPE</a:t>
            </a:r>
          </a:p>
          <a:p>
            <a:r>
              <a:rPr lang="en-US" sz="2000" dirty="0"/>
              <a:t>BIKELOC</a:t>
            </a:r>
          </a:p>
          <a:p>
            <a:r>
              <a:rPr lang="en-US" sz="2000" dirty="0"/>
              <a:t>BIKEPOS</a:t>
            </a:r>
          </a:p>
        </p:txBody>
      </p:sp>
      <p:sp>
        <p:nvSpPr>
          <p:cNvPr id="4" name="Content Placeholder 2">
            <a:extLst>
              <a:ext uri="{FF2B5EF4-FFF2-40B4-BE49-F238E27FC236}">
                <a16:creationId xmlns:a16="http://schemas.microsoft.com/office/drawing/2014/main" id="{A58B5490-C014-4513-A332-FE7264DC86A8}"/>
              </a:ext>
            </a:extLst>
          </p:cNvPr>
          <p:cNvSpPr txBox="1">
            <a:spLocks/>
          </p:cNvSpPr>
          <p:nvPr/>
        </p:nvSpPr>
        <p:spPr>
          <a:xfrm>
            <a:off x="3253946" y="1800144"/>
            <a:ext cx="3058979" cy="4479343"/>
          </a:xfrm>
          <a:prstGeom prst="rect">
            <a:avLst/>
          </a:prstGeom>
        </p:spPr>
        <p:txBody>
          <a:bodyPr vert="horz" lIns="91440" tIns="45720" rIns="91440" bIns="45720" rtlCol="0">
            <a:normAutofit/>
          </a:bodyPr>
          <a:lstStyle>
            <a:lvl1pPr marL="457189" indent="-457189"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000" dirty="0"/>
              <a:t>BIKEDIR</a:t>
            </a:r>
          </a:p>
          <a:p>
            <a:r>
              <a:rPr lang="en-US" sz="2000" dirty="0"/>
              <a:t>BIKECGP</a:t>
            </a:r>
          </a:p>
          <a:p>
            <a:r>
              <a:rPr lang="en-US" sz="2000" dirty="0"/>
              <a:t>DAY</a:t>
            </a:r>
          </a:p>
          <a:p>
            <a:r>
              <a:rPr lang="en-US" sz="2000" dirty="0"/>
              <a:t>MONTH</a:t>
            </a:r>
          </a:p>
          <a:p>
            <a:r>
              <a:rPr lang="en-US" sz="2000" dirty="0"/>
              <a:t>YEAR</a:t>
            </a:r>
          </a:p>
          <a:p>
            <a:r>
              <a:rPr lang="en-US" sz="2000" dirty="0"/>
              <a:t>DAY_WEEK</a:t>
            </a:r>
          </a:p>
          <a:p>
            <a:r>
              <a:rPr lang="en-US" sz="2000" dirty="0"/>
              <a:t>HOUR</a:t>
            </a:r>
          </a:p>
          <a:p>
            <a:r>
              <a:rPr lang="en-US" sz="2000" dirty="0"/>
              <a:t>MINUTE</a:t>
            </a:r>
          </a:p>
          <a:p>
            <a:r>
              <a:rPr lang="en-US" sz="2000" dirty="0"/>
              <a:t>RUR_URB</a:t>
            </a:r>
          </a:p>
          <a:p>
            <a:r>
              <a:rPr lang="en-US" sz="2000" dirty="0"/>
              <a:t>FUNC_SYS</a:t>
            </a:r>
          </a:p>
          <a:p>
            <a:r>
              <a:rPr lang="en-US" sz="2000" dirty="0"/>
              <a:t>TWAY_ID</a:t>
            </a:r>
          </a:p>
          <a:p>
            <a:r>
              <a:rPr lang="en-US" sz="2000" dirty="0"/>
              <a:t>TWAY_ID2</a:t>
            </a:r>
          </a:p>
        </p:txBody>
      </p:sp>
      <p:sp>
        <p:nvSpPr>
          <p:cNvPr id="5" name="Content Placeholder 2">
            <a:extLst>
              <a:ext uri="{FF2B5EF4-FFF2-40B4-BE49-F238E27FC236}">
                <a16:creationId xmlns:a16="http://schemas.microsoft.com/office/drawing/2014/main" id="{D4B71E3E-B5B3-4E3F-AD90-EFB6675844C1}"/>
              </a:ext>
            </a:extLst>
          </p:cNvPr>
          <p:cNvSpPr txBox="1">
            <a:spLocks/>
          </p:cNvSpPr>
          <p:nvPr/>
        </p:nvSpPr>
        <p:spPr>
          <a:xfrm>
            <a:off x="6312925" y="1800144"/>
            <a:ext cx="3058979" cy="4479343"/>
          </a:xfrm>
          <a:prstGeom prst="rect">
            <a:avLst/>
          </a:prstGeom>
        </p:spPr>
        <p:txBody>
          <a:bodyPr vert="horz" lIns="91440" tIns="45720" rIns="91440" bIns="45720" rtlCol="0">
            <a:normAutofit/>
          </a:bodyPr>
          <a:lstStyle>
            <a:lvl1pPr marL="457189" indent="-457189"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000" dirty="0"/>
              <a:t>LATITUDE</a:t>
            </a:r>
          </a:p>
          <a:p>
            <a:r>
              <a:rPr lang="en-US" sz="2000" dirty="0"/>
              <a:t>LONGITUD</a:t>
            </a:r>
          </a:p>
          <a:p>
            <a:r>
              <a:rPr lang="en-US" sz="2000" dirty="0"/>
              <a:t>HARM_EV</a:t>
            </a:r>
          </a:p>
          <a:p>
            <a:r>
              <a:rPr lang="en-US" sz="2000" dirty="0"/>
              <a:t>MAN_COLL</a:t>
            </a:r>
          </a:p>
          <a:p>
            <a:r>
              <a:rPr lang="en-US" sz="2000" dirty="0"/>
              <a:t>TYP_INT</a:t>
            </a:r>
          </a:p>
          <a:p>
            <a:r>
              <a:rPr lang="en-US" sz="2000" dirty="0"/>
              <a:t>WRK_ZONE</a:t>
            </a:r>
          </a:p>
          <a:p>
            <a:r>
              <a:rPr lang="en-US" sz="2000" dirty="0"/>
              <a:t>REL_ROAD</a:t>
            </a:r>
          </a:p>
          <a:p>
            <a:r>
              <a:rPr lang="en-US" sz="2000" dirty="0"/>
              <a:t>LGT_COND</a:t>
            </a:r>
          </a:p>
          <a:p>
            <a:r>
              <a:rPr lang="en-US" sz="2000" dirty="0"/>
              <a:t>WEATHER1</a:t>
            </a:r>
          </a:p>
          <a:p>
            <a:r>
              <a:rPr lang="en-US" sz="2000" dirty="0"/>
              <a:t>WEATHER2</a:t>
            </a:r>
          </a:p>
          <a:p>
            <a:r>
              <a:rPr lang="en-US" sz="2000" dirty="0"/>
              <a:t>WEATHER</a:t>
            </a:r>
          </a:p>
          <a:p>
            <a:r>
              <a:rPr lang="en-US" sz="2000" dirty="0"/>
              <a:t>SCH_BUS</a:t>
            </a:r>
          </a:p>
        </p:txBody>
      </p:sp>
      <p:sp>
        <p:nvSpPr>
          <p:cNvPr id="6" name="Content Placeholder 2">
            <a:extLst>
              <a:ext uri="{FF2B5EF4-FFF2-40B4-BE49-F238E27FC236}">
                <a16:creationId xmlns:a16="http://schemas.microsoft.com/office/drawing/2014/main" id="{BE163DED-8546-43DE-966A-F4C7E34E899C}"/>
              </a:ext>
            </a:extLst>
          </p:cNvPr>
          <p:cNvSpPr txBox="1">
            <a:spLocks/>
          </p:cNvSpPr>
          <p:nvPr/>
        </p:nvSpPr>
        <p:spPr>
          <a:xfrm>
            <a:off x="9371904" y="1800144"/>
            <a:ext cx="3058979" cy="4479343"/>
          </a:xfrm>
          <a:prstGeom prst="rect">
            <a:avLst/>
          </a:prstGeom>
        </p:spPr>
        <p:txBody>
          <a:bodyPr vert="horz" lIns="91440" tIns="45720" rIns="91440" bIns="45720" rtlCol="0">
            <a:normAutofit/>
          </a:bodyPr>
          <a:lstStyle>
            <a:lvl1pPr marL="457189" indent="-457189"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000" dirty="0"/>
              <a:t>CF1</a:t>
            </a:r>
          </a:p>
          <a:p>
            <a:r>
              <a:rPr lang="en-US" sz="2000" dirty="0"/>
              <a:t>CF2</a:t>
            </a:r>
          </a:p>
          <a:p>
            <a:r>
              <a:rPr lang="en-US" sz="2000" dirty="0"/>
              <a:t>CF3</a:t>
            </a:r>
          </a:p>
          <a:p>
            <a:r>
              <a:rPr lang="en-US" sz="2000" dirty="0"/>
              <a:t>FATALS</a:t>
            </a:r>
          </a:p>
          <a:p>
            <a:r>
              <a:rPr lang="en-US" sz="2000" dirty="0"/>
              <a:t>DRUNK_DR</a:t>
            </a:r>
          </a:p>
          <a:p>
            <a:r>
              <a:rPr lang="en-US" sz="2000" dirty="0"/>
              <a:t>date (created)</a:t>
            </a:r>
          </a:p>
          <a:p>
            <a:r>
              <a:rPr lang="en-US" sz="2000" dirty="0"/>
              <a:t>TIME (created)</a:t>
            </a:r>
          </a:p>
        </p:txBody>
      </p:sp>
    </p:spTree>
    <p:extLst>
      <p:ext uri="{BB962C8B-B14F-4D97-AF65-F5344CB8AC3E}">
        <p14:creationId xmlns:p14="http://schemas.microsoft.com/office/powerpoint/2010/main" val="1095254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B2E51-DE05-44AF-8C1F-9E63FAFD2553}"/>
              </a:ext>
            </a:extLst>
          </p:cNvPr>
          <p:cNvSpPr>
            <a:spLocks noGrp="1"/>
          </p:cNvSpPr>
          <p:nvPr>
            <p:ph type="title"/>
          </p:nvPr>
        </p:nvSpPr>
        <p:spPr/>
        <p:txBody>
          <a:bodyPr/>
          <a:lstStyle/>
          <a:p>
            <a:r>
              <a:rPr lang="en-US" dirty="0">
                <a:solidFill>
                  <a:schemeClr val="bg1"/>
                </a:solidFill>
              </a:rPr>
              <a:t>Data Features Used in Analysis</a:t>
            </a:r>
          </a:p>
        </p:txBody>
      </p:sp>
      <p:sp>
        <p:nvSpPr>
          <p:cNvPr id="3" name="Content Placeholder 2">
            <a:extLst>
              <a:ext uri="{FF2B5EF4-FFF2-40B4-BE49-F238E27FC236}">
                <a16:creationId xmlns:a16="http://schemas.microsoft.com/office/drawing/2014/main" id="{C47EE0DB-F37A-4EA0-9134-3987C265D4B1}"/>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519223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A0351-F2B0-4118-8652-528BF0743D23}"/>
              </a:ext>
            </a:extLst>
          </p:cNvPr>
          <p:cNvSpPr>
            <a:spLocks noGrp="1"/>
          </p:cNvSpPr>
          <p:nvPr>
            <p:ph type="title"/>
          </p:nvPr>
        </p:nvSpPr>
        <p:spPr>
          <a:xfrm>
            <a:off x="598620" y="251332"/>
            <a:ext cx="10994760" cy="985720"/>
          </a:xfrm>
        </p:spPr>
        <p:txBody>
          <a:bodyPr/>
          <a:lstStyle/>
          <a:p>
            <a:r>
              <a:rPr lang="en-US" b="1" dirty="0">
                <a:solidFill>
                  <a:schemeClr val="bg1"/>
                </a:solidFill>
              </a:rPr>
              <a:t>Key Findings</a:t>
            </a:r>
          </a:p>
        </p:txBody>
      </p:sp>
      <p:sp>
        <p:nvSpPr>
          <p:cNvPr id="3" name="Content Placeholder 2">
            <a:extLst>
              <a:ext uri="{FF2B5EF4-FFF2-40B4-BE49-F238E27FC236}">
                <a16:creationId xmlns:a16="http://schemas.microsoft.com/office/drawing/2014/main" id="{DF5283E1-47CC-43BD-9BC8-A5DE1585D98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71237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88442-7183-47CB-B5EF-C175260737F6}"/>
              </a:ext>
            </a:extLst>
          </p:cNvPr>
          <p:cNvSpPr>
            <a:spLocks noGrp="1"/>
          </p:cNvSpPr>
          <p:nvPr>
            <p:ph type="title"/>
          </p:nvPr>
        </p:nvSpPr>
        <p:spPr>
          <a:xfrm>
            <a:off x="3245506" y="943884"/>
            <a:ext cx="8347873" cy="763525"/>
          </a:xfrm>
        </p:spPr>
        <p:txBody>
          <a:bodyPr>
            <a:normAutofit fontScale="90000"/>
          </a:bodyPr>
          <a:lstStyle/>
          <a:p>
            <a:r>
              <a:rPr lang="en-US" b="1" dirty="0">
                <a:solidFill>
                  <a:schemeClr val="bg1"/>
                </a:solidFill>
              </a:rPr>
              <a:t>Support (graphs - placeholder)</a:t>
            </a:r>
          </a:p>
        </p:txBody>
      </p:sp>
      <p:sp>
        <p:nvSpPr>
          <p:cNvPr id="3" name="Content Placeholder 2">
            <a:extLst>
              <a:ext uri="{FF2B5EF4-FFF2-40B4-BE49-F238E27FC236}">
                <a16:creationId xmlns:a16="http://schemas.microsoft.com/office/drawing/2014/main" id="{21AEB424-6F82-4900-A055-3694339C63A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52706279"/>
      </p:ext>
    </p:extLst>
  </p:cSld>
  <p:clrMapOvr>
    <a:masterClrMapping/>
  </p:clrMapOvr>
</p:sld>
</file>

<file path=ppt/theme/theme1.xml><?xml version="1.0" encoding="utf-8"?>
<a:theme xmlns:a="http://schemas.openxmlformats.org/drawingml/2006/main" name="160409-bicycle-template-16x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160409-bicycle-template-16x9</Template>
  <TotalTime>55</TotalTime>
  <Words>335</Words>
  <Application>Microsoft Office PowerPoint</Application>
  <PresentationFormat>Widescreen</PresentationFormat>
  <Paragraphs>75</Paragraphs>
  <Slides>8</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160409-bicycle-template-16x9</vt:lpstr>
      <vt:lpstr>US Bicyclist Fatalities</vt:lpstr>
      <vt:lpstr>Data Set</vt:lpstr>
      <vt:lpstr>PowerPoint Presentation</vt:lpstr>
      <vt:lpstr>PowerPoint Presentation</vt:lpstr>
      <vt:lpstr>Data Fields of Interest</vt:lpstr>
      <vt:lpstr>Data Features Used in Analysis</vt:lpstr>
      <vt:lpstr>Key Findings</vt:lpstr>
      <vt:lpstr>Support (graphs - placeholder)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 Bicycle Fatalities</dc:title>
  <dc:creator>Jodie Carlson</dc:creator>
  <cp:lastModifiedBy>noreangardner@gmail.com</cp:lastModifiedBy>
  <cp:revision>10</cp:revision>
  <dcterms:created xsi:type="dcterms:W3CDTF">2019-10-24T02:16:29Z</dcterms:created>
  <dcterms:modified xsi:type="dcterms:W3CDTF">2019-10-25T01:08:21Z</dcterms:modified>
</cp:coreProperties>
</file>