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57" r:id="rId1"/>
  </p:sldMasterIdLst>
  <p:notesMasterIdLst>
    <p:notesMasterId r:id="rId7"/>
  </p:notesMasterIdLst>
  <p:handoutMasterIdLst>
    <p:handoutMasterId r:id="rId8"/>
  </p:handoutMasterIdLst>
  <p:sldIdLst>
    <p:sldId id="256" r:id="rId2"/>
    <p:sldId id="330" r:id="rId3"/>
    <p:sldId id="331" r:id="rId4"/>
    <p:sldId id="328" r:id="rId5"/>
    <p:sldId id="318" r:id="rId6"/>
  </p:sldIdLst>
  <p:sldSz cx="9144000" cy="6858000" type="screen4x3"/>
  <p:notesSz cx="7010400" cy="9236075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686" y="102"/>
      </p:cViewPr>
      <p:guideLst>
        <p:guide orient="horz" pos="2159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-4456" y="-104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Verdan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Verdana"/>
              </a:defRPr>
            </a:lvl1pPr>
          </a:lstStyle>
          <a:p>
            <a:pPr>
              <a:defRPr/>
            </a:pPr>
            <a:fld id="{6BF17FD4-A674-4758-9DD4-57A0AF66CECF}" type="datetime4">
              <a:rPr lang="en-US"/>
              <a:pPr>
                <a:defRPr/>
              </a:pPr>
              <a:t>July 22,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Verdan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Verdana"/>
              </a:defRPr>
            </a:lvl1pPr>
          </a:lstStyle>
          <a:p>
            <a:pPr>
              <a:defRPr/>
            </a:pPr>
            <a:fld id="{A799DDB9-2301-43D2-82DA-1C6FFA1712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65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Verdan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Verdana"/>
              </a:defRPr>
            </a:lvl1pPr>
          </a:lstStyle>
          <a:p>
            <a:pPr>
              <a:defRPr/>
            </a:pPr>
            <a:fld id="{06D6B51D-B663-4216-AB0A-890EFD9E678E}" type="datetime4">
              <a:rPr lang="en-US"/>
              <a:pPr>
                <a:defRPr/>
              </a:pPr>
              <a:t>July 22, 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387850"/>
            <a:ext cx="5607050" cy="415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Verdan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Verdana"/>
              </a:defRPr>
            </a:lvl1pPr>
          </a:lstStyle>
          <a:p>
            <a:pPr>
              <a:defRPr/>
            </a:pPr>
            <a:fld id="{FBE34816-E39D-466A-8E2A-68B7C7532B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919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Verdana" pitchFamily="34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ECB959F-BCB0-4E2C-ADFD-11C1206E7982}" type="slidenum">
              <a:rPr lang="en-US">
                <a:latin typeface="Verdan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dirty="0">
              <a:latin typeface="Verdan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AMPT PPT Cover 01 25Apr201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2" descr="APMT_Tag_Ver_ColorRev_PNG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black">
          <a:xfrm>
            <a:off x="6340475" y="6019800"/>
            <a:ext cx="22590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Triangle 13"/>
          <p:cNvSpPr/>
          <p:nvPr userDrawn="1"/>
        </p:nvSpPr>
        <p:spPr bwMode="hidden">
          <a:xfrm rot="5400000">
            <a:off x="762793" y="-762793"/>
            <a:ext cx="1655763" cy="3181350"/>
          </a:xfrm>
          <a:prstGeom prst="rtTriangle">
            <a:avLst/>
          </a:prstGeom>
          <a:solidFill>
            <a:srgbClr val="FF63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2624" y="4389120"/>
            <a:ext cx="7772400" cy="1143000"/>
          </a:xfrm>
        </p:spPr>
        <p:txBody>
          <a:bodyPr>
            <a:noAutofit/>
          </a:bodyPr>
          <a:lstStyle>
            <a:lvl1pPr algn="l">
              <a:lnSpc>
                <a:spcPct val="95000"/>
              </a:lnSpc>
              <a:defRPr sz="24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682624" y="5715000"/>
            <a:ext cx="7772400" cy="557745"/>
          </a:xfrm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24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800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Arial"/>
              <a:buNone/>
              <a:defRPr sz="1800">
                <a:solidFill>
                  <a:schemeClr val="tx1"/>
                </a:solidFill>
              </a:defRPr>
            </a:lvl1pPr>
            <a:lvl2pPr marL="225425" indent="-225425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/>
              <a:buChar char="•"/>
              <a:defRPr sz="1800">
                <a:solidFill>
                  <a:schemeClr val="tx1"/>
                </a:solidFill>
              </a:defRPr>
            </a:lvl2pPr>
            <a:lvl3pPr marL="460375" indent="-234950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Lucida Grande"/>
              <a:buChar char="-"/>
              <a:defRPr sz="1600">
                <a:solidFill>
                  <a:schemeClr val="tx1"/>
                </a:solidFill>
              </a:defRPr>
            </a:lvl3pPr>
            <a:lvl4pPr marL="687388" indent="-227013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Lucida Grande"/>
              <a:buChar char="-"/>
              <a:defRPr sz="1400">
                <a:solidFill>
                  <a:schemeClr val="tx1"/>
                </a:solidFill>
              </a:defRPr>
            </a:lvl4pPr>
            <a:lvl5pPr marL="912813" indent="-225425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Lucida Grande"/>
              <a:buChar char="-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2E7CF-E080-493D-B71A-E0AA48CE3E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0"/>
          <p:cNvSpPr/>
          <p:nvPr userDrawn="1"/>
        </p:nvSpPr>
        <p:spPr bwMode="gray">
          <a:xfrm rot="16200000">
            <a:off x="5586413" y="3300412"/>
            <a:ext cx="1993900" cy="5121275"/>
          </a:xfrm>
          <a:prstGeom prst="rtTriangl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Verdana"/>
            </a:endParaRPr>
          </a:p>
        </p:txBody>
      </p:sp>
      <p:pic>
        <p:nvPicPr>
          <p:cNvPr id="5" name="Picture 11" descr="APMT_Logo_Black_PNG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340475" y="6330950"/>
            <a:ext cx="225901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7772400" cy="1828800"/>
          </a:xfrm>
        </p:spPr>
        <p:txBody>
          <a:bodyPr>
            <a:noAutofit/>
          </a:bodyPr>
          <a:lstStyle>
            <a:lvl1pPr marL="0" indent="0">
              <a:spcAft>
                <a:spcPts val="1200"/>
              </a:spcAft>
              <a:buClrTx/>
              <a:buFont typeface="Arial"/>
              <a:buNone/>
              <a:defRPr sz="1800">
                <a:solidFill>
                  <a:schemeClr val="tx1"/>
                </a:solidFill>
              </a:defRPr>
            </a:lvl1pPr>
            <a:lvl2pPr marL="0" indent="225425">
              <a:spcAft>
                <a:spcPts val="600"/>
              </a:spcAft>
              <a:buClrTx/>
              <a:buFont typeface="Arial"/>
              <a:buChar char="•"/>
              <a:defRPr sz="1800">
                <a:solidFill>
                  <a:schemeClr val="tx1"/>
                </a:solidFill>
              </a:defRPr>
            </a:lvl2pPr>
            <a:lvl3pPr marL="225425" indent="233363">
              <a:spcAft>
                <a:spcPts val="600"/>
              </a:spcAft>
              <a:buClrTx/>
              <a:buSzPct val="100000"/>
              <a:buFont typeface="Lucida Grande"/>
              <a:buChar char="-"/>
              <a:defRPr sz="1600">
                <a:solidFill>
                  <a:schemeClr val="tx1"/>
                </a:solidFill>
              </a:defRPr>
            </a:lvl3pPr>
            <a:lvl4pPr marL="458788" indent="225425">
              <a:spcAft>
                <a:spcPts val="600"/>
              </a:spcAft>
              <a:buClrTx/>
              <a:buSzPct val="100000"/>
              <a:buFont typeface="Lucida Grande"/>
              <a:buChar char="-"/>
              <a:defRPr sz="1400">
                <a:solidFill>
                  <a:schemeClr val="tx1"/>
                </a:solidFill>
              </a:defRPr>
            </a:lvl4pPr>
            <a:lvl5pPr marL="684213" indent="233363">
              <a:spcAft>
                <a:spcPts val="600"/>
              </a:spcAft>
              <a:buClrTx/>
              <a:buSzPct val="100000"/>
              <a:buFont typeface="Lucida Grande"/>
              <a:buChar char="-"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>
            <a:normAutofit/>
          </a:bodyPr>
          <a:lstStyle>
            <a:lvl1pPr algn="l">
              <a:defRPr sz="2400" b="0" i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B5DF209-EAAF-4456-85CE-85EEC2A1F7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8006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8006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0E4F1-7B95-4888-81A6-58C2ADC862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7E26B-5190-42E2-9B84-008511C497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" y="6400800"/>
            <a:ext cx="4572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50C6F-9858-4BF2-AE96-D3050097E0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" y="6400800"/>
            <a:ext cx="4572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9A5F4-D8AB-44B4-ABB2-E973E8783C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371600"/>
            <a:ext cx="38100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38100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848100"/>
            <a:ext cx="38100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48100"/>
            <a:ext cx="38100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85800" y="6400800"/>
            <a:ext cx="4572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DA778-EE98-4874-AC54-7C34F67BE9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38100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85800" y="6400800"/>
            <a:ext cx="4572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CB622-34AB-442F-9B29-5E6DE938FE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85800" y="228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13716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" y="6400800"/>
            <a:ext cx="45720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/>
                </a:solidFill>
                <a:latin typeface="Verdana"/>
              </a:defRPr>
            </a:lvl1pPr>
          </a:lstStyle>
          <a:p>
            <a:pPr>
              <a:defRPr/>
            </a:pPr>
            <a:fld id="{5EF63763-972A-43A0-BE8D-534C80669E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24" descr="APMT_Logo_Black_PNG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340475" y="6330950"/>
            <a:ext cx="225901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ight Triangle 8"/>
          <p:cNvSpPr/>
          <p:nvPr/>
        </p:nvSpPr>
        <p:spPr bwMode="hidden">
          <a:xfrm rot="5400000">
            <a:off x="356394" y="-356394"/>
            <a:ext cx="704850" cy="1417638"/>
          </a:xfrm>
          <a:prstGeom prst="rtTriangle">
            <a:avLst/>
          </a:prstGeom>
          <a:solidFill>
            <a:srgbClr val="FF63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Verdana"/>
            </a:endParaRPr>
          </a:p>
        </p:txBody>
      </p:sp>
      <p:sp>
        <p:nvSpPr>
          <p:cNvPr id="2" name="MSIPCMContentMarking" descr="{&quot;HashCode&quot;:24823256,&quot;Placement&quot;:&quot;Footer&quot;}">
            <a:extLst>
              <a:ext uri="{FF2B5EF4-FFF2-40B4-BE49-F238E27FC236}">
                <a16:creationId xmlns:a16="http://schemas.microsoft.com/office/drawing/2014/main" id="{6BFD0668-1AEB-454A-B85B-D06B4842CC93}"/>
              </a:ext>
            </a:extLst>
          </p:cNvPr>
          <p:cNvSpPr txBox="1"/>
          <p:nvPr userDrawn="1"/>
        </p:nvSpPr>
        <p:spPr>
          <a:xfrm>
            <a:off x="0" y="6595656"/>
            <a:ext cx="133983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Classification: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8" r:id="rId2"/>
    <p:sldLayoutId id="2147483674" r:id="rId3"/>
    <p:sldLayoutId id="2147483667" r:id="rId4"/>
    <p:sldLayoutId id="2147483666" r:id="rId5"/>
    <p:sldLayoutId id="2147483669" r:id="rId6"/>
    <p:sldLayoutId id="2147483670" r:id="rId7"/>
    <p:sldLayoutId id="2147483671" r:id="rId8"/>
    <p:sldLayoutId id="2147483672" r:id="rId9"/>
  </p:sldLayoutIdLst>
  <p:hf hdr="0" ftr="0" dt="0"/>
  <p:txStyles>
    <p:titleStyle>
      <a:lvl1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400" kern="1200">
          <a:solidFill>
            <a:srgbClr val="FF6319"/>
          </a:solidFill>
          <a:latin typeface="Verdana"/>
          <a:ea typeface="+mj-ea"/>
          <a:cs typeface="Verdana"/>
        </a:defRPr>
      </a:lvl1pPr>
      <a:lvl2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FF6319"/>
          </a:solidFill>
          <a:latin typeface="Verdana" pitchFamily="34" charset="0"/>
        </a:defRPr>
      </a:lvl2pPr>
      <a:lvl3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FF6319"/>
          </a:solidFill>
          <a:latin typeface="Verdana" pitchFamily="34" charset="0"/>
        </a:defRPr>
      </a:lvl3pPr>
      <a:lvl4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FF6319"/>
          </a:solidFill>
          <a:latin typeface="Verdana" pitchFamily="34" charset="0"/>
        </a:defRPr>
      </a:lvl4pPr>
      <a:lvl5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FF6319"/>
          </a:solidFill>
          <a:latin typeface="Verdana" pitchFamily="34" charset="0"/>
        </a:defRPr>
      </a:lvl5pPr>
      <a:lvl6pPr marL="4572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FF6319"/>
          </a:solidFill>
          <a:latin typeface="Verdana" pitchFamily="34" charset="0"/>
        </a:defRPr>
      </a:lvl6pPr>
      <a:lvl7pPr marL="9144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FF6319"/>
          </a:solidFill>
          <a:latin typeface="Verdana" pitchFamily="34" charset="0"/>
        </a:defRPr>
      </a:lvl7pPr>
      <a:lvl8pPr marL="13716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FF6319"/>
          </a:solidFill>
          <a:latin typeface="Verdana" pitchFamily="34" charset="0"/>
        </a:defRPr>
      </a:lvl8pPr>
      <a:lvl9pPr marL="18288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FF6319"/>
          </a:solidFill>
          <a:latin typeface="Verdana" pitchFamily="34" charset="0"/>
        </a:defRPr>
      </a:lvl9pPr>
    </p:titleStyle>
    <p:bodyStyle>
      <a:lvl1pPr algn="l" defTabSz="457200" rtl="0" fontAlgn="base">
        <a:lnSpc>
          <a:spcPct val="110000"/>
        </a:lnSpc>
        <a:spcBef>
          <a:spcPct val="0"/>
        </a:spcBef>
        <a:spcAft>
          <a:spcPts val="1200"/>
        </a:spcAft>
        <a:buClr>
          <a:srgbClr val="FF6319"/>
        </a:buClr>
        <a:buFont typeface="Arial" charset="0"/>
        <a:defRPr kern="1200">
          <a:solidFill>
            <a:schemeClr val="tx1"/>
          </a:solidFill>
          <a:latin typeface="Verdana"/>
          <a:ea typeface="+mn-ea"/>
          <a:cs typeface="Verdana"/>
        </a:defRPr>
      </a:lvl1pPr>
      <a:lvl2pPr marL="225425" indent="-225425" algn="l" defTabSz="457200" rtl="0" fontAlgn="base">
        <a:lnSpc>
          <a:spcPct val="110000"/>
        </a:lnSpc>
        <a:spcBef>
          <a:spcPct val="0"/>
        </a:spcBef>
        <a:spcAft>
          <a:spcPts val="600"/>
        </a:spcAft>
        <a:buClr>
          <a:srgbClr val="FF6319"/>
        </a:buClr>
        <a:buFont typeface="Arial" charset="0"/>
        <a:buChar char="•"/>
        <a:defRPr kern="1200">
          <a:solidFill>
            <a:schemeClr val="tx1"/>
          </a:solidFill>
          <a:latin typeface="Verdana"/>
          <a:ea typeface="+mn-ea"/>
          <a:cs typeface="Verdana"/>
        </a:defRPr>
      </a:lvl2pPr>
      <a:lvl3pPr marL="460375" indent="-234950" algn="l" defTabSz="457200" rtl="0" fontAlgn="base">
        <a:lnSpc>
          <a:spcPct val="110000"/>
        </a:lnSpc>
        <a:spcBef>
          <a:spcPct val="0"/>
        </a:spcBef>
        <a:spcAft>
          <a:spcPts val="600"/>
        </a:spcAft>
        <a:buClr>
          <a:schemeClr val="tx1"/>
        </a:buClr>
        <a:buFont typeface="Lucida Grande"/>
        <a:buChar char="-"/>
        <a:defRPr sz="1600" kern="1200">
          <a:solidFill>
            <a:schemeClr val="tx1"/>
          </a:solidFill>
          <a:latin typeface="Verdana"/>
          <a:ea typeface="+mn-ea"/>
          <a:cs typeface="Verdana"/>
        </a:defRPr>
      </a:lvl3pPr>
      <a:lvl4pPr marL="687388" indent="-227013" algn="l" defTabSz="457200" rtl="0" fontAlgn="base">
        <a:lnSpc>
          <a:spcPct val="110000"/>
        </a:lnSpc>
        <a:spcBef>
          <a:spcPct val="0"/>
        </a:spcBef>
        <a:spcAft>
          <a:spcPts val="600"/>
        </a:spcAft>
        <a:buClr>
          <a:schemeClr val="tx1"/>
        </a:buClr>
        <a:buFont typeface="Lucida Grande"/>
        <a:buChar char="-"/>
        <a:defRPr sz="1400" kern="1200">
          <a:solidFill>
            <a:schemeClr val="tx1"/>
          </a:solidFill>
          <a:latin typeface="Verdana"/>
          <a:ea typeface="+mn-ea"/>
          <a:cs typeface="Verdana"/>
        </a:defRPr>
      </a:lvl4pPr>
      <a:lvl5pPr marL="912813" indent="-225425" algn="l" defTabSz="457200" rtl="0" fontAlgn="base">
        <a:lnSpc>
          <a:spcPct val="110000"/>
        </a:lnSpc>
        <a:spcBef>
          <a:spcPct val="0"/>
        </a:spcBef>
        <a:spcAft>
          <a:spcPts val="600"/>
        </a:spcAft>
        <a:buClr>
          <a:schemeClr val="tx1"/>
        </a:buClr>
        <a:buFont typeface="Lucida Grande"/>
        <a:buChar char="-"/>
        <a:defRPr sz="14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0" anchor="ctr"/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776F65"/>
              </a:solidFill>
            </a:endParaRPr>
          </a:p>
        </p:txBody>
      </p:sp>
      <p:pic>
        <p:nvPicPr>
          <p:cNvPr id="16391" name="Picture 5" descr="1.jpg"/>
          <p:cNvPicPr>
            <a:picLocks noChangeAspect="1"/>
          </p:cNvPicPr>
          <p:nvPr/>
        </p:nvPicPr>
        <p:blipFill>
          <a:blip r:embed="rId3"/>
          <a:srcRect t="20866"/>
          <a:stretch>
            <a:fillRect/>
          </a:stretch>
        </p:blipFill>
        <p:spPr bwMode="auto">
          <a:xfrm>
            <a:off x="1" y="1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Triangle 5"/>
          <p:cNvSpPr/>
          <p:nvPr/>
        </p:nvSpPr>
        <p:spPr bwMode="hidden">
          <a:xfrm rot="5400000">
            <a:off x="399496" y="-399494"/>
            <a:ext cx="763478" cy="1562470"/>
          </a:xfrm>
          <a:prstGeom prst="rtTriangle">
            <a:avLst/>
          </a:prstGeom>
          <a:solidFill>
            <a:srgbClr val="FF63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Verdana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-291306" y="5536218"/>
            <a:ext cx="6561138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20000"/>
              </a:spcBef>
              <a:buClr>
                <a:srgbClr val="103642"/>
              </a:buClr>
              <a:buFont typeface="Wingdings" pitchFamily="2" charset="2"/>
              <a:buNone/>
            </a:pPr>
            <a:r>
              <a:rPr lang="en-US" sz="2400" b="1" dirty="0">
                <a:solidFill>
                  <a:srgbClr val="FF3300"/>
                </a:solidFill>
                <a:latin typeface="Verdana" pitchFamily="34" charset="0"/>
              </a:rPr>
              <a:t>Project 2: Visualize Me (Terminal Strategy)</a:t>
            </a:r>
            <a:endParaRPr lang="en-US" sz="2400" dirty="0">
              <a:solidFill>
                <a:srgbClr val="FF3300"/>
              </a:solidFill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DE5B65-100A-4B30-8EAF-8225E2B760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450C6F-9858-4BF2-AE96-D3050097E0B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51A95D-C573-44B2-A308-67418602C084}"/>
              </a:ext>
            </a:extLst>
          </p:cNvPr>
          <p:cNvSpPr txBox="1">
            <a:spLocks/>
          </p:cNvSpPr>
          <p:nvPr/>
        </p:nvSpPr>
        <p:spPr bwMode="auto">
          <a:xfrm>
            <a:off x="914400" y="160291"/>
            <a:ext cx="864685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6319"/>
                </a:solidFill>
                <a:latin typeface="Verdana"/>
                <a:ea typeface="+mj-ea"/>
                <a:cs typeface="Verdana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6319"/>
                </a:solidFill>
                <a:latin typeface="Verdana" pitchFamily="34" charset="0"/>
              </a:defRPr>
            </a:lvl9pPr>
          </a:lstStyle>
          <a:p>
            <a:r>
              <a:rPr lang="da-DK" sz="2000" b="1" dirty="0">
                <a:latin typeface="Verdana" pitchFamily="34" charset="0"/>
              </a:rPr>
              <a:t>Terminal SQL Server</a:t>
            </a:r>
            <a:endParaRPr lang="da-DK" sz="2000" dirty="0">
              <a:latin typeface="Verdana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BADAB1-C062-497F-9A7D-F5ED0477E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55" y="768889"/>
            <a:ext cx="7897327" cy="2795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0B3687-FF6B-4F16-8267-E622F6079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55" y="3524435"/>
            <a:ext cx="7897326" cy="310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2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9546-B4C0-416F-BF90-B3727CA3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 Planning With Data and Visualization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5F17A-95BA-4F28-8540-9AFDAF93E6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2E7CF-E080-493D-B71A-E0AA48CE3E5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714D5E-89C4-4C4E-AD5A-AAB3E04A8EC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156496"/>
            <a:ext cx="7772400" cy="323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5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650F-2756-42EB-8CB5-318907E3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Fee Day Calculator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FD0F1C-7AFC-48BA-824C-C7F9F1D90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844" y="1245112"/>
            <a:ext cx="4141149" cy="16401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118FD-8DD8-49EA-B6DD-C1D7358600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2E7CF-E080-493D-B71A-E0AA48CE3E5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9314B6-DEC1-40A5-B8AA-E7BCBF535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251" y="1245112"/>
            <a:ext cx="3943905" cy="16385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2AFAD5-8458-4DC6-B152-742352A1C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48" y="3045098"/>
            <a:ext cx="5450889" cy="305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9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10A5-3C34-4CBF-A974-3DBF159F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Base Terminal Equipment Availability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90F67B-5702-4EC9-8399-77CEE9D6E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3021" y="1371600"/>
            <a:ext cx="3586580" cy="18015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63030-1DF0-4B0E-9F40-AB0F8CCD30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2E7CF-E080-493D-B71A-E0AA48CE3E5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AC492B-DE19-4BE3-8D3D-0980B93E7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96" y="1392020"/>
            <a:ext cx="4021584" cy="1787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EDBDEE-0918-42DD-8E2E-C7DFABA9C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180" y="3309119"/>
            <a:ext cx="4643020" cy="2613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9FE700-D70C-4BA7-9EC7-7CDEAC421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088" y="3309119"/>
            <a:ext cx="3014114" cy="261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72911"/>
      </p:ext>
    </p:extLst>
  </p:cSld>
  <p:clrMapOvr>
    <a:masterClrMapping/>
  </p:clrMapOvr>
</p:sld>
</file>

<file path=ppt/theme/theme1.xml><?xml version="1.0" encoding="utf-8"?>
<a:theme xmlns:a="http://schemas.openxmlformats.org/drawingml/2006/main" name="APM Terminals PPT 25Apr2011">
  <a:themeElements>
    <a:clrScheme name="APM Terminals">
      <a:dk1>
        <a:sysClr val="windowText" lastClr="000000"/>
      </a:dk1>
      <a:lt1>
        <a:sysClr val="window" lastClr="FFFFFF"/>
      </a:lt1>
      <a:dk2>
        <a:srgbClr val="004165"/>
      </a:dk2>
      <a:lt2>
        <a:srgbClr val="FFFFFF"/>
      </a:lt2>
      <a:accent1>
        <a:srgbClr val="3CB6CE"/>
      </a:accent1>
      <a:accent2>
        <a:srgbClr val="004165"/>
      </a:accent2>
      <a:accent3>
        <a:srgbClr val="FF6319"/>
      </a:accent3>
      <a:accent4>
        <a:srgbClr val="EEAF30"/>
      </a:accent4>
      <a:accent5>
        <a:srgbClr val="776F65"/>
      </a:accent5>
      <a:accent6>
        <a:srgbClr val="CBC7BF"/>
      </a:accent6>
      <a:hlink>
        <a:srgbClr val="3CB6CE"/>
      </a:hlink>
      <a:folHlink>
        <a:srgbClr val="3CB6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lIns="0" rIns="0" bIns="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APM Terminals PPT 25Apr2011</Template>
  <TotalTime>0</TotalTime>
  <Words>32</Words>
  <Application>Microsoft Office PowerPoint</Application>
  <PresentationFormat>On-screen Show (4:3)</PresentationFormat>
  <Paragraphs>10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Lucida Grande</vt:lpstr>
      <vt:lpstr>Verdana</vt:lpstr>
      <vt:lpstr>Wingdings</vt:lpstr>
      <vt:lpstr>APM Terminals PPT 25Apr2011</vt:lpstr>
      <vt:lpstr>PowerPoint Presentation</vt:lpstr>
      <vt:lpstr>PowerPoint Presentation</vt:lpstr>
      <vt:lpstr>Terminal Planning With Data and Visualization</vt:lpstr>
      <vt:lpstr>Last Fee Day Calculator</vt:lpstr>
      <vt:lpstr>Quick Base Terminal Equipment Availability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cp:keywords/>
  <dc:description/>
  <cp:lastModifiedBy/>
  <cp:revision>50</cp:revision>
  <dcterms:created xsi:type="dcterms:W3CDTF">2011-04-27T20:10:22Z</dcterms:created>
  <dcterms:modified xsi:type="dcterms:W3CDTF">2020-07-25T14:02:20Z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5b24b8-e69b-4583-bfd0-d64b5cee0119_Enabled">
    <vt:lpwstr>True</vt:lpwstr>
  </property>
  <property fmtid="{D5CDD505-2E9C-101B-9397-08002B2CF9AE}" pid="3" name="MSIP_Label_455b24b8-e69b-4583-bfd0-d64b5cee0119_SiteId">
    <vt:lpwstr>05d75c05-fa1a-42e7-9cf1-eb416c396f2d</vt:lpwstr>
  </property>
  <property fmtid="{D5CDD505-2E9C-101B-9397-08002B2CF9AE}" pid="4" name="MSIP_Label_455b24b8-e69b-4583-bfd0-d64b5cee0119_Owner">
    <vt:lpwstr>Matthew.Shaffer@apmterminals.com</vt:lpwstr>
  </property>
  <property fmtid="{D5CDD505-2E9C-101B-9397-08002B2CF9AE}" pid="5" name="MSIP_Label_455b24b8-e69b-4583-bfd0-d64b5cee0119_SetDate">
    <vt:lpwstr>2019-06-18T15:27:08.1238227Z</vt:lpwstr>
  </property>
  <property fmtid="{D5CDD505-2E9C-101B-9397-08002B2CF9AE}" pid="6" name="MSIP_Label_455b24b8-e69b-4583-bfd0-d64b5cee0119_Name">
    <vt:lpwstr>Public</vt:lpwstr>
  </property>
  <property fmtid="{D5CDD505-2E9C-101B-9397-08002B2CF9AE}" pid="7" name="MSIP_Label_455b24b8-e69b-4583-bfd0-d64b5cee0119_Application">
    <vt:lpwstr>Microsoft Azure Information Protection</vt:lpwstr>
  </property>
  <property fmtid="{D5CDD505-2E9C-101B-9397-08002B2CF9AE}" pid="8" name="MSIP_Label_455b24b8-e69b-4583-bfd0-d64b5cee0119_Extended_MSFT_Method">
    <vt:lpwstr>Manual</vt:lpwstr>
  </property>
  <property fmtid="{D5CDD505-2E9C-101B-9397-08002B2CF9AE}" pid="9" name="Sensitivity">
    <vt:lpwstr>Public</vt:lpwstr>
  </property>
</Properties>
</file>