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2"/>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7" d="100"/>
          <a:sy n="87" d="100"/>
        </p:scale>
        <p:origin x="135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5/16/2017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5/16/2017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10</a:t>
            </a:fld>
            <a:endParaRPr lang="en-US"/>
          </a:p>
        </p:txBody>
      </p:sp>
    </p:spTree>
    <p:extLst>
      <p:ext uri="{BB962C8B-B14F-4D97-AF65-F5344CB8AC3E}">
        <p14:creationId xmlns:p14="http://schemas.microsoft.com/office/powerpoint/2010/main" val="87433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r>
              <a:rPr lang="en-US" dirty="0"/>
              <a:t>Use multiple</a:t>
            </a:r>
            <a:r>
              <a:rPr lang="en-US" baseline="0" dirty="0"/>
              <a:t> points, if necessary.</a:t>
            </a:r>
            <a:endParaRPr lang="en-US" dirty="0"/>
          </a:p>
        </p:txBody>
      </p:sp>
      <p:sp>
        <p:nvSpPr>
          <p:cNvPr id="4" name="Rectangle 3"/>
          <p:cNvSpPr>
            <a:spLocks noGrp="1"/>
          </p:cNvSpPr>
          <p:nvPr>
            <p:ph type="sldNum" sz="quarter" idx="10"/>
          </p:nvPr>
        </p:nvSpPr>
        <p:spPr/>
        <p:txBody>
          <a:bodyPr/>
          <a:lstStyle/>
          <a:p>
            <a:fld id="{1D2386A3-2E31-4C9B-B0BE-45709ADB984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r>
              <a:rPr lang="en-US" dirty="0"/>
              <a:t>Use brief bullets and discuss</a:t>
            </a:r>
            <a:r>
              <a:rPr lang="en-US" baseline="0" dirty="0"/>
              <a:t> details verbally.</a:t>
            </a:r>
            <a:endParaRPr lang="en-US" dirty="0"/>
          </a:p>
        </p:txBody>
      </p:sp>
      <p:sp>
        <p:nvSpPr>
          <p:cNvPr id="4" name="Rectangle 3"/>
          <p:cNvSpPr>
            <a:spLocks noGrp="1"/>
          </p:cNvSpPr>
          <p:nvPr>
            <p:ph type="sldNum" sz="quarter" idx="10"/>
          </p:nvPr>
        </p:nvSpPr>
        <p:spPr/>
        <p:txBody>
          <a:bodyPr/>
          <a:lstStyle/>
          <a:p>
            <a:fld id="{1D2386A3-2E31-4C9B-B0BE-45709ADB984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8</a:t>
            </a:fld>
            <a:endParaRPr lang="en-US"/>
          </a:p>
        </p:txBody>
      </p:sp>
    </p:spTree>
    <p:extLst>
      <p:ext uri="{BB962C8B-B14F-4D97-AF65-F5344CB8AC3E}">
        <p14:creationId xmlns:p14="http://schemas.microsoft.com/office/powerpoint/2010/main" val="291862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9</a:t>
            </a:fld>
            <a:endParaRPr lang="en-US"/>
          </a:p>
        </p:txBody>
      </p:sp>
    </p:spTree>
    <p:extLst>
      <p:ext uri="{BB962C8B-B14F-4D97-AF65-F5344CB8AC3E}">
        <p14:creationId xmlns:p14="http://schemas.microsoft.com/office/powerpoint/2010/main" val="76336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en-US" noProof="1"/>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noProof="1"/>
              <a:t>Click to edit Master subtitle style</a:t>
            </a:r>
            <a:endParaRPr lang="en-US" dirty="0"/>
          </a:p>
        </p:txBody>
      </p:sp>
      <p:sp>
        <p:nvSpPr>
          <p:cNvPr id="7" name="Date Placeholder 6"/>
          <p:cNvSpPr>
            <a:spLocks noGrp="1"/>
          </p:cNvSpPr>
          <p:nvPr>
            <p:ph type="dt" sz="half" idx="10"/>
          </p:nvPr>
        </p:nvSpPr>
        <p:spPr/>
        <p:txBody>
          <a:bodyPr/>
          <a:lstStyle/>
          <a:p>
            <a:fld id="{1A33440A-D04E-4FB0-ACBB-D1FD42651063}" type="datetime1">
              <a:rPr lang="en-US" smtClean="0"/>
              <a:pPr/>
              <a:t>5/16/2017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3440A-D04E-4FB0-ACBB-D1FD42651063}" type="datetime1">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3440A-D04E-4FB0-ACBB-D1FD42651063}" type="datetime1">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3440A-D04E-4FB0-ACBB-D1FD42651063}" type="datetime1">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4" name="Date Placeholder 3"/>
          <p:cNvSpPr>
            <a:spLocks noGrp="1"/>
          </p:cNvSpPr>
          <p:nvPr>
            <p:ph type="dt" sz="half" idx="10"/>
          </p:nvPr>
        </p:nvSpPr>
        <p:spPr/>
        <p:txBody>
          <a:bodyPr/>
          <a:lstStyle/>
          <a:p>
            <a:fld id="{619FADA7-12A5-4168-87FD-0A7BA931419B}" type="datetime1">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42B7-F7A6-44F5-A940-BF91B5A1AE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35608" y="274320"/>
            <a:ext cx="749808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FC5A2C-8CF9-418C-929E-59F23F70E5F3}" type="datetime1">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en-US"/>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69BAF-DF50-49A9-A24B-E772F34D4EE8}" type="datetime1">
              <a:rPr lang="en-US" smtClean="0"/>
              <a:pPr/>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29F9C-0FE7-4725-BBF1-3A439DEFF6B8}" type="datetime1">
              <a:rPr lang="en-US" smtClean="0"/>
              <a:pPr/>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AD192ABE-290F-4556-9BE6-EA283C4356C3}" type="datetime1">
              <a:rPr lang="en-US" smtClean="0"/>
              <a:pPr/>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442B7-F7A6-44F5-A940-BF91B5A1AE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en-US"/>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37221-B4EC-499E-8F13-52A4FCD99E36}" type="datetime1">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76F042D-FBEA-40C8-ACF1-388DE857BC66}" type="datetime1">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en-US"/>
              <a:t>Click icon to add picture</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lang="en-US" noProof="1"/>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1A33440A-D04E-4FB0-ACBB-D1FD42651063}" type="datetime1">
              <a:rPr lang="en-US" smtClean="0"/>
              <a:pPr algn="r"/>
              <a:t>5/16/2017</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a:t>Final Project Assignment 1</a:t>
            </a:r>
          </a:p>
        </p:txBody>
      </p:sp>
      <p:sp>
        <p:nvSpPr>
          <p:cNvPr id="3" name="Rectangle 2"/>
          <p:cNvSpPr>
            <a:spLocks noGrp="1"/>
          </p:cNvSpPr>
          <p:nvPr>
            <p:ph type="subTitle" idx="1"/>
          </p:nvPr>
        </p:nvSpPr>
        <p:spPr>
          <a:xfrm>
            <a:off x="1432560" y="1850064"/>
            <a:ext cx="7406640" cy="3407736"/>
          </a:xfrm>
        </p:spPr>
        <p:txBody>
          <a:bodyPr>
            <a:normAutofit/>
          </a:bodyPr>
          <a:lstStyle/>
          <a:p>
            <a:endParaRPr lang="en-US" dirty="0"/>
          </a:p>
          <a:p>
            <a:pPr marL="587502" indent="-514350">
              <a:buAutoNum type="arabicParenR"/>
            </a:pPr>
            <a:r>
              <a:rPr lang="en-US" dirty="0"/>
              <a:t>Predicting effective date price movement based on information stock movement since index announce date</a:t>
            </a:r>
          </a:p>
          <a:p>
            <a:pPr marL="587502" indent="-514350">
              <a:buAutoNum type="arabicParenR"/>
            </a:pPr>
            <a:r>
              <a:rPr lang="en-US" dirty="0"/>
              <a:t>Predicting which lending club loans will default based on historical data of loans</a:t>
            </a:r>
          </a:p>
          <a:p>
            <a:pPr marL="587502" indent="-514350">
              <a:buAutoNum type="arabicParenR"/>
            </a:pPr>
            <a:r>
              <a:rPr lang="en-US" dirty="0"/>
              <a:t>Historical arrests of NFL players and how that effects team performance</a:t>
            </a:r>
          </a:p>
          <a:p>
            <a:pPr marL="587502" indent="-514350">
              <a:buAutoNum type="arabicParenR"/>
            </a:pPr>
            <a:endParaRPr lang="en-US" dirty="0"/>
          </a:p>
        </p:txBody>
      </p:sp>
      <p:sp>
        <p:nvSpPr>
          <p:cNvPr id="4" name="TextBox 3"/>
          <p:cNvSpPr txBox="1"/>
          <p:nvPr/>
        </p:nvSpPr>
        <p:spPr>
          <a:xfrm>
            <a:off x="2667000" y="5486400"/>
            <a:ext cx="4114800" cy="923330"/>
          </a:xfrm>
          <a:prstGeom prst="rect">
            <a:avLst/>
          </a:prstGeom>
          <a:noFill/>
        </p:spPr>
        <p:txBody>
          <a:bodyPr wrap="square" rtlCol="0">
            <a:spAutoFit/>
          </a:bodyPr>
          <a:lstStyle/>
          <a:p>
            <a:pPr algn="ctr"/>
            <a:r>
              <a:rPr lang="en-US" dirty="0"/>
              <a:t>By</a:t>
            </a:r>
          </a:p>
          <a:p>
            <a:pPr algn="ctr"/>
            <a:endParaRPr lang="en-US" dirty="0"/>
          </a:p>
          <a:p>
            <a:pPr algn="ctr"/>
            <a:r>
              <a:rPr lang="en-US" dirty="0"/>
              <a:t>Matt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NFL Arrests and Performance</a:t>
            </a:r>
          </a:p>
        </p:txBody>
      </p:sp>
      <p:sp>
        <p:nvSpPr>
          <p:cNvPr id="3" name="Rectangle 2"/>
          <p:cNvSpPr>
            <a:spLocks noGrp="1"/>
          </p:cNvSpPr>
          <p:nvPr>
            <p:ph idx="1"/>
          </p:nvPr>
        </p:nvSpPr>
        <p:spPr/>
        <p:txBody>
          <a:bodyPr/>
          <a:lstStyle/>
          <a:p>
            <a:pPr marL="82296" indent="0">
              <a:buNone/>
            </a:pPr>
            <a:r>
              <a:rPr lang="en-US" dirty="0"/>
              <a:t>Hypothesis</a:t>
            </a:r>
          </a:p>
          <a:p>
            <a:pPr marL="82296" indent="0">
              <a:buNone/>
            </a:pPr>
            <a:endParaRPr lang="en-US" dirty="0"/>
          </a:p>
          <a:p>
            <a:pPr marL="82296" indent="0">
              <a:buNone/>
            </a:pPr>
            <a:r>
              <a:rPr lang="en-US" dirty="0"/>
              <a:t>Using a data set comprised of historical NFL player arrests from 2000-2017, I can predict what players are more likely to be arrested </a:t>
            </a:r>
          </a:p>
          <a:p>
            <a:pPr marL="82296" indent="0">
              <a:buNone/>
            </a:pPr>
            <a:endParaRPr lang="en-US" dirty="0"/>
          </a:p>
        </p:txBody>
      </p:sp>
    </p:spTree>
    <p:extLst>
      <p:ext uri="{BB962C8B-B14F-4D97-AF65-F5344CB8AC3E}">
        <p14:creationId xmlns:p14="http://schemas.microsoft.com/office/powerpoint/2010/main" val="118548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Predicting Stock Movement on Index Effective Day</a:t>
            </a:r>
          </a:p>
        </p:txBody>
      </p:sp>
      <p:sp>
        <p:nvSpPr>
          <p:cNvPr id="3" name="Rectangle 2"/>
          <p:cNvSpPr>
            <a:spLocks noGrp="1"/>
          </p:cNvSpPr>
          <p:nvPr>
            <p:ph idx="1"/>
          </p:nvPr>
        </p:nvSpPr>
        <p:spPr/>
        <p:txBody>
          <a:bodyPr>
            <a:normAutofit fontScale="85000" lnSpcReduction="10000"/>
          </a:bodyPr>
          <a:lstStyle/>
          <a:p>
            <a:pPr marL="82296" indent="0">
              <a:buNone/>
            </a:pPr>
            <a:r>
              <a:rPr lang="en-US" sz="2800" dirty="0"/>
              <a:t>Problem Statement</a:t>
            </a:r>
          </a:p>
          <a:p>
            <a:pPr marL="82296" indent="0">
              <a:buNone/>
            </a:pPr>
            <a:r>
              <a:rPr lang="en-US" dirty="0"/>
              <a:t>	</a:t>
            </a:r>
            <a:r>
              <a:rPr lang="en-US" sz="1800" dirty="0"/>
              <a:t>Every quarter various index providers (MSCI, S&amp;P, Russel, FTSE) conduct rebalances or reconstitutions of their indices.   Blackrock manages 2 trillion dollars worth of passive index funds whether it be ETF’s or SMA.  Every rebalance these funds must match the closing price to perform in line with their investment mandate.  Due to large volume of securities in the fund it has grown harder and harder to execute our full position on the close of effective date so we are looking to develop strategies to find liquidity around the index date while trying to preserve capital in relation to our closing benchmark price.   Simply,  we can’t put a large amount of money into the closing auction without impacting the price of the security.  As fiduciaries we must find a way to responsibly execute these changes in the portfolio without losing value to the fund and without influencing stock price.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Predicting Stock Movement on Index Effective Day</a:t>
            </a:r>
          </a:p>
        </p:txBody>
      </p:sp>
      <p:sp>
        <p:nvSpPr>
          <p:cNvPr id="3" name="Rectangle 2"/>
          <p:cNvSpPr>
            <a:spLocks noGrp="1"/>
          </p:cNvSpPr>
          <p:nvPr>
            <p:ph idx="1"/>
          </p:nvPr>
        </p:nvSpPr>
        <p:spPr/>
        <p:txBody>
          <a:bodyPr>
            <a:normAutofit fontScale="25000" lnSpcReduction="20000"/>
          </a:bodyPr>
          <a:lstStyle/>
          <a:p>
            <a:pPr marL="82296" indent="0">
              <a:buNone/>
            </a:pPr>
            <a:r>
              <a:rPr lang="en-US" sz="8000" dirty="0"/>
              <a:t>Data</a:t>
            </a:r>
          </a:p>
          <a:p>
            <a:pPr marL="82296" indent="0">
              <a:lnSpc>
                <a:spcPct val="120000"/>
              </a:lnSpc>
              <a:buNone/>
            </a:pPr>
            <a:r>
              <a:rPr lang="en-US" dirty="0"/>
              <a:t>	</a:t>
            </a:r>
            <a:r>
              <a:rPr lang="en-US" sz="4400" dirty="0"/>
              <a:t>On announcement date which is 14 days prior to effective date the vendors announce the changes to the indices which will serve as rows in the data set.  Once announcement date happens I wish to update the following columns</a:t>
            </a:r>
          </a:p>
          <a:p>
            <a:pPr>
              <a:lnSpc>
                <a:spcPct val="120000"/>
              </a:lnSpc>
            </a:pPr>
            <a:r>
              <a:rPr lang="en-US" sz="4400" dirty="0"/>
              <a:t>price</a:t>
            </a:r>
          </a:p>
          <a:p>
            <a:pPr>
              <a:lnSpc>
                <a:spcPct val="120000"/>
              </a:lnSpc>
            </a:pPr>
            <a:r>
              <a:rPr lang="en-US" sz="4400" dirty="0"/>
              <a:t>movement</a:t>
            </a:r>
          </a:p>
          <a:p>
            <a:pPr>
              <a:lnSpc>
                <a:spcPct val="120000"/>
              </a:lnSpc>
            </a:pPr>
            <a:r>
              <a:rPr lang="en-US" sz="4400" dirty="0"/>
              <a:t>volume </a:t>
            </a:r>
          </a:p>
          <a:p>
            <a:pPr>
              <a:lnSpc>
                <a:spcPct val="120000"/>
              </a:lnSpc>
            </a:pPr>
            <a:r>
              <a:rPr lang="en-US" sz="4400" dirty="0"/>
              <a:t>average daily volume</a:t>
            </a:r>
          </a:p>
          <a:p>
            <a:pPr>
              <a:lnSpc>
                <a:spcPct val="120000"/>
              </a:lnSpc>
            </a:pPr>
            <a:r>
              <a:rPr lang="en-US" sz="4400" dirty="0"/>
              <a:t>large holders of the security</a:t>
            </a:r>
          </a:p>
          <a:p>
            <a:pPr>
              <a:lnSpc>
                <a:spcPct val="120000"/>
              </a:lnSpc>
            </a:pPr>
            <a:r>
              <a:rPr lang="en-US" sz="4400" dirty="0"/>
              <a:t>earnings announcement date</a:t>
            </a:r>
          </a:p>
          <a:p>
            <a:pPr>
              <a:lnSpc>
                <a:spcPct val="120000"/>
              </a:lnSpc>
            </a:pPr>
            <a:r>
              <a:rPr lang="en-US" sz="4400" dirty="0"/>
              <a:t>country</a:t>
            </a:r>
          </a:p>
          <a:p>
            <a:pPr>
              <a:lnSpc>
                <a:spcPct val="120000"/>
              </a:lnSpc>
            </a:pPr>
            <a:r>
              <a:rPr lang="en-US" sz="4400" dirty="0"/>
              <a:t>sector</a:t>
            </a:r>
          </a:p>
          <a:p>
            <a:pPr>
              <a:lnSpc>
                <a:spcPct val="120000"/>
              </a:lnSpc>
            </a:pPr>
            <a:r>
              <a:rPr lang="en-US" sz="4400" dirty="0"/>
              <a:t>sub-sector</a:t>
            </a:r>
          </a:p>
          <a:p>
            <a:pPr>
              <a:lnSpc>
                <a:spcPct val="120000"/>
              </a:lnSpc>
            </a:pPr>
            <a:r>
              <a:rPr lang="en-US" sz="4400" dirty="0"/>
              <a:t>currency</a:t>
            </a:r>
          </a:p>
          <a:p>
            <a:pPr marL="82296" indent="0">
              <a:lnSpc>
                <a:spcPct val="120000"/>
              </a:lnSpc>
              <a:buNone/>
            </a:pPr>
            <a:r>
              <a:rPr lang="en-US" sz="4400" dirty="0"/>
              <a:t>	I will retrieve this data by creating a Bloomberg pull of all this information everyday between announcement date and the day before effective date.  The data from Bloomberg is standard and clean as in there won’t be a whole of obscure entries or missing information.  </a:t>
            </a:r>
          </a:p>
          <a:p>
            <a:pPr marL="82296" indent="0">
              <a:lnSpc>
                <a:spcPct val="120000"/>
              </a:lnSpc>
              <a:buNone/>
            </a:pPr>
            <a:r>
              <a:rPr lang="en-US" sz="4400" dirty="0"/>
              <a:t>	The issue with the data is that I haven’t collected much historical data for this project.  I would like to pull this data quarterly until I have a large dataset before running it.  This issue is potentially a showstopper for my project.  I’ve reached out to MSCI to try and receive index changes from the past 10 rebalances so I can have some sort of data set to start with.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Predicting Stock Movement on Index Effective Day</a:t>
            </a:r>
          </a:p>
        </p:txBody>
      </p:sp>
      <p:sp>
        <p:nvSpPr>
          <p:cNvPr id="3" name="Rectangle 2"/>
          <p:cNvSpPr>
            <a:spLocks noGrp="1"/>
          </p:cNvSpPr>
          <p:nvPr>
            <p:ph idx="1"/>
          </p:nvPr>
        </p:nvSpPr>
        <p:spPr/>
        <p:txBody>
          <a:bodyPr/>
          <a:lstStyle/>
          <a:p>
            <a:pPr marL="82296" indent="0">
              <a:buNone/>
            </a:pPr>
            <a:r>
              <a:rPr lang="en-US" dirty="0"/>
              <a:t>Hypothesis</a:t>
            </a:r>
          </a:p>
          <a:p>
            <a:pPr marL="82296" indent="0">
              <a:buNone/>
            </a:pPr>
            <a:endParaRPr lang="en-US" dirty="0"/>
          </a:p>
          <a:p>
            <a:pPr marL="82296" indent="0">
              <a:buNone/>
            </a:pPr>
            <a:r>
              <a:rPr lang="en-US" dirty="0"/>
              <a:t>Using a data set comprised of stock characteristics post announcement date, I can determine price behavior on effective rebalance 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Lending Club Loan Defaults</a:t>
            </a:r>
          </a:p>
        </p:txBody>
      </p:sp>
      <p:sp>
        <p:nvSpPr>
          <p:cNvPr id="3" name="Rectangle 2"/>
          <p:cNvSpPr>
            <a:spLocks noGrp="1"/>
          </p:cNvSpPr>
          <p:nvPr>
            <p:ph idx="1"/>
          </p:nvPr>
        </p:nvSpPr>
        <p:spPr/>
        <p:txBody>
          <a:bodyPr/>
          <a:lstStyle/>
          <a:p>
            <a:pPr marL="82296" indent="0">
              <a:buNone/>
            </a:pPr>
            <a:r>
              <a:rPr lang="en-US" dirty="0"/>
              <a:t>Problem Statement</a:t>
            </a:r>
          </a:p>
          <a:p>
            <a:pPr marL="82296" indent="0">
              <a:buNone/>
            </a:pPr>
            <a:r>
              <a:rPr lang="en-US" dirty="0"/>
              <a:t>	Lending Club provides regular people to back loans and make interest like a bank does.  The problem that these investors have is that the loans they back may default.  I would like to determine if there are trends in the data that can help me avoid investing in a person who is more likely to default.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Lending Club Loan Defaults</a:t>
            </a:r>
          </a:p>
        </p:txBody>
      </p:sp>
      <p:sp>
        <p:nvSpPr>
          <p:cNvPr id="3" name="Rectangle 2"/>
          <p:cNvSpPr>
            <a:spLocks noGrp="1"/>
          </p:cNvSpPr>
          <p:nvPr>
            <p:ph idx="1"/>
          </p:nvPr>
        </p:nvSpPr>
        <p:spPr/>
        <p:txBody>
          <a:bodyPr>
            <a:normAutofit fontScale="47500" lnSpcReduction="20000"/>
          </a:bodyPr>
          <a:lstStyle/>
          <a:p>
            <a:pPr marL="82296" indent="0">
              <a:buNone/>
            </a:pPr>
            <a:r>
              <a:rPr lang="en-US" dirty="0"/>
              <a:t>Data</a:t>
            </a:r>
          </a:p>
          <a:p>
            <a:pPr marL="82296" indent="0">
              <a:buNone/>
            </a:pPr>
            <a:r>
              <a:rPr lang="en-US" dirty="0"/>
              <a:t>	I received data from Kaggle with all loan data from 2007-2015.  The data contains the following columns</a:t>
            </a:r>
          </a:p>
          <a:p>
            <a:pPr>
              <a:lnSpc>
                <a:spcPct val="120000"/>
              </a:lnSpc>
            </a:pPr>
            <a:r>
              <a:rPr lang="en-US" dirty="0"/>
              <a:t>Date</a:t>
            </a:r>
          </a:p>
          <a:p>
            <a:pPr>
              <a:lnSpc>
                <a:spcPct val="120000"/>
              </a:lnSpc>
            </a:pPr>
            <a:r>
              <a:rPr lang="en-US" dirty="0"/>
              <a:t>Loan Amount</a:t>
            </a:r>
          </a:p>
          <a:p>
            <a:pPr>
              <a:lnSpc>
                <a:spcPct val="120000"/>
              </a:lnSpc>
            </a:pPr>
            <a:r>
              <a:rPr lang="en-US" dirty="0"/>
              <a:t>Funded Amount</a:t>
            </a:r>
          </a:p>
          <a:p>
            <a:pPr>
              <a:lnSpc>
                <a:spcPct val="120000"/>
              </a:lnSpc>
            </a:pPr>
            <a:r>
              <a:rPr lang="en-US" dirty="0"/>
              <a:t>Term of the Loan</a:t>
            </a:r>
          </a:p>
          <a:p>
            <a:pPr>
              <a:lnSpc>
                <a:spcPct val="120000"/>
              </a:lnSpc>
            </a:pPr>
            <a:r>
              <a:rPr lang="en-US" dirty="0"/>
              <a:t>Interest Rate</a:t>
            </a:r>
          </a:p>
          <a:p>
            <a:pPr>
              <a:lnSpc>
                <a:spcPct val="120000"/>
              </a:lnSpc>
            </a:pPr>
            <a:r>
              <a:rPr lang="en-US" dirty="0"/>
              <a:t>Zip code</a:t>
            </a:r>
          </a:p>
          <a:p>
            <a:pPr>
              <a:lnSpc>
                <a:spcPct val="120000"/>
              </a:lnSpc>
            </a:pPr>
            <a:r>
              <a:rPr lang="en-US" dirty="0"/>
              <a:t>State</a:t>
            </a:r>
          </a:p>
          <a:p>
            <a:pPr>
              <a:lnSpc>
                <a:spcPct val="120000"/>
              </a:lnSpc>
            </a:pPr>
            <a:r>
              <a:rPr lang="en-US" dirty="0"/>
              <a:t>Purpose of the loan</a:t>
            </a:r>
          </a:p>
          <a:p>
            <a:pPr>
              <a:lnSpc>
                <a:spcPct val="120000"/>
              </a:lnSpc>
            </a:pPr>
            <a:r>
              <a:rPr lang="en-US" dirty="0"/>
              <a:t>Successful Payments made</a:t>
            </a:r>
          </a:p>
          <a:p>
            <a:pPr marL="82296" indent="0">
              <a:lnSpc>
                <a:spcPct val="120000"/>
              </a:lnSpc>
              <a:buNone/>
            </a:pPr>
            <a:r>
              <a:rPr lang="en-US" dirty="0"/>
              <a:t>With this data I can hopefully determine which future loans will be more likely to default.</a:t>
            </a:r>
          </a:p>
          <a:p>
            <a:pPr marL="82296" indent="0">
              <a:buNone/>
            </a:pPr>
            <a:endParaRPr lang="en-US" dirty="0"/>
          </a:p>
          <a:p>
            <a:pPr marL="82296"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Lending Club Loan Defaults</a:t>
            </a:r>
          </a:p>
        </p:txBody>
      </p:sp>
      <p:sp>
        <p:nvSpPr>
          <p:cNvPr id="3" name="Rectangle 2"/>
          <p:cNvSpPr>
            <a:spLocks noGrp="1"/>
          </p:cNvSpPr>
          <p:nvPr>
            <p:ph idx="1"/>
          </p:nvPr>
        </p:nvSpPr>
        <p:spPr/>
        <p:txBody>
          <a:bodyPr/>
          <a:lstStyle/>
          <a:p>
            <a:pPr marL="82296" indent="0">
              <a:buNone/>
            </a:pPr>
            <a:r>
              <a:rPr lang="en-US" dirty="0"/>
              <a:t>Hypothesis</a:t>
            </a:r>
          </a:p>
          <a:p>
            <a:pPr marL="82296" indent="0">
              <a:buNone/>
            </a:pPr>
            <a:endParaRPr lang="en-US" dirty="0"/>
          </a:p>
          <a:p>
            <a:pPr marL="82296" indent="0">
              <a:buNone/>
            </a:pPr>
            <a:r>
              <a:rPr lang="en-US" dirty="0"/>
              <a:t>Using historical characteristics on Lending Clubs Loans, I can predict what loans are more likely to be defaulted on.  </a:t>
            </a:r>
          </a:p>
          <a:p>
            <a:pPr marL="82296"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NFL Arrests and Performance</a:t>
            </a:r>
          </a:p>
        </p:txBody>
      </p:sp>
      <p:sp>
        <p:nvSpPr>
          <p:cNvPr id="3" name="Rectangle 2"/>
          <p:cNvSpPr>
            <a:spLocks noGrp="1"/>
          </p:cNvSpPr>
          <p:nvPr>
            <p:ph idx="1"/>
          </p:nvPr>
        </p:nvSpPr>
        <p:spPr/>
        <p:txBody>
          <a:bodyPr/>
          <a:lstStyle/>
          <a:p>
            <a:pPr marL="82296" indent="0">
              <a:buNone/>
            </a:pPr>
            <a:r>
              <a:rPr lang="en-US" dirty="0"/>
              <a:t>Problem Statement</a:t>
            </a:r>
          </a:p>
          <a:p>
            <a:pPr marL="82296" indent="0">
              <a:buNone/>
            </a:pPr>
            <a:r>
              <a:rPr lang="en-US" dirty="0"/>
              <a:t>	NFL players are growing more and more notorious for bad behavior which results in an arrest by law enforcement.   These incidents effect a teams reputations negatively.  I want to be able to identify some factors that can classify a player as a potential high risk for arrest.</a:t>
            </a:r>
          </a:p>
          <a:p>
            <a:pPr marL="82296" indent="0">
              <a:buNone/>
            </a:pPr>
            <a:r>
              <a:rPr lang="en-US" dirty="0"/>
              <a:t>	This way I can avoid drafting these players or place additional resources to these players in order to prevent an arrest.</a:t>
            </a:r>
          </a:p>
        </p:txBody>
      </p:sp>
    </p:spTree>
    <p:extLst>
      <p:ext uri="{BB962C8B-B14F-4D97-AF65-F5344CB8AC3E}">
        <p14:creationId xmlns:p14="http://schemas.microsoft.com/office/powerpoint/2010/main" val="241010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NFL Arrests and Performance</a:t>
            </a:r>
          </a:p>
        </p:txBody>
      </p:sp>
      <p:sp>
        <p:nvSpPr>
          <p:cNvPr id="3" name="Rectangle 2"/>
          <p:cNvSpPr>
            <a:spLocks noGrp="1"/>
          </p:cNvSpPr>
          <p:nvPr>
            <p:ph idx="1"/>
          </p:nvPr>
        </p:nvSpPr>
        <p:spPr/>
        <p:txBody>
          <a:bodyPr>
            <a:normAutofit fontScale="55000" lnSpcReduction="20000"/>
          </a:bodyPr>
          <a:lstStyle/>
          <a:p>
            <a:pPr marL="82296" indent="0">
              <a:buNone/>
            </a:pPr>
            <a:r>
              <a:rPr lang="en-US" dirty="0"/>
              <a:t>Data</a:t>
            </a:r>
          </a:p>
          <a:p>
            <a:pPr marL="82296" indent="0">
              <a:buNone/>
            </a:pPr>
            <a:r>
              <a:rPr lang="en-US" dirty="0"/>
              <a:t>	I received a data set from Kaggle with all the NFL arrests from 2000 to 2017.  In the data set the variables include</a:t>
            </a:r>
          </a:p>
          <a:p>
            <a:pPr>
              <a:lnSpc>
                <a:spcPct val="120000"/>
              </a:lnSpc>
            </a:pPr>
            <a:r>
              <a:rPr lang="en-US" dirty="0"/>
              <a:t>Date</a:t>
            </a:r>
          </a:p>
          <a:p>
            <a:pPr>
              <a:lnSpc>
                <a:spcPct val="120000"/>
              </a:lnSpc>
            </a:pPr>
            <a:r>
              <a:rPr lang="en-US" dirty="0"/>
              <a:t>Team</a:t>
            </a:r>
          </a:p>
          <a:p>
            <a:pPr>
              <a:lnSpc>
                <a:spcPct val="120000"/>
              </a:lnSpc>
            </a:pPr>
            <a:r>
              <a:rPr lang="en-US" dirty="0"/>
              <a:t>Name</a:t>
            </a:r>
          </a:p>
          <a:p>
            <a:pPr>
              <a:lnSpc>
                <a:spcPct val="120000"/>
              </a:lnSpc>
            </a:pPr>
            <a:r>
              <a:rPr lang="en-US" dirty="0"/>
              <a:t>Position</a:t>
            </a:r>
          </a:p>
          <a:p>
            <a:pPr>
              <a:lnSpc>
                <a:spcPct val="120000"/>
              </a:lnSpc>
            </a:pPr>
            <a:r>
              <a:rPr lang="en-US" dirty="0"/>
              <a:t>Description of Arrest</a:t>
            </a:r>
          </a:p>
          <a:p>
            <a:pPr>
              <a:lnSpc>
                <a:spcPct val="120000"/>
              </a:lnSpc>
            </a:pPr>
            <a:r>
              <a:rPr lang="en-US" dirty="0"/>
              <a:t>School attended</a:t>
            </a:r>
          </a:p>
          <a:p>
            <a:pPr>
              <a:lnSpc>
                <a:spcPct val="120000"/>
              </a:lnSpc>
            </a:pPr>
            <a:r>
              <a:rPr lang="en-US" dirty="0"/>
              <a:t>Where the player is from</a:t>
            </a:r>
          </a:p>
          <a:p>
            <a:pPr>
              <a:lnSpc>
                <a:spcPct val="120000"/>
              </a:lnSpc>
            </a:pPr>
            <a:r>
              <a:rPr lang="en-US" dirty="0"/>
              <a:t>Previous offense in the past</a:t>
            </a:r>
          </a:p>
          <a:p>
            <a:pPr marL="82296" indent="0">
              <a:lnSpc>
                <a:spcPct val="120000"/>
              </a:lnSpc>
              <a:buNone/>
            </a:pPr>
            <a:r>
              <a:rPr lang="en-US" dirty="0"/>
              <a:t>With this information I hope to identify some trends to help teams identify high risk players</a:t>
            </a:r>
          </a:p>
          <a:p>
            <a:pPr marL="82296" indent="0">
              <a:buNone/>
            </a:pPr>
            <a:endParaRPr lang="en-US" dirty="0"/>
          </a:p>
          <a:p>
            <a:pPr marL="82296" indent="0">
              <a:buNone/>
            </a:pPr>
            <a:endParaRPr lang="en-US" dirty="0"/>
          </a:p>
        </p:txBody>
      </p:sp>
    </p:spTree>
    <p:extLst>
      <p:ext uri="{BB962C8B-B14F-4D97-AF65-F5344CB8AC3E}">
        <p14:creationId xmlns:p14="http://schemas.microsoft.com/office/powerpoint/2010/main" val="3834635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DE0C9A-E7EA-4130-A638-8C6570FF0C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strategy recommendation</Template>
  <TotalTime>0</TotalTime>
  <Words>194</Words>
  <Application>Microsoft Office PowerPoint</Application>
  <PresentationFormat>On-screen Show (4:3)</PresentationFormat>
  <Paragraphs>82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 MT</vt:lpstr>
      <vt:lpstr>Verdana</vt:lpstr>
      <vt:lpstr>Wingdings 2</vt:lpstr>
      <vt:lpstr>Solstice</vt:lpstr>
      <vt:lpstr>Final Project Assignment 1</vt:lpstr>
      <vt:lpstr>Predicting Stock Movement on Index Effective Day</vt:lpstr>
      <vt:lpstr>Predicting Stock Movement on Index Effective Day</vt:lpstr>
      <vt:lpstr>Predicting Stock Movement on Index Effective Day</vt:lpstr>
      <vt:lpstr>Lending Club Loan Defaults</vt:lpstr>
      <vt:lpstr>Lending Club Loan Defaults</vt:lpstr>
      <vt:lpstr>Lending Club Loan Defaults</vt:lpstr>
      <vt:lpstr>NFL Arrests and Performance</vt:lpstr>
      <vt:lpstr>NFL Arrests and Performance</vt:lpstr>
      <vt:lpstr>NFL Arrests and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2017-05-17T01:12:20Z</dcterms:created>
  <dcterms:modified xsi:type="dcterms:W3CDTF">2017-05-17T02:51:00Z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TC101671299990</vt:lpwstr>
  </property>
</Properties>
</file>