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D5A-0974-441F-B7F7-365EADA9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481AC-0918-4FB1-879F-6ABF2226C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C2B4-83BA-404B-BD95-23748279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B541-893D-421F-8773-5B3043F9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2C4-7B3F-4421-AE91-A8DF8A11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6149-0A1A-4537-8219-833DFCB9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B9DB-FB09-4AC6-B0D0-E783E15A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060C-1FA6-4F27-9E9C-98DE1FE3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CCC8-2F30-4CAF-9B2F-29C0BE62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6F6A-289F-49A7-8A5B-01501C75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85935-FE37-405F-8C35-98B7B7B8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E99A9-7635-41F6-9877-EB679CBB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5337-1057-4E09-87BD-21EB0FE2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DB82-922E-442E-9736-EC4C55F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71EF-BBAD-4F1A-AB5D-19DD9CF5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ADE1-EB8C-40FE-9530-4E5AE70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05E1-AB1F-411D-9D55-5106ABFE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3648-D592-4B77-A719-74DE489F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36C6-90AA-4DA9-942D-7743866D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3F90-4CFF-4EF6-98D0-AD52D26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27E6-B1F5-4B7A-ADC1-29AAFCF5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0881-634A-495C-99A7-76E66501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72AA-B113-40FF-891D-0EF9EDFF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F9F3-8787-474A-9FD3-F2C90DD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08E5-1409-40B2-BE2C-C17822C9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75A3-9688-40F7-8889-137A608B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C237-5003-49C1-AAD3-038A81F49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9F9CF-14CC-4DA1-847E-7A0F2C2C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3E04-B7CD-4202-9E4F-598BD348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B70B-7395-4266-AB06-A4108383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B5BE-FFC6-42CA-ADED-207DB028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081-9085-48B1-B39C-EF229343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DA10-5AA8-4C13-9C92-EB8E7218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96A7-032E-4240-8A33-68629C96B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0E30D-C3BE-4D73-9A8B-177CEEAC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AB2E9-8D81-43E4-B4C7-54795A75D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40B15-3761-4A18-9842-B7B918E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53D38-B533-48E1-B44F-C56F0B9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864AF-F917-4D43-BF9A-C4682674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6CE-F10A-47CD-B953-FE923AF0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13A90-1541-468F-AAC5-3890F4CD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20D1A-3E9E-4AF6-8A23-68FD5779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D784A-E203-4919-90AE-9838290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2CC67-13C1-42E7-A126-2BC2112C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349DE-E15A-43F3-9D5C-7738125F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E83B8-A5EE-46D0-9F49-92BC6DBF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58A6-43F9-426D-9FA9-87FAD130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34F1-4665-40F5-A121-9C910E9D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6841A-89FE-4DAC-8939-56A9FABE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4EFB-21AE-4BE5-8E65-E6DAC36A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879E6-C9E8-41C7-A7D4-BC406A0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7D6F-3032-451E-9709-E8A08C9E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F35-494B-4AB0-9035-5B7E6CE8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9369-31B8-4F33-ABDC-1DE4384E7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2F29-9CA7-4B3A-B8D6-08B7F74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9F69-F6C1-4EDA-9413-E01BE189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E47E-F4C5-458D-BF99-7ED55001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5FE12-77CD-492B-BD93-4C90A96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C65F6-C7DE-4BF6-AB8B-0D6FA267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C525-EC01-400D-9090-EBB92B08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4E40-A107-446F-8033-1F1894599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E989-345E-4810-A493-68533029BC7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532D-F82D-46B9-A168-FF40BA7F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EF3C-2B25-4177-8EA0-25F9A5A5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D73C-8AC9-4B12-A890-1AA7A4BB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E8D3.28C57B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2.png@01D2E8E2.CE363E40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tt.Silva@blackroc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8810-D2FA-4D7F-88C8-2B66FD738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 Announcement Effect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2041-0653-49C6-BC37-59E575EB8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Silva</a:t>
            </a:r>
          </a:p>
        </p:txBody>
      </p:sp>
    </p:spTree>
    <p:extLst>
      <p:ext uri="{BB962C8B-B14F-4D97-AF65-F5344CB8AC3E}">
        <p14:creationId xmlns:p14="http://schemas.microsoft.com/office/powerpoint/2010/main" val="163381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A46-7231-475F-B860-C62625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117-EC17-49A0-AD51-426DDB7F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Comparison</a:t>
            </a:r>
          </a:p>
          <a:p>
            <a:r>
              <a:rPr lang="en-US" dirty="0"/>
              <a:t>T-Test Results</a:t>
            </a:r>
          </a:p>
          <a:p>
            <a:r>
              <a:rPr lang="en-US" dirty="0"/>
              <a:t>Moving Forward</a:t>
            </a:r>
          </a:p>
          <a:p>
            <a:r>
              <a:rPr lang="en-US" dirty="0"/>
              <a:t>What I learned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209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DBE-5511-488F-958F-5C7A1736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Problem</a:t>
            </a:r>
          </a:p>
        </p:txBody>
      </p:sp>
      <p:pic>
        <p:nvPicPr>
          <p:cNvPr id="4" name="Content Placeholder 3" descr="cid:image001.png@01D2E8D3.28C57B60">
            <a:extLst>
              <a:ext uri="{FF2B5EF4-FFF2-40B4-BE49-F238E27FC236}">
                <a16:creationId xmlns:a16="http://schemas.microsoft.com/office/drawing/2014/main" id="{71FC7594-CC21-47CF-9F61-DB7A73E867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9" y="1377950"/>
            <a:ext cx="689226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id:image002.png@01D2E8E2.CE363E40">
            <a:extLst>
              <a:ext uri="{FF2B5EF4-FFF2-40B4-BE49-F238E27FC236}">
                <a16:creationId xmlns:a16="http://schemas.microsoft.com/office/drawing/2014/main" id="{3D13E557-BFE6-46B8-874B-8AA8B57574C0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56" y="1377950"/>
            <a:ext cx="506158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FAEA6-97F5-43F1-BFF7-4C52E12D5CA8}"/>
              </a:ext>
            </a:extLst>
          </p:cNvPr>
          <p:cNvSpPr txBox="1"/>
          <p:nvPr/>
        </p:nvSpPr>
        <p:spPr>
          <a:xfrm>
            <a:off x="1380393" y="5906706"/>
            <a:ext cx="960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Hypothesis: Index announcements create structural market changes to securities until the close of effective date.  Using volume data I can predict the how the security will trade on effective date.  </a:t>
            </a:r>
          </a:p>
        </p:txBody>
      </p:sp>
    </p:spTree>
    <p:extLst>
      <p:ext uri="{BB962C8B-B14F-4D97-AF65-F5344CB8AC3E}">
        <p14:creationId xmlns:p14="http://schemas.microsoft.com/office/powerpoint/2010/main" val="787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0572-F9AB-47FB-AF89-D54C618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0A20F-0A8A-40C2-99C2-6797BFC0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3" y="1740610"/>
            <a:ext cx="5091188" cy="4752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A0DB9-060B-4EE4-BD53-A4B00DDEC1B8}"/>
              </a:ext>
            </a:extLst>
          </p:cNvPr>
          <p:cNvSpPr txBox="1"/>
          <p:nvPr/>
        </p:nvSpPr>
        <p:spPr>
          <a:xfrm>
            <a:off x="2295525" y="150602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F7850-CFE2-4821-A839-BCB5EA14E04F}"/>
              </a:ext>
            </a:extLst>
          </p:cNvPr>
          <p:cNvSpPr txBox="1"/>
          <p:nvPr/>
        </p:nvSpPr>
        <p:spPr>
          <a:xfrm>
            <a:off x="8493919" y="150602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 Index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46DF2-609E-4BDD-A7A2-6203B0BBCE99}"/>
              </a:ext>
            </a:extLst>
          </p:cNvPr>
          <p:cNvSpPr txBox="1"/>
          <p:nvPr/>
        </p:nvSpPr>
        <p:spPr>
          <a:xfrm>
            <a:off x="2028839" y="65338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Excess Volume (%)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50B30-4406-4306-998A-6BC8E85C625F}"/>
              </a:ext>
            </a:extLst>
          </p:cNvPr>
          <p:cNvSpPr txBox="1"/>
          <p:nvPr/>
        </p:nvSpPr>
        <p:spPr>
          <a:xfrm>
            <a:off x="8505825" y="65338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Excess Volume 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90C-5277-460A-892A-293C2685C1F7}"/>
              </a:ext>
            </a:extLst>
          </p:cNvPr>
          <p:cNvSpPr txBox="1"/>
          <p:nvPr/>
        </p:nvSpPr>
        <p:spPr>
          <a:xfrm rot="5400000">
            <a:off x="-1415561" y="4035669"/>
            <a:ext cx="34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Change on Effective Date 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6B79F8-091E-4B51-8BE4-171B52F4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8" y="1811214"/>
            <a:ext cx="5200622" cy="46822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565FC6-0517-4A8D-B030-13936C897D8C}"/>
              </a:ext>
            </a:extLst>
          </p:cNvPr>
          <p:cNvSpPr txBox="1"/>
          <p:nvPr/>
        </p:nvSpPr>
        <p:spPr>
          <a:xfrm rot="5400000">
            <a:off x="4605521" y="4035669"/>
            <a:ext cx="34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Change on Effective Date %</a:t>
            </a:r>
          </a:p>
        </p:txBody>
      </p:sp>
    </p:spTree>
    <p:extLst>
      <p:ext uri="{BB962C8B-B14F-4D97-AF65-F5344CB8AC3E}">
        <p14:creationId xmlns:p14="http://schemas.microsoft.com/office/powerpoint/2010/main" val="6460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7019-DF7F-46AC-83B0-2216B6E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A1EEB2-AC32-4480-BB53-ABA3D3F82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72463"/>
              </p:ext>
            </p:extLst>
          </p:nvPr>
        </p:nvGraphicFramePr>
        <p:xfrm>
          <a:off x="838200" y="1825625"/>
          <a:ext cx="1051560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34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813257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123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Excess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6.52069E-05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0636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Change Effective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0.002678343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558160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76B6E9-C396-48BF-B8B2-7537D026FF03}"/>
              </a:ext>
            </a:extLst>
          </p:cNvPr>
          <p:cNvSpPr txBox="1"/>
          <p:nvPr/>
        </p:nvSpPr>
        <p:spPr>
          <a:xfrm>
            <a:off x="838200" y="342020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small T values and large P values it is clear that there is not a statistical difference between the behavior of securities affected by an index announcement and securities that were not affected by the index announcement.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F60E-F9BB-4710-ACC2-309B478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A9A9-1D94-4F12-A2B5-E13FC3A1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better data for August Rebalance</a:t>
            </a:r>
          </a:p>
          <a:p>
            <a:r>
              <a:rPr lang="en-US" dirty="0"/>
              <a:t>Refine scope of study to include only securities with over a certain percentage change in weight to the index</a:t>
            </a:r>
          </a:p>
          <a:p>
            <a:r>
              <a:rPr lang="en-US" dirty="0"/>
              <a:t>Use a metric to eliminate securities where the index change is smaller than 1 days volume</a:t>
            </a:r>
          </a:p>
          <a:p>
            <a:r>
              <a:rPr lang="en-US" dirty="0"/>
              <a:t>Collect more data and different types of data. (price changes, post trade prices and volume, pre announcement positioning, and analyst sentiment)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7F9B-8FC0-412E-97B3-EDC37F2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8607-BB90-4972-B6B4-8F32713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clear plan from the start before collecting information.</a:t>
            </a:r>
          </a:p>
          <a:p>
            <a:r>
              <a:rPr lang="en-US" dirty="0"/>
              <a:t>Data collection is paramount.  I received bad data from our data integrity group when I went back to request more information.    </a:t>
            </a:r>
          </a:p>
          <a:p>
            <a:r>
              <a:rPr lang="en-US" dirty="0"/>
              <a:t>Indexing is still a small part of the market.  Despite not getting significant results this quarter, as assets move in ETF’s and Index funds maybe my theory will eventually be significant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B76B-B5F7-4D62-BA95-E231E15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79B3-43A4-42C6-BD73-B85E15B6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Matt.Silva@blackrock.com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Index Announcement Effect</vt:lpstr>
      <vt:lpstr>Table of Contents</vt:lpstr>
      <vt:lpstr>Summary of Problem</vt:lpstr>
      <vt:lpstr>Data Comparison</vt:lpstr>
      <vt:lpstr>T-Test Results</vt:lpstr>
      <vt:lpstr>Moving Forward</vt:lpstr>
      <vt:lpstr>What I Learned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Announcement Effect</dc:title>
  <dc:creator>Matt Silva</dc:creator>
  <cp:lastModifiedBy>Matt Silva</cp:lastModifiedBy>
  <cp:revision>10</cp:revision>
  <dcterms:created xsi:type="dcterms:W3CDTF">2017-06-21T00:44:16Z</dcterms:created>
  <dcterms:modified xsi:type="dcterms:W3CDTF">2017-06-21T02:40:36Z</dcterms:modified>
</cp:coreProperties>
</file>