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0" r:id="rId5"/>
    <p:sldId id="263" r:id="rId6"/>
    <p:sldId id="272" r:id="rId7"/>
    <p:sldId id="264" r:id="rId8"/>
    <p:sldId id="268" r:id="rId9"/>
    <p:sldId id="269" r:id="rId10"/>
    <p:sldId id="267" r:id="rId11"/>
    <p:sldId id="265" r:id="rId12"/>
    <p:sldId id="274" r:id="rId13"/>
    <p:sldId id="275" r:id="rId14"/>
    <p:sldId id="270" r:id="rId15"/>
    <p:sldId id="261" r:id="rId16"/>
    <p:sldId id="258" r:id="rId17"/>
    <p:sldId id="259" r:id="rId18"/>
    <p:sldId id="266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Software Product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Dan </a:t>
            </a:r>
            <a:r>
              <a:rPr lang="en-US" sz="2400" dirty="0" err="1"/>
              <a:t>Schien</a:t>
            </a:r>
            <a:r>
              <a:rPr lang="en-US" sz="2400" dirty="0"/>
              <a:t> &amp; </a:t>
            </a:r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8553-81DB-2D40-94EB-0156E896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Lectures - Plea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E90E-A421-EA47-90D8-504BD00E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gone to a lot of effort arranging guests</a:t>
            </a:r>
          </a:p>
          <a:p>
            <a:r>
              <a:rPr lang="en-US" dirty="0"/>
              <a:t>Please do come along to the sessions</a:t>
            </a:r>
          </a:p>
          <a:p>
            <a:endParaRPr lang="en-US" dirty="0"/>
          </a:p>
          <a:p>
            <a:r>
              <a:rPr lang="en-US" dirty="0"/>
              <a:t>You might not like a particular session/topic</a:t>
            </a:r>
          </a:p>
          <a:p>
            <a:r>
              <a:rPr lang="en-US" dirty="0"/>
              <a:t>Doesn’t mean the next one will be disagreeable</a:t>
            </a:r>
          </a:p>
          <a:p>
            <a:endParaRPr lang="en-US" dirty="0"/>
          </a:p>
          <a:p>
            <a:r>
              <a:rPr lang="en-US" dirty="0"/>
              <a:t>It’s your chance to act like mature citizens</a:t>
            </a:r>
          </a:p>
          <a:p>
            <a:r>
              <a:rPr lang="en-US" dirty="0"/>
              <a:t>Externally embarrassing if no students turn up !</a:t>
            </a:r>
          </a:p>
        </p:txBody>
      </p:sp>
    </p:spTree>
    <p:extLst>
      <p:ext uri="{BB962C8B-B14F-4D97-AF65-F5344CB8AC3E}">
        <p14:creationId xmlns:p14="http://schemas.microsoft.com/office/powerpoint/2010/main" val="10119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730D-1BDA-1544-91B3-CED82C6E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“Trade Show” 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52CE-41FD-E644-ABD4-2F7028C6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the semester we will hold demo sessions</a:t>
            </a:r>
          </a:p>
          <a:p>
            <a:r>
              <a:rPr lang="en-US" dirty="0"/>
              <a:t>Teams will set up demo stands (like a trade show)</a:t>
            </a:r>
          </a:p>
          <a:p>
            <a:r>
              <a:rPr lang="en-US" dirty="0"/>
              <a:t>Students will visit stands to find out about projects</a:t>
            </a:r>
          </a:p>
          <a:p>
            <a:r>
              <a:rPr lang="en-US" dirty="0"/>
              <a:t>You’ll get the chance to assess each others work</a:t>
            </a:r>
          </a:p>
          <a:p>
            <a:r>
              <a:rPr lang="en-US" dirty="0"/>
              <a:t>The feedback will help you to improve</a:t>
            </a:r>
          </a:p>
          <a:p>
            <a:r>
              <a:rPr lang="en-US" dirty="0"/>
              <a:t>Also provide us with insight into teams’ progress</a:t>
            </a:r>
          </a:p>
        </p:txBody>
      </p:sp>
    </p:spTree>
    <p:extLst>
      <p:ext uri="{BB962C8B-B14F-4D97-AF65-F5344CB8AC3E}">
        <p14:creationId xmlns:p14="http://schemas.microsoft.com/office/powerpoint/2010/main" val="22666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8EF48-2672-4941-8A04-910E5315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 and Safety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BEA57-0463-B343-866E-2F5497B50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8EF48-2672-4941-8A04-910E5315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IP Addresses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BEA57-0463-B343-866E-2F5497B50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B69A-1AF5-834D-87D7-F8D8E808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Milestones &amp;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55E8-F4DE-F04E-A714-EF32581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release to your clients (Beta) is 13</a:t>
            </a:r>
            <a:r>
              <a:rPr lang="en-US" baseline="30000" dirty="0"/>
              <a:t>th</a:t>
            </a:r>
            <a:r>
              <a:rPr lang="en-US" dirty="0"/>
              <a:t> Feb</a:t>
            </a:r>
          </a:p>
          <a:p>
            <a:r>
              <a:rPr lang="en-US" dirty="0"/>
              <a:t>Final release of the completed system is 17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r>
              <a:rPr lang="en-US" dirty="0"/>
              <a:t>Final version of portfolio is also due on 17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  <a:p>
            <a:endParaRPr lang="en-US" dirty="0"/>
          </a:p>
          <a:p>
            <a:r>
              <a:rPr lang="en-US" dirty="0"/>
              <a:t>Demo/discussions (</a:t>
            </a:r>
            <a:r>
              <a:rPr lang="en-US" dirty="0" err="1"/>
              <a:t>vivas</a:t>
            </a:r>
            <a:r>
              <a:rPr lang="en-US" dirty="0"/>
              <a:t>) take place w/c 29</a:t>
            </a:r>
            <a:r>
              <a:rPr lang="en-US" baseline="30000" dirty="0"/>
              <a:t>th</a:t>
            </a:r>
            <a:r>
              <a:rPr lang="en-US" dirty="0"/>
              <a:t> April</a:t>
            </a:r>
          </a:p>
        </p:txBody>
      </p:sp>
    </p:spTree>
    <p:extLst>
      <p:ext uri="{BB962C8B-B14F-4D97-AF65-F5344CB8AC3E}">
        <p14:creationId xmlns:p14="http://schemas.microsoft.com/office/powerpoint/2010/main" val="11764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61C5-C6EE-B541-9C85-8541F3B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2852737"/>
          </a:xfrm>
        </p:spPr>
        <p:txBody>
          <a:bodyPr/>
          <a:lstStyle/>
          <a:p>
            <a:pPr algn="ctr"/>
            <a:r>
              <a:rPr lang="en-US" dirty="0"/>
              <a:t>Final Marking Criteria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5D21-3470-BF41-B883-2837ED9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(50% of unit assessment)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FDFB-CDD0-2F4C-B9F1-A778EFBA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Development Testing</a:t>
            </a:r>
          </a:p>
          <a:p>
            <a:r>
              <a:rPr lang="en-US" dirty="0"/>
              <a:t>Release/Integration Testing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Quality of writing, structure, use of diagrams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You’ve had feedback on a draft of most of these !</a:t>
            </a:r>
          </a:p>
        </p:txBody>
      </p:sp>
    </p:spTree>
    <p:extLst>
      <p:ext uri="{BB962C8B-B14F-4D97-AF65-F5344CB8AC3E}">
        <p14:creationId xmlns:p14="http://schemas.microsoft.com/office/powerpoint/2010/main" val="18119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F484-1941-BF47-999D-D2D77E8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Discussion (remaining 50%)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ECA3-79A4-2D43-A352-7BAF9265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 extent (how large and ambitious)</a:t>
            </a:r>
          </a:p>
          <a:p>
            <a:r>
              <a:rPr lang="en-US" dirty="0"/>
              <a:t>Product sophistication (UI, data storage, security etc.)</a:t>
            </a:r>
          </a:p>
          <a:p>
            <a:r>
              <a:rPr lang="en-US" dirty="0"/>
              <a:t>Product implementation (language, platform, infrastructure)</a:t>
            </a:r>
          </a:p>
          <a:p>
            <a:r>
              <a:rPr lang="en-US" dirty="0"/>
              <a:t>Product user manual/documentation</a:t>
            </a:r>
          </a:p>
          <a:p>
            <a:endParaRPr lang="en-US" dirty="0"/>
          </a:p>
          <a:p>
            <a:r>
              <a:rPr lang="en-US" dirty="0"/>
              <a:t>Process planning (OP, work packages, activity diagram etc.)</a:t>
            </a:r>
          </a:p>
          <a:p>
            <a:r>
              <a:rPr lang="en-US" dirty="0"/>
              <a:t>Process practices (e.g. pair prog., TDD, Iterative, CI, CD, etc.)</a:t>
            </a:r>
          </a:p>
          <a:p>
            <a:r>
              <a:rPr lang="en-US" dirty="0"/>
              <a:t>Process support tools (IDEs, testing, deploy, version man.)</a:t>
            </a:r>
          </a:p>
          <a:p>
            <a:endParaRPr lang="en-US" dirty="0"/>
          </a:p>
          <a:p>
            <a:r>
              <a:rPr lang="en-US" dirty="0"/>
              <a:t>Evaluation (technique, ”real” users, “real” context)</a:t>
            </a:r>
          </a:p>
          <a:p>
            <a:r>
              <a:rPr lang="en-US" dirty="0"/>
              <a:t>Quality of Demonstration and Discussion</a:t>
            </a:r>
          </a:p>
          <a:p>
            <a:r>
              <a:rPr lang="en-US" dirty="0"/>
              <a:t>Social (team coherence, engagement with client)</a:t>
            </a:r>
          </a:p>
        </p:txBody>
      </p:sp>
    </p:spTree>
    <p:extLst>
      <p:ext uri="{BB962C8B-B14F-4D97-AF65-F5344CB8AC3E}">
        <p14:creationId xmlns:p14="http://schemas.microsoft.com/office/powerpoint/2010/main" val="404163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09E-792B-3049-B0C9-4EDD6A88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of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F3B1-73C9-0347-B1C1-E91F653C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Do</a:t>
            </a:r>
            <a:r>
              <a:rPr lang="en-US" dirty="0"/>
              <a:t> listen to feedback from clients…</a:t>
            </a:r>
          </a:p>
          <a:p>
            <a:r>
              <a:rPr lang="en-US" dirty="0"/>
              <a:t>But remember that they won’t be marking you !</a:t>
            </a:r>
          </a:p>
          <a:p>
            <a:endParaRPr lang="en-US" dirty="0"/>
          </a:p>
          <a:p>
            <a:r>
              <a:rPr lang="en-US" dirty="0"/>
              <a:t>This unit is certainly about creating a product…</a:t>
            </a:r>
          </a:p>
          <a:p>
            <a:r>
              <a:rPr lang="en-US" dirty="0"/>
              <a:t>But there’s much more to a product than just code</a:t>
            </a:r>
          </a:p>
          <a:p>
            <a:endParaRPr lang="en-US" dirty="0"/>
          </a:p>
          <a:p>
            <a:r>
              <a:rPr lang="en-US" dirty="0"/>
              <a:t>On some units you can get away with heroic effort</a:t>
            </a:r>
          </a:p>
          <a:p>
            <a:r>
              <a:rPr lang="en-US" dirty="0"/>
              <a:t>On SPE you must work consistently &amp; systematically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2CA30-F2A7-6048-95AB-313AD99F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7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775C-E709-5943-846E-3BA9407E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E134-37F2-0240-AC0D-30C32951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back to SPE !</a:t>
            </a:r>
          </a:p>
          <a:p>
            <a:pPr marL="0" indent="0">
              <a:buNone/>
            </a:pPr>
            <a:r>
              <a:rPr lang="en-US" dirty="0"/>
              <a:t>Hope that the exams went well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Aim of this session is to reboot / restart SPE projects:</a:t>
            </a:r>
          </a:p>
          <a:p>
            <a:pPr marL="0" indent="0">
              <a:buNone/>
            </a:pPr>
            <a:r>
              <a:rPr lang="en-US" dirty="0"/>
              <a:t>    - Take stock of where we are currently</a:t>
            </a:r>
          </a:p>
          <a:p>
            <a:pPr marL="0" indent="0">
              <a:buNone/>
            </a:pPr>
            <a:r>
              <a:rPr lang="en-US" dirty="0"/>
              <a:t>    - Lay out the coming term (dates and activities)</a:t>
            </a:r>
          </a:p>
          <a:p>
            <a:pPr marL="0" indent="0">
              <a:buNone/>
            </a:pPr>
            <a:r>
              <a:rPr lang="en-US" dirty="0"/>
              <a:t>    - Make sure everybody knows what is expected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alarms and no surprises !</a:t>
            </a:r>
          </a:p>
        </p:txBody>
      </p:sp>
    </p:spTree>
    <p:extLst>
      <p:ext uri="{BB962C8B-B14F-4D97-AF65-F5344CB8AC3E}">
        <p14:creationId xmlns:p14="http://schemas.microsoft.com/office/powerpoint/2010/main" val="98321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2CA30-F2A7-6048-95AB-313AD99F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Videos from previous years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5E6-FA2C-F84D-8848-E869BD4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SPE…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8834-4181-0443-A8AC-F081BB16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with your clients</a:t>
            </a:r>
          </a:p>
          <a:p>
            <a:r>
              <a:rPr lang="en-US" dirty="0"/>
              <a:t>Eliciting key requirements</a:t>
            </a:r>
          </a:p>
          <a:p>
            <a:r>
              <a:rPr lang="en-US" dirty="0"/>
              <a:t>Planning out work packages</a:t>
            </a:r>
          </a:p>
          <a:p>
            <a:r>
              <a:rPr lang="en-US" dirty="0"/>
              <a:t>Allocating work to individual team members</a:t>
            </a:r>
          </a:p>
          <a:p>
            <a:r>
              <a:rPr lang="en-US" dirty="0"/>
              <a:t>Regular meetings between team members</a:t>
            </a:r>
          </a:p>
          <a:p>
            <a:r>
              <a:rPr lang="en-US" dirty="0"/>
              <a:t>Creating and linking in GIT repository</a:t>
            </a:r>
          </a:p>
          <a:p>
            <a:r>
              <a:rPr lang="en-US" dirty="0"/>
              <a:t>Delivering MVP functionality</a:t>
            </a:r>
          </a:p>
          <a:p>
            <a:r>
              <a:rPr lang="en-US" dirty="0"/>
              <a:t>Allocating (and updating) pay rates</a:t>
            </a:r>
          </a:p>
          <a:p>
            <a:r>
              <a:rPr lang="en-US" dirty="0"/>
              <a:t>Everyone engaging with Open Project</a:t>
            </a:r>
          </a:p>
        </p:txBody>
      </p:sp>
    </p:spTree>
    <p:extLst>
      <p:ext uri="{BB962C8B-B14F-4D97-AF65-F5344CB8AC3E}">
        <p14:creationId xmlns:p14="http://schemas.microsoft.com/office/powerpoint/2010/main" val="8705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361C5-C6EE-B541-9C85-8541F3B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28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well have you been doing ?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4AAC27D-DAD3-2E43-A791-EB057FD146D2}"/>
              </a:ext>
            </a:extLst>
          </p:cNvPr>
          <p:cNvSpPr txBox="1">
            <a:spLocks/>
          </p:cNvSpPr>
          <p:nvPr/>
        </p:nvSpPr>
        <p:spPr>
          <a:xfrm>
            <a:off x="0" y="4562476"/>
            <a:ext cx="9144000" cy="696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MarksOutOfTen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2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A5E5F-4D89-FF47-A2D0-70017ADC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Panic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AE57D-71F2-2B4A-9C84-A27E36DF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scores do not contribute to you final grade</a:t>
            </a:r>
          </a:p>
          <a:p>
            <a:r>
              <a:rPr lang="en-US" dirty="0"/>
              <a:t>They are just rough-and-ready indicators</a:t>
            </a:r>
          </a:p>
          <a:p>
            <a:r>
              <a:rPr lang="en-US" dirty="0"/>
              <a:t>To give an approximate idea of performance</a:t>
            </a:r>
          </a:p>
          <a:p>
            <a:r>
              <a:rPr lang="en-US" dirty="0"/>
              <a:t>Only as accurate as the data in Open Project</a:t>
            </a:r>
          </a:p>
          <a:p>
            <a:r>
              <a:rPr lang="en-US" dirty="0"/>
              <a:t>If you scored poorly, ask yourselves why !</a:t>
            </a:r>
          </a:p>
        </p:txBody>
      </p:sp>
    </p:spTree>
    <p:extLst>
      <p:ext uri="{BB962C8B-B14F-4D97-AF65-F5344CB8AC3E}">
        <p14:creationId xmlns:p14="http://schemas.microsoft.com/office/powerpoint/2010/main" val="89469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478-DC26-204D-8DFF-D2DD6CFE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Optimistic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EA38-BC7C-1244-9408-C574F382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whole semester (almost) still to go</a:t>
            </a:r>
          </a:p>
          <a:p>
            <a:r>
              <a:rPr lang="en-US" dirty="0"/>
              <a:t>Two iterations still to deliver</a:t>
            </a:r>
          </a:p>
          <a:p>
            <a:r>
              <a:rPr lang="en-US" dirty="0"/>
              <a:t>Lots of opportunity for input from client</a:t>
            </a:r>
          </a:p>
          <a:p>
            <a:r>
              <a:rPr lang="en-US" dirty="0"/>
              <a:t>All still to play for 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season on SPE…</a:t>
            </a:r>
          </a:p>
        </p:txBody>
      </p:sp>
    </p:spTree>
    <p:extLst>
      <p:ext uri="{BB962C8B-B14F-4D97-AF65-F5344CB8AC3E}">
        <p14:creationId xmlns:p14="http://schemas.microsoft.com/office/powerpoint/2010/main" val="34156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C692-0533-4942-8BCA-BA59190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2309-ECE2-394F-8ADA-5F31A0B1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01: This recap/reboot session</a:t>
            </a:r>
          </a:p>
          <a:p>
            <a:r>
              <a:rPr lang="en-US" dirty="0"/>
              <a:t>Week 02: Evaluation Approaches 1</a:t>
            </a:r>
          </a:p>
          <a:p>
            <a:r>
              <a:rPr lang="en-US" dirty="0"/>
              <a:t>Week 03: Evaluation Approaches 2</a:t>
            </a:r>
          </a:p>
          <a:p>
            <a:r>
              <a:rPr lang="en-US" dirty="0"/>
              <a:t>Week 04 &amp; 05: Guest Lectures</a:t>
            </a:r>
          </a:p>
          <a:p>
            <a:r>
              <a:rPr lang="en-US" dirty="0"/>
              <a:t>Week 06: CS Explore (yay !)</a:t>
            </a:r>
          </a:p>
          <a:p>
            <a:r>
              <a:rPr lang="en-US" dirty="0"/>
              <a:t>Week 07 – 09: Guest Lectures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 noon labs on Mondays will be drop-in clinics</a:t>
            </a:r>
          </a:p>
        </p:txBody>
      </p:sp>
    </p:spTree>
    <p:extLst>
      <p:ext uri="{BB962C8B-B14F-4D97-AF65-F5344CB8AC3E}">
        <p14:creationId xmlns:p14="http://schemas.microsoft.com/office/powerpoint/2010/main" val="9590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D2E3-832F-364C-BC7A-76446F73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Guest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7EF9-2DD7-7842-80F0-57BD55BB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present an general, </a:t>
            </a:r>
            <a:r>
              <a:rPr lang="en-US" dirty="0" err="1"/>
              <a:t>idealised</a:t>
            </a:r>
            <a:r>
              <a:rPr lang="en-US" dirty="0"/>
              <a:t> view</a:t>
            </a:r>
          </a:p>
          <a:p>
            <a:r>
              <a:rPr lang="en-US" dirty="0"/>
              <a:t>The way that development </a:t>
            </a:r>
            <a:r>
              <a:rPr lang="en-US" i="1" dirty="0"/>
              <a:t>actually</a:t>
            </a:r>
            <a:r>
              <a:rPr lang="en-US" dirty="0"/>
              <a:t> happens…</a:t>
            </a:r>
          </a:p>
          <a:p>
            <a:r>
              <a:rPr lang="en-US" dirty="0"/>
              <a:t>…Will differ from company to company</a:t>
            </a:r>
          </a:p>
          <a:p>
            <a:endParaRPr lang="en-US" dirty="0"/>
          </a:p>
          <a:p>
            <a:r>
              <a:rPr lang="en-US" dirty="0"/>
              <a:t>Software dev. practice are rapidly changing</a:t>
            </a:r>
          </a:p>
          <a:p>
            <a:r>
              <a:rPr lang="en-US" dirty="0"/>
              <a:t>Innovation comes from grass-roots companies</a:t>
            </a:r>
          </a:p>
          <a:p>
            <a:endParaRPr lang="en-US" dirty="0"/>
          </a:p>
          <a:p>
            <a:r>
              <a:rPr lang="en-US" dirty="0"/>
              <a:t>Want to know the processes that will be in place when you graduate ?</a:t>
            </a:r>
          </a:p>
          <a:p>
            <a:r>
              <a:rPr lang="en-US" dirty="0"/>
              <a:t>Best come to the guest lectures !</a:t>
            </a:r>
          </a:p>
        </p:txBody>
      </p:sp>
    </p:spTree>
    <p:extLst>
      <p:ext uri="{BB962C8B-B14F-4D97-AF65-F5344CB8AC3E}">
        <p14:creationId xmlns:p14="http://schemas.microsoft.com/office/powerpoint/2010/main" val="1252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103F-2A92-4E4A-8361-09608A8D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</a:t>
            </a:r>
            <a:r>
              <a:rPr lang="en-US" i="1" u="sng" dirty="0"/>
              <a:t>they</a:t>
            </a:r>
            <a:r>
              <a:rPr lang="en-US" dirty="0"/>
              <a:t> come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E402-3E2C-1940-9B1E-65D07418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 guest  lecturers so keen to come ?</a:t>
            </a:r>
          </a:p>
          <a:p>
            <a:r>
              <a:rPr lang="en-US" dirty="0"/>
              <a:t>Are they doing it to benefit society ?</a:t>
            </a:r>
          </a:p>
          <a:p>
            <a:endParaRPr lang="en-US" dirty="0"/>
          </a:p>
          <a:p>
            <a:r>
              <a:rPr lang="en-US" dirty="0"/>
              <a:t>Why are they handing out business cards ?</a:t>
            </a:r>
          </a:p>
          <a:p>
            <a:r>
              <a:rPr lang="en-US" dirty="0"/>
              <a:t>Are they looking for new work and clients ?</a:t>
            </a:r>
          </a:p>
          <a:p>
            <a:endParaRPr lang="en-US" dirty="0"/>
          </a:p>
          <a:p>
            <a:r>
              <a:rPr lang="en-US" dirty="0"/>
              <a:t>They’re actually here for the “recruitment pipeline”</a:t>
            </a:r>
          </a:p>
          <a:p>
            <a:r>
              <a:rPr lang="en-US" dirty="0"/>
              <a:t>Looking for the next generation of developers</a:t>
            </a:r>
          </a:p>
          <a:p>
            <a:r>
              <a:rPr lang="en-US" dirty="0"/>
              <a:t>The “fresh minds” with “new ideas”</a:t>
            </a:r>
          </a:p>
        </p:txBody>
      </p:sp>
    </p:spTree>
    <p:extLst>
      <p:ext uri="{BB962C8B-B14F-4D97-AF65-F5344CB8AC3E}">
        <p14:creationId xmlns:p14="http://schemas.microsoft.com/office/powerpoint/2010/main" val="155483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2344</TotalTime>
  <Words>774</Words>
  <Application>Microsoft Macintosh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1_Office Theme</vt:lpstr>
      <vt:lpstr>Software Product Engineering </vt:lpstr>
      <vt:lpstr>Welcome Back !</vt:lpstr>
      <vt:lpstr>Previously on SPE…</vt:lpstr>
      <vt:lpstr>How well have you been doing ?  </vt:lpstr>
      <vt:lpstr>Don’t Panic !</vt:lpstr>
      <vt:lpstr>Let’s be Optimistic !</vt:lpstr>
      <vt:lpstr>TB2 Sessions</vt:lpstr>
      <vt:lpstr>Purpose of Guest Lectures</vt:lpstr>
      <vt:lpstr>Why do they come ?</vt:lpstr>
      <vt:lpstr>Guest Lectures - Plea</vt:lpstr>
      <vt:lpstr>“Trade Show” Demonstrations</vt:lpstr>
      <vt:lpstr>Health and Safety  </vt:lpstr>
      <vt:lpstr>IP Addresses  </vt:lpstr>
      <vt:lpstr>Reminder of Milestones &amp; Deadlines</vt:lpstr>
      <vt:lpstr>Final Marking Criteria ?  </vt:lpstr>
      <vt:lpstr>Portfolio (50% of unit assessment)</vt:lpstr>
      <vt:lpstr>Demo and Discussion (remaining 50%) </vt:lpstr>
      <vt:lpstr>Words of caution !</vt:lpstr>
      <vt:lpstr>Questions ?  </vt:lpstr>
      <vt:lpstr>Videos from previous years  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477</cp:revision>
  <dcterms:created xsi:type="dcterms:W3CDTF">2010-01-14T08:17:23Z</dcterms:created>
  <dcterms:modified xsi:type="dcterms:W3CDTF">2019-01-28T10:37:29Z</dcterms:modified>
</cp:coreProperties>
</file>