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309" r:id="rId2"/>
    <p:sldId id="303" r:id="rId3"/>
    <p:sldId id="29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6" r:id="rId17"/>
    <p:sldId id="307" r:id="rId18"/>
    <p:sldId id="311" r:id="rId19"/>
    <p:sldId id="308" r:id="rId20"/>
    <p:sldId id="305" r:id="rId21"/>
    <p:sldId id="310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130BF11-F96A-4C41-9C38-A61C8DDE9AB9}" type="datetimeFigureOut">
              <a:rPr lang="en-US" smtClean="0"/>
              <a:pPr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C11861D-C6D5-6B43-BF89-E42D5B66F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130BF11-F96A-4C41-9C38-A61C8DDE9AB9}" type="datetimeFigureOut">
              <a:rPr lang="en-US" smtClean="0"/>
              <a:pPr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C11861D-C6D5-6B43-BF89-E42D5B66F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0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e.bris.ac.uk/webapps/blackboard/content/listContent.jsp?course_id=_231846_1&amp;content_id=_3349087_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0BF4C-B6E4-4EC0-BE78-4A0E4283B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Evaluation II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566B9F-7A0D-4A01-BDF0-B9C4DA76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Simon Lock</a:t>
            </a:r>
          </a:p>
          <a:p>
            <a:r>
              <a:rPr lang="en-US" sz="2800" dirty="0"/>
              <a:t>simon.lock@bristol.ac.uk</a:t>
            </a:r>
          </a:p>
        </p:txBody>
      </p:sp>
    </p:spTree>
    <p:extLst>
      <p:ext uri="{BB962C8B-B14F-4D97-AF65-F5344CB8AC3E}">
        <p14:creationId xmlns:p14="http://schemas.microsoft.com/office/powerpoint/2010/main" val="7808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3B0-9872-3740-B698-E073DD56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Indeterminable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1B71-7D86-ED47-8257-3EE59D49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Responder can’t gauge what is being asked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Are the sales pages navigated in the most efficient order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Is the data storage mechanism reliable and secure ?</a:t>
            </a:r>
          </a:p>
        </p:txBody>
      </p:sp>
    </p:spTree>
    <p:extLst>
      <p:ext uri="{BB962C8B-B14F-4D97-AF65-F5344CB8AC3E}">
        <p14:creationId xmlns:p14="http://schemas.microsoft.com/office/powerpoint/2010/main" val="301628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35CB-B99A-7143-9A96-F66F4950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Indecipherable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015-E14C-4048-9D14-59E4C54E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for </a:t>
            </a:r>
            <a:r>
              <a:rPr lang="en-US" dirty="0" err="1"/>
              <a:t>respondee</a:t>
            </a:r>
            <a:r>
              <a:rPr lang="en-US" dirty="0"/>
              <a:t> to understand the question</a:t>
            </a:r>
          </a:p>
          <a:p>
            <a:pPr marL="0" indent="0">
              <a:buNone/>
            </a:pPr>
            <a:r>
              <a:rPr lang="en-US" dirty="0"/>
              <a:t>Avoid jargon - word questions in client's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Is the JPA CRUD repository fast and efficient at performing multi-table join queries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Which is the most important use-case in the current sprint ?</a:t>
            </a:r>
          </a:p>
        </p:txBody>
      </p:sp>
    </p:spTree>
    <p:extLst>
      <p:ext uri="{BB962C8B-B14F-4D97-AF65-F5344CB8AC3E}">
        <p14:creationId xmlns:p14="http://schemas.microsoft.com/office/powerpoint/2010/main" val="29515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2B6E-0D36-7B45-9FED-D77CE35E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6758-5C5E-BD43-8285-6617016D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 high-level: doesn't provide any useful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Is the user interface good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Out of 10 how would you rate the email client ?</a:t>
            </a:r>
          </a:p>
        </p:txBody>
      </p:sp>
    </p:spTree>
    <p:extLst>
      <p:ext uri="{BB962C8B-B14F-4D97-AF65-F5344CB8AC3E}">
        <p14:creationId xmlns:p14="http://schemas.microsoft.com/office/powerpoint/2010/main" val="77819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FFE3-BD5C-F248-A191-E9FB2FEB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Problematic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440B-01A7-164F-A042-1A6B8A44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Leading: Sways/convinces the responder</a:t>
            </a:r>
          </a:p>
          <a:p>
            <a:r>
              <a:rPr lang="en-US" dirty="0"/>
              <a:t>Loaded: Put them in a difficult or compromising position</a:t>
            </a:r>
          </a:p>
          <a:p>
            <a:r>
              <a:rPr lang="en-US" dirty="0"/>
              <a:t>Double-barreled: Too complex, more than one element</a:t>
            </a:r>
          </a:p>
          <a:p>
            <a:r>
              <a:rPr lang="en-US" dirty="0"/>
              <a:t>Absolute: Always the case (forever)</a:t>
            </a:r>
          </a:p>
          <a:p>
            <a:r>
              <a:rPr lang="en-US" dirty="0"/>
              <a:t>Irrelevant: Asking about what we don't care about</a:t>
            </a:r>
          </a:p>
          <a:p>
            <a:pPr marL="0" indent="0">
              <a:buNone/>
            </a:pPr>
            <a:r>
              <a:rPr lang="en-US" dirty="0"/>
              <a:t>		  (or can't do anything about)</a:t>
            </a:r>
          </a:p>
          <a:p>
            <a:r>
              <a:rPr lang="en-US" dirty="0"/>
              <a:t>Truism: Of course it is so - pointless to ask !</a:t>
            </a:r>
          </a:p>
          <a:p>
            <a:r>
              <a:rPr lang="en-US" dirty="0"/>
              <a:t>Indeterminable: Can’t gauge what is being asked</a:t>
            </a:r>
          </a:p>
          <a:p>
            <a:r>
              <a:rPr lang="en-US" dirty="0"/>
              <a:t>Indecipherable: Can’t understand question</a:t>
            </a:r>
          </a:p>
          <a:p>
            <a:r>
              <a:rPr lang="en-US" dirty="0"/>
              <a:t>Vague: High-level, doesn't provide useful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FD76B-A045-634D-AB73-1B6D26F9BE1C}"/>
              </a:ext>
            </a:extLst>
          </p:cNvPr>
          <p:cNvSpPr txBox="1"/>
          <p:nvPr/>
        </p:nvSpPr>
        <p:spPr>
          <a:xfrm>
            <a:off x="2685041" y="5988733"/>
            <a:ext cx="377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Blackboard Quiz !!!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C316-B0D7-3A46-BBCC-165AE5DF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1302-076C-C94C-809C-80E7F1B8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Does the activity timeline help Lectures and Students in monitoring project progress ? [Double-barreled]</a:t>
            </a:r>
          </a:p>
          <a:p>
            <a:pPr>
              <a:lnSpc>
                <a:spcPct val="100000"/>
              </a:lnSpc>
            </a:pPr>
            <a:endParaRPr lang="en-US" sz="100" dirty="0"/>
          </a:p>
          <a:p>
            <a:pPr>
              <a:lnSpc>
                <a:spcPct val="100000"/>
              </a:lnSpc>
            </a:pPr>
            <a:r>
              <a:rPr lang="en-US" dirty="0"/>
              <a:t>Can all types of work activity can be represented by the currently provided set of work package types (i.e. task, milestone, feature </a:t>
            </a:r>
            <a:r>
              <a:rPr lang="en-US" dirty="0" err="1"/>
              <a:t>etc</a:t>
            </a:r>
            <a:r>
              <a:rPr lang="en-US" dirty="0"/>
              <a:t>)? [Absolute]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How easily apparent is the process for linking GIT repositories to projects in Open Project ? [OK ?]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Will the analytics tools integrated into Open Project allow (by the end of the projects) for more accurate assessment of teams' performance ? [Indeterminable]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Does the collective set of data captured by Open Project provide additional transparency into progress of projects ? [Truism]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B4762-6546-624C-90B6-366A04930C5F}"/>
              </a:ext>
            </a:extLst>
          </p:cNvPr>
          <p:cNvSpPr/>
          <p:nvPr/>
        </p:nvSpPr>
        <p:spPr>
          <a:xfrm>
            <a:off x="4572000" y="2094271"/>
            <a:ext cx="2369574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53926-902B-B842-B66D-241B8E979BAC}"/>
              </a:ext>
            </a:extLst>
          </p:cNvPr>
          <p:cNvSpPr/>
          <p:nvPr/>
        </p:nvSpPr>
        <p:spPr>
          <a:xfrm>
            <a:off x="3878826" y="3053611"/>
            <a:ext cx="1440426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7FB18-6853-564F-9AA9-D7938D9BE948}"/>
              </a:ext>
            </a:extLst>
          </p:cNvPr>
          <p:cNvSpPr/>
          <p:nvPr/>
        </p:nvSpPr>
        <p:spPr>
          <a:xfrm>
            <a:off x="4409767" y="3811153"/>
            <a:ext cx="909485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95B95-0E99-D544-93CD-6AF83EF85DA0}"/>
              </a:ext>
            </a:extLst>
          </p:cNvPr>
          <p:cNvSpPr/>
          <p:nvPr/>
        </p:nvSpPr>
        <p:spPr>
          <a:xfrm>
            <a:off x="3692008" y="4831826"/>
            <a:ext cx="203036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90E6E-D250-7241-B77D-0104B328835E}"/>
              </a:ext>
            </a:extLst>
          </p:cNvPr>
          <p:cNvSpPr/>
          <p:nvPr/>
        </p:nvSpPr>
        <p:spPr>
          <a:xfrm>
            <a:off x="899652" y="5852499"/>
            <a:ext cx="1312606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C316-B0D7-3A46-BBCC-165AE5DF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1302-076C-C94C-809C-80E7F1B8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Does the amount of info that teams are required to enter cause an unnecessary additional burden on team members ? [Vague]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Would weekly pay rates be better supported using percentage values, rather than an absolute number of Euros ? [OK ?]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Is it the case that the large number of required fields has led to your team not specifying the requested number of work packages ? [Loaded]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Do the sophisticated process support features of Open Project enable teams to successfully manage their projects ? [Leading]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Is it necessary to provide "Invitees" as well as "Attendees" when recording meetings within Open Project ? [OK ?]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7EE21-6469-8D44-B7EB-163AE04BB83B}"/>
              </a:ext>
            </a:extLst>
          </p:cNvPr>
          <p:cNvSpPr/>
          <p:nvPr/>
        </p:nvSpPr>
        <p:spPr>
          <a:xfrm>
            <a:off x="7443019" y="2113936"/>
            <a:ext cx="107233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156A6-AC70-F948-8F28-9037F5CB7041}"/>
              </a:ext>
            </a:extLst>
          </p:cNvPr>
          <p:cNvSpPr/>
          <p:nvPr/>
        </p:nvSpPr>
        <p:spPr>
          <a:xfrm>
            <a:off x="6665962" y="2918875"/>
            <a:ext cx="107233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28D93-416B-1745-ABC2-F378566D3D19}"/>
              </a:ext>
            </a:extLst>
          </p:cNvPr>
          <p:cNvSpPr/>
          <p:nvPr/>
        </p:nvSpPr>
        <p:spPr>
          <a:xfrm>
            <a:off x="2364658" y="4001294"/>
            <a:ext cx="107233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0EB36-6DCB-3F41-8555-D03B7FE1776D}"/>
              </a:ext>
            </a:extLst>
          </p:cNvPr>
          <p:cNvSpPr/>
          <p:nvPr/>
        </p:nvSpPr>
        <p:spPr>
          <a:xfrm>
            <a:off x="7202128" y="4832556"/>
            <a:ext cx="107233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881AA-3304-7F4C-9843-F52EE70A1DC8}"/>
              </a:ext>
            </a:extLst>
          </p:cNvPr>
          <p:cNvSpPr/>
          <p:nvPr/>
        </p:nvSpPr>
        <p:spPr>
          <a:xfrm>
            <a:off x="5794009" y="5639092"/>
            <a:ext cx="1072331" cy="324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4DA3-C5EC-FF49-9277-79BC0069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3EB1-04D8-A14D-B499-09B901C8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point going to the effort of questioning</a:t>
            </a:r>
          </a:p>
          <a:p>
            <a:r>
              <a:rPr lang="en-US" dirty="0"/>
              <a:t>If we then just loose the responses !</a:t>
            </a:r>
          </a:p>
          <a:p>
            <a:endParaRPr lang="en-US" dirty="0"/>
          </a:p>
          <a:p>
            <a:r>
              <a:rPr lang="en-US" dirty="0"/>
              <a:t>It is important to capture results in a suitable format</a:t>
            </a:r>
          </a:p>
          <a:p>
            <a:r>
              <a:rPr lang="en-US" dirty="0"/>
              <a:t>This goes for any evaluation approach</a:t>
            </a:r>
          </a:p>
          <a:p>
            <a:pPr marL="0" indent="0">
              <a:buNone/>
            </a:pPr>
            <a:r>
              <a:rPr lang="en-US" dirty="0"/>
              <a:t>  (Interview, Focus group, Observation, Task Analysis)</a:t>
            </a:r>
          </a:p>
          <a:p>
            <a:endParaRPr lang="en-US" dirty="0"/>
          </a:p>
          <a:p>
            <a:r>
              <a:rPr lang="en-US" dirty="0"/>
              <a:t>Need to reach a balance between:</a:t>
            </a:r>
          </a:p>
          <a:p>
            <a:pPr marL="0" indent="0">
              <a:buNone/>
            </a:pPr>
            <a:r>
              <a:rPr lang="en-US" sz="2200" dirty="0"/>
              <a:t>     - Easy to capture at the time</a:t>
            </a:r>
          </a:p>
          <a:p>
            <a:pPr marL="0" indent="0">
              <a:buNone/>
            </a:pPr>
            <a:r>
              <a:rPr lang="en-US" sz="2200" dirty="0"/>
              <a:t>     - Useful for analysis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84826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730F-98A2-AA47-B481-627F6752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Media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997F97-8239-B449-AC6D-AF1F1B3E5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478758"/>
              </p:ext>
            </p:extLst>
          </p:nvPr>
        </p:nvGraphicFramePr>
        <p:xfrm>
          <a:off x="628650" y="1825625"/>
          <a:ext cx="78867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34">
                  <a:extLst>
                    <a:ext uri="{9D8B030D-6E8A-4147-A177-3AD203B41FA5}">
                      <a16:colId xmlns:a16="http://schemas.microsoft.com/office/drawing/2014/main" val="1809116389"/>
                    </a:ext>
                  </a:extLst>
                </a:gridCol>
                <a:gridCol w="2913321">
                  <a:extLst>
                    <a:ext uri="{9D8B030D-6E8A-4147-A177-3AD203B41FA5}">
                      <a16:colId xmlns:a16="http://schemas.microsoft.com/office/drawing/2014/main" val="3986261938"/>
                    </a:ext>
                  </a:extLst>
                </a:gridCol>
                <a:gridCol w="3092745">
                  <a:extLst>
                    <a:ext uri="{9D8B030D-6E8A-4147-A177-3AD203B41FA5}">
                      <a16:colId xmlns:a16="http://schemas.microsoft.com/office/drawing/2014/main" val="398807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Handwritten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and easy to write (if short)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sometimes be hard to read</a:t>
                      </a:r>
                    </a:p>
                    <a:p>
                      <a:r>
                        <a:rPr lang="en-US" sz="1600" dirty="0"/>
                        <a:t>Time consuming to write (if 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5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Time consuming to produce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and Easy to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“put off” users</a:t>
                      </a:r>
                    </a:p>
                    <a:p>
                      <a:r>
                        <a:rPr lang="en-US" sz="1600" dirty="0"/>
                        <a:t>Generates a lot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1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Provides very rich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“put off” users</a:t>
                      </a:r>
                    </a:p>
                    <a:p>
                      <a:r>
                        <a:rPr lang="en-US" sz="1600" dirty="0"/>
                        <a:t>Generates a lot of data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 be time consuming to set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1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Screen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and Easy to capture</a:t>
                      </a:r>
                    </a:p>
                    <a:p>
                      <a:r>
                        <a:rPr lang="en-US" sz="1600" dirty="0"/>
                        <a:t>Detailed record of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generate a lot of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9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54AD-20BD-3143-A839-859F265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FF68-8CED-934F-80C3-4C29FF7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Often the best solution is a hybrid approach…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 hand-written notes (at the time)</a:t>
            </a:r>
          </a:p>
          <a:p>
            <a:pPr>
              <a:lnSpc>
                <a:spcPct val="100000"/>
              </a:lnSpc>
            </a:pPr>
            <a:r>
              <a:rPr lang="en-US" dirty="0"/>
              <a:t>Audio/Video/Screen capture (as appropriate)</a:t>
            </a:r>
          </a:p>
          <a:p>
            <a:pPr>
              <a:lnSpc>
                <a:spcPct val="100000"/>
              </a:lnSpc>
            </a:pPr>
            <a:r>
              <a:rPr lang="en-US" dirty="0"/>
              <a:t>Opportunity for post-session analysis of recorded media (e.g. counting, timing etc.)</a:t>
            </a:r>
          </a:p>
          <a:p>
            <a:pPr>
              <a:lnSpc>
                <a:spcPct val="100000"/>
              </a:lnSpc>
            </a:pPr>
            <a:r>
              <a:rPr lang="en-US" dirty="0"/>
              <a:t>Subsequent typed transcript/description produced</a:t>
            </a:r>
          </a:p>
        </p:txBody>
      </p:sp>
    </p:spTree>
    <p:extLst>
      <p:ext uri="{BB962C8B-B14F-4D97-AF65-F5344CB8AC3E}">
        <p14:creationId xmlns:p14="http://schemas.microsoft.com/office/powerpoint/2010/main" val="47909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54AD-20BD-3143-A839-859F265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FF68-8CED-934F-80C3-4C29FF7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is no point capturing all of this information if you then never make use of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Observations need to be interpreted in order to pull out useful knowledge (otherwise it’s just raw data !)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Fragments of evidence should be used as a justification for making evolutionary system changes</a:t>
            </a:r>
          </a:p>
        </p:txBody>
      </p:sp>
    </p:spTree>
    <p:extLst>
      <p:ext uri="{BB962C8B-B14F-4D97-AF65-F5344CB8AC3E}">
        <p14:creationId xmlns:p14="http://schemas.microsoft.com/office/powerpoint/2010/main" val="264263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2B3B8-8B9F-C843-9B82-6AE92AD9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70BF0-F5F9-D44A-9208-9C2D26EB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looked at approaches to evaluation</a:t>
            </a:r>
          </a:p>
          <a:p>
            <a:r>
              <a:rPr lang="en-US" dirty="0"/>
              <a:t>In this lecture we dig a bit deeper…</a:t>
            </a:r>
          </a:p>
          <a:p>
            <a:r>
              <a:rPr lang="en-US" dirty="0"/>
              <a:t>How do we make sure we ask good questions ?</a:t>
            </a:r>
          </a:p>
          <a:p>
            <a:r>
              <a:rPr lang="en-US" dirty="0"/>
              <a:t>How do we make sure we capture the answers !!!</a:t>
            </a:r>
          </a:p>
        </p:txBody>
      </p:sp>
    </p:spTree>
    <p:extLst>
      <p:ext uri="{BB962C8B-B14F-4D97-AF65-F5344CB8AC3E}">
        <p14:creationId xmlns:p14="http://schemas.microsoft.com/office/powerpoint/2010/main" val="379998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070B-FF1F-604F-926A-56F640F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all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5BE9-C75B-4045-A36C-17E3112D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mature development process is essential for SPE</a:t>
            </a:r>
          </a:p>
          <a:p>
            <a:r>
              <a:rPr lang="en-US" dirty="0"/>
              <a:t>You can’t demonstrate maturity without reflection</a:t>
            </a:r>
          </a:p>
          <a:p>
            <a:endParaRPr lang="en-US" sz="1000" dirty="0"/>
          </a:p>
          <a:p>
            <a:r>
              <a:rPr lang="en-US" dirty="0"/>
              <a:t>In the viva we’d be delighted to hear about:</a:t>
            </a:r>
          </a:p>
          <a:p>
            <a:pPr marL="0" indent="0">
              <a:buNone/>
            </a:pPr>
            <a:r>
              <a:rPr lang="en-US" sz="2200" dirty="0"/>
              <a:t>     -  The evaluation approach you employed</a:t>
            </a:r>
          </a:p>
          <a:p>
            <a:pPr marL="0" indent="0">
              <a:buNone/>
            </a:pPr>
            <a:r>
              <a:rPr lang="en-US" sz="2200" dirty="0"/>
              <a:t>     -  The users you involved</a:t>
            </a:r>
          </a:p>
          <a:p>
            <a:pPr marL="0" indent="0">
              <a:buNone/>
            </a:pPr>
            <a:r>
              <a:rPr lang="en-US" sz="2200" dirty="0"/>
              <a:t>     -  How you probed system utility &amp; usability</a:t>
            </a:r>
          </a:p>
          <a:p>
            <a:pPr marL="0" indent="0">
              <a:buNone/>
            </a:pPr>
            <a:r>
              <a:rPr lang="en-US" sz="2200" dirty="0"/>
              <a:t>     -  How you captured the outcomes</a:t>
            </a:r>
          </a:p>
          <a:p>
            <a:pPr marL="0" indent="0">
              <a:buNone/>
            </a:pPr>
            <a:r>
              <a:rPr lang="en-US" sz="2200" dirty="0"/>
              <a:t>     -  How this fed into your </a:t>
            </a:r>
            <a:r>
              <a:rPr lang="en-US" sz="2200"/>
              <a:t>iterative process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370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4E61-183F-9246-A9F0-47609121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7613-2F28-374D-835A-1D27409E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think about what approaches to apply</a:t>
            </a:r>
          </a:p>
          <a:p>
            <a:endParaRPr lang="en-US" dirty="0"/>
          </a:p>
          <a:p>
            <a:r>
              <a:rPr lang="en-US" dirty="0"/>
              <a:t>Any questions about what you have seen today ?</a:t>
            </a:r>
          </a:p>
        </p:txBody>
      </p:sp>
    </p:spTree>
    <p:extLst>
      <p:ext uri="{BB962C8B-B14F-4D97-AF65-F5344CB8AC3E}">
        <p14:creationId xmlns:p14="http://schemas.microsoft.com/office/powerpoint/2010/main" val="113744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1010-A345-B447-A3EC-66304509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good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9BB9-595E-3E41-B6C1-FD945441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good questions is harder than it sounds</a:t>
            </a:r>
          </a:p>
          <a:p>
            <a:r>
              <a:rPr lang="en-US" dirty="0"/>
              <a:t>There are many pitfall that can catch you out</a:t>
            </a:r>
          </a:p>
          <a:p>
            <a:r>
              <a:rPr lang="en-US" dirty="0"/>
              <a:t>If you ask bad questions, you get bad data back</a:t>
            </a:r>
          </a:p>
          <a:p>
            <a:r>
              <a:rPr lang="en-US" dirty="0"/>
              <a:t>If you don’t know that it’s bad data…</a:t>
            </a:r>
          </a:p>
          <a:p>
            <a:r>
              <a:rPr lang="en-US" dirty="0"/>
              <a:t>You risk making unfounded decisions on evolution</a:t>
            </a:r>
          </a:p>
          <a:p>
            <a:endParaRPr lang="en-US" dirty="0"/>
          </a:p>
          <a:p>
            <a:r>
              <a:rPr lang="en-US" dirty="0"/>
              <a:t>Let’s look at some classic types of bad question…</a:t>
            </a:r>
          </a:p>
        </p:txBody>
      </p:sp>
    </p:spTree>
    <p:extLst>
      <p:ext uri="{BB962C8B-B14F-4D97-AF65-F5344CB8AC3E}">
        <p14:creationId xmlns:p14="http://schemas.microsoft.com/office/powerpoint/2010/main" val="210782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4BA-393A-9A4E-932E-559F1BD9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2A1-7A92-3249-88AC-4E57CCD8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sways or tries to convince the responder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How would you rate the easy-to-use account creation wizard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How much faster is the new custom-built app to use than the old paper process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73F0-2F26-9F49-B5C9-476B177C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A639-33A8-5F49-95AE-171DD367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Answering yes will put the responder in a difficult or compromising position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Has the App has helped eliminate previous occurring bill-processing errors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How easy did you find it to learn how to use the dashboard ?</a:t>
            </a:r>
          </a:p>
        </p:txBody>
      </p:sp>
    </p:spTree>
    <p:extLst>
      <p:ext uri="{BB962C8B-B14F-4D97-AF65-F5344CB8AC3E}">
        <p14:creationId xmlns:p14="http://schemas.microsoft.com/office/powerpoint/2010/main" val="329360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928-B80F-5A46-ACF3-56CF8434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Double-barreled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CF3-0771-1249-9EB1-BE7978D1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 complex - has more than one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Will the login page make processing faster and more secure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Will the app make payment processing more efficient for you and your customers ?</a:t>
            </a:r>
          </a:p>
        </p:txBody>
      </p:sp>
    </p:spTree>
    <p:extLst>
      <p:ext uri="{BB962C8B-B14F-4D97-AF65-F5344CB8AC3E}">
        <p14:creationId xmlns:p14="http://schemas.microsoft.com/office/powerpoint/2010/main" val="35110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016C-C40B-1648-AA24-26F7D8A8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8B0F-8AA2-8C4E-B4F6-6A205AAF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“Always” or “Ever” in the question</a:t>
            </a:r>
          </a:p>
          <a:p>
            <a:pPr marL="0" indent="0">
              <a:buNone/>
            </a:pPr>
            <a:r>
              <a:rPr lang="en-US" dirty="0"/>
              <a:t>We can always think of an exception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Do staff always make used of the calculation tools currently provide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Do you ever have difficulties understanding the outcome of the analysis ?</a:t>
            </a:r>
          </a:p>
        </p:txBody>
      </p:sp>
    </p:spTree>
    <p:extLst>
      <p:ext uri="{BB962C8B-B14F-4D97-AF65-F5344CB8AC3E}">
        <p14:creationId xmlns:p14="http://schemas.microsoft.com/office/powerpoint/2010/main" val="8881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DA0A-0FF0-F54D-A076-7A8BC8C4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Irrelevant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43B3-734A-F549-8BB9-7E6A7F9D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Asking about something we don't care about</a:t>
            </a:r>
          </a:p>
          <a:p>
            <a:pPr marL="0" indent="0">
              <a:buNone/>
            </a:pPr>
            <a:r>
              <a:rPr lang="en-US" dirty="0"/>
              <a:t>(or can't do anything about)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Do you prefer the new SHA-2 encryption features to the previous MD5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Are the implemented governmental tax regulations logical and easy to understand ?</a:t>
            </a:r>
          </a:p>
        </p:txBody>
      </p:sp>
    </p:spTree>
    <p:extLst>
      <p:ext uri="{BB962C8B-B14F-4D97-AF65-F5344CB8AC3E}">
        <p14:creationId xmlns:p14="http://schemas.microsoft.com/office/powerpoint/2010/main" val="100462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080-31B7-3544-8F3B-9DF026C0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Truism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BBB0-CFAB-1942-B621-4BAAC689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 course it is so - pointless to ask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Is sending tickets electronically faster than by the postal system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Does the new system better match your needs than the previous off-the-self application ?</a:t>
            </a:r>
          </a:p>
        </p:txBody>
      </p:sp>
    </p:spTree>
    <p:extLst>
      <p:ext uri="{BB962C8B-B14F-4D97-AF65-F5344CB8AC3E}">
        <p14:creationId xmlns:p14="http://schemas.microsoft.com/office/powerpoint/2010/main" val="308541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1136</Words>
  <Application>Microsoft Macintosh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Evaluation II </vt:lpstr>
      <vt:lpstr>Overview</vt:lpstr>
      <vt:lpstr>Writing good questions</vt:lpstr>
      <vt:lpstr>Problem: Leading</vt:lpstr>
      <vt:lpstr>Problem: Loaded</vt:lpstr>
      <vt:lpstr>Problem: Double-barreled</vt:lpstr>
      <vt:lpstr>Problem: Absolute</vt:lpstr>
      <vt:lpstr>Problem: Irrelevant</vt:lpstr>
      <vt:lpstr>Problem: Truism</vt:lpstr>
      <vt:lpstr>Problem: Indeterminable</vt:lpstr>
      <vt:lpstr>Problem: Indecipherable</vt:lpstr>
      <vt:lpstr>Problem: Vague</vt:lpstr>
      <vt:lpstr>Summary of Problematic Questions</vt:lpstr>
      <vt:lpstr>Possible Answers 1</vt:lpstr>
      <vt:lpstr>Possible Answers 2</vt:lpstr>
      <vt:lpstr>Capturing Responses</vt:lpstr>
      <vt:lpstr>Response Media</vt:lpstr>
      <vt:lpstr>Hybrid Solution</vt:lpstr>
      <vt:lpstr>Interpretation</vt:lpstr>
      <vt:lpstr>Why is this all important ?</vt:lpstr>
      <vt:lpstr>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Lock</cp:lastModifiedBy>
  <cp:revision>291</cp:revision>
  <dcterms:modified xsi:type="dcterms:W3CDTF">2019-02-09T10:30:45Z</dcterms:modified>
</cp:coreProperties>
</file>