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5" r:id="rId2"/>
    <p:sldId id="284" r:id="rId3"/>
    <p:sldId id="300" r:id="rId4"/>
    <p:sldId id="256" r:id="rId5"/>
    <p:sldId id="276" r:id="rId6"/>
    <p:sldId id="259" r:id="rId7"/>
    <p:sldId id="301" r:id="rId8"/>
    <p:sldId id="258" r:id="rId9"/>
    <p:sldId id="283" r:id="rId10"/>
    <p:sldId id="278" r:id="rId11"/>
    <p:sldId id="261" r:id="rId12"/>
    <p:sldId id="286" r:id="rId13"/>
    <p:sldId id="262" r:id="rId14"/>
    <p:sldId id="269" r:id="rId15"/>
    <p:sldId id="279" r:id="rId16"/>
    <p:sldId id="265" r:id="rId17"/>
    <p:sldId id="263" r:id="rId18"/>
    <p:sldId id="266" r:id="rId19"/>
    <p:sldId id="268" r:id="rId20"/>
    <p:sldId id="271" r:id="rId21"/>
    <p:sldId id="272" r:id="rId22"/>
    <p:sldId id="274" r:id="rId23"/>
    <p:sldId id="280" r:id="rId24"/>
    <p:sldId id="267" r:id="rId25"/>
    <p:sldId id="281" r:id="rId26"/>
    <p:sldId id="302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9"/>
    <p:restoredTop sz="94593"/>
  </p:normalViewPr>
  <p:slideViewPr>
    <p:cSldViewPr snapToGrid="0" snapToObjects="1">
      <p:cViewPr>
        <p:scale>
          <a:sx n="122" d="100"/>
          <a:sy n="122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130BF11-F96A-4C41-9C38-A61C8DDE9AB9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C11861D-C6D5-6B43-BF89-E42D5B66F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BF11-F96A-4C41-9C38-A61C8DDE9A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861D-C6D5-6B43-BF89-E42D5B66F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130BF11-F96A-4C41-9C38-A61C8DDE9AB9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11861D-C6D5-6B43-BF89-E42D5B66F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0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file:////Users/sl17668/Documents/Movies/countdown.mp3" TargetMode="External"/><Relationship Id="rId1" Type="http://schemas.microsoft.com/office/2007/relationships/media" Target="file:////Users/sl17668/Documents/Movies/countdown.mp3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0BF4C-B6E4-4EC0-BE78-4A0E4283B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Evaluation I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566B9F-7A0D-4A01-BDF0-B9C4DA76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Simon Lock</a:t>
            </a:r>
          </a:p>
          <a:p>
            <a:r>
              <a:rPr lang="en-US" sz="2800" dirty="0"/>
              <a:t>simon.lock@bristol.ac.uk</a:t>
            </a:r>
          </a:p>
        </p:txBody>
      </p:sp>
    </p:spTree>
    <p:extLst>
      <p:ext uri="{BB962C8B-B14F-4D97-AF65-F5344CB8AC3E}">
        <p14:creationId xmlns:p14="http://schemas.microsoft.com/office/powerpoint/2010/main" val="15109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B002-D47A-4716-85E2-CCD8408C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AAD5-F1C6-4B10-98B6-360F257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the importance of these dimensions</a:t>
            </a:r>
          </a:p>
          <a:p>
            <a:r>
              <a:rPr lang="en-GB" dirty="0"/>
              <a:t>It is essential to be able to “measure” them</a:t>
            </a:r>
          </a:p>
          <a:p>
            <a:endParaRPr lang="en-GB" dirty="0"/>
          </a:p>
          <a:p>
            <a:r>
              <a:rPr lang="en-GB" dirty="0"/>
              <a:t>Otherwise, how would we know…</a:t>
            </a:r>
          </a:p>
          <a:p>
            <a:r>
              <a:rPr lang="en-GB" dirty="0"/>
              <a:t>How good the system is at any point in time ?</a:t>
            </a:r>
          </a:p>
          <a:p>
            <a:r>
              <a:rPr lang="en-GB" dirty="0"/>
              <a:t>What aspects of the system need improving ?</a:t>
            </a:r>
          </a:p>
          <a:p>
            <a:r>
              <a:rPr lang="en-GB" dirty="0"/>
              <a:t>When it is good enough (so we can stop work !)</a:t>
            </a:r>
          </a:p>
          <a:p>
            <a:endParaRPr lang="en-GB" dirty="0"/>
          </a:p>
          <a:p>
            <a:r>
              <a:rPr lang="en-GB" dirty="0"/>
              <a:t>Various approaches are possible…</a:t>
            </a:r>
          </a:p>
        </p:txBody>
      </p:sp>
    </p:spTree>
    <p:extLst>
      <p:ext uri="{BB962C8B-B14F-4D97-AF65-F5344CB8AC3E}">
        <p14:creationId xmlns:p14="http://schemas.microsoft.com/office/powerpoint/2010/main" val="90010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301D-3102-488F-B878-32272D8D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C0C7-CEB0-435C-90D7-2A902D8A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Derive specific checklist of characteristics</a:t>
            </a:r>
          </a:p>
          <a:p>
            <a:r>
              <a:rPr lang="en-GB" dirty="0"/>
              <a:t>Standardised checklists are available !</a:t>
            </a:r>
          </a:p>
          <a:p>
            <a:endParaRPr lang="en-GB" dirty="0"/>
          </a:p>
          <a:p>
            <a:r>
              <a:rPr lang="en-GB" dirty="0"/>
              <a:t>Use multiple reviewers</a:t>
            </a:r>
          </a:p>
          <a:p>
            <a:r>
              <a:rPr lang="en-GB" dirty="0"/>
              <a:t>Both internal and external are advisable</a:t>
            </a:r>
          </a:p>
          <a:p>
            <a:endParaRPr lang="en-GB" dirty="0"/>
          </a:p>
          <a:p>
            <a:r>
              <a:rPr lang="en-GB" dirty="0"/>
              <a:t>Tick-off point on checklists systematically</a:t>
            </a:r>
          </a:p>
          <a:p>
            <a:r>
              <a:rPr lang="en-GB" dirty="0"/>
              <a:t>Use automatic checkers wherever possible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E1F6-9B82-4730-AA66-C17DFC4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Heuristic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1E64-874A-47EB-AB93-3A9BD0C1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Heuristic evaluation can only go so far</a:t>
            </a:r>
          </a:p>
          <a:p>
            <a:r>
              <a:rPr lang="en-GB" dirty="0"/>
              <a:t>A good starting point - for skin-deep issues</a:t>
            </a:r>
          </a:p>
          <a:p>
            <a:r>
              <a:rPr lang="en-GB" dirty="0"/>
              <a:t>But can’t deal with complex emergent properties</a:t>
            </a:r>
          </a:p>
          <a:p>
            <a:r>
              <a:rPr lang="en-GB" dirty="0"/>
              <a:t>At some point you need to talk the users !</a:t>
            </a:r>
          </a:p>
        </p:txBody>
      </p:sp>
    </p:spTree>
    <p:extLst>
      <p:ext uri="{BB962C8B-B14F-4D97-AF65-F5344CB8AC3E}">
        <p14:creationId xmlns:p14="http://schemas.microsoft.com/office/powerpoint/2010/main" val="2035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151-3F8F-49A3-8EA8-1360EC9D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Task-Based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DFD9-9CCB-45DD-922E-2B329DEC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real users to try out system functionality</a:t>
            </a:r>
          </a:p>
          <a:p>
            <a:r>
              <a:rPr lang="en-GB" dirty="0"/>
              <a:t>Give them a specific task to achieve using system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Observe how well they get on !</a:t>
            </a:r>
          </a:p>
          <a:p>
            <a:r>
              <a:rPr lang="en-GB" dirty="0"/>
              <a:t>Document any areas that need improvement</a:t>
            </a:r>
          </a:p>
          <a:p>
            <a:endParaRPr lang="en-GB" dirty="0"/>
          </a:p>
          <a:p>
            <a:r>
              <a:rPr lang="en-GB" dirty="0"/>
              <a:t>Important to cover a wide range of activities</a:t>
            </a:r>
          </a:p>
          <a:p>
            <a:r>
              <a:rPr lang="en-GB" dirty="0"/>
              <a:t>Common tasks as well as rare “critical incidents”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EC4-EDC8-412D-834F-A6880D4D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F030-3EC3-45E5-AC3E-92450A85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to ensure full coverage of system</a:t>
            </a:r>
          </a:p>
          <a:p>
            <a:r>
              <a:rPr lang="en-GB" dirty="0"/>
              <a:t>Use-cases goals &amp; flows often used as checklist…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873F5C-C5AF-DA47-8AF9-C4E408FAFB5F}"/>
              </a:ext>
            </a:extLst>
          </p:cNvPr>
          <p:cNvGrpSpPr/>
          <p:nvPr/>
        </p:nvGrpSpPr>
        <p:grpSpPr>
          <a:xfrm>
            <a:off x="524694" y="2962790"/>
            <a:ext cx="7990656" cy="3688060"/>
            <a:chOff x="524694" y="2962790"/>
            <a:chExt cx="7990656" cy="36880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0AA654-14E7-814E-B823-7BFC0401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694" y="3223895"/>
              <a:ext cx="7990656" cy="29530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75E6D-E2CA-5146-B1A4-D2B9FE43788A}"/>
                </a:ext>
              </a:extLst>
            </p:cNvPr>
            <p:cNvSpPr/>
            <p:nvPr/>
          </p:nvSpPr>
          <p:spPr>
            <a:xfrm rot="792685">
              <a:off x="4402455" y="2962790"/>
              <a:ext cx="3636579" cy="1480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9FD0FD-5162-7741-BE51-E8A2AEE89194}"/>
                </a:ext>
              </a:extLst>
            </p:cNvPr>
            <p:cNvSpPr/>
            <p:nvPr/>
          </p:nvSpPr>
          <p:spPr>
            <a:xfrm rot="1826969">
              <a:off x="694227" y="4611474"/>
              <a:ext cx="1523625" cy="1775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3A0886-2A57-3F44-AC71-E4D98E4F4934}"/>
                </a:ext>
              </a:extLst>
            </p:cNvPr>
            <p:cNvSpPr/>
            <p:nvPr/>
          </p:nvSpPr>
          <p:spPr>
            <a:xfrm>
              <a:off x="3863503" y="5904487"/>
              <a:ext cx="656519" cy="746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30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4C4D2-68E4-418E-9E9B-EB8AA09B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But what to watch out for ?</a:t>
            </a:r>
            <a:br>
              <a:rPr lang="en-GB" dirty="0">
                <a:latin typeface="Century Gothic" panose="020B0502020202020204" pitchFamily="34" charset="0"/>
              </a:rPr>
            </a:br>
            <a:br>
              <a:rPr lang="en-GB" dirty="0">
                <a:latin typeface="Century Gothic" panose="020B0502020202020204" pitchFamily="34" charset="0"/>
              </a:rPr>
            </a:b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5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467-9AF6-4947-BEC7-70CBA3C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&amp;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A51C-ED62-4477-AD4A-5FF60BBB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b="1" i="1" u="sng" dirty="0"/>
              <a:t>Quantitative</a:t>
            </a:r>
            <a:r>
              <a:rPr lang="en-GB" sz="2500" dirty="0"/>
              <a:t> aspects of a system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dirty="0"/>
              <a:t>can be measured numerically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25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b="1" i="1" u="sng" dirty="0"/>
              <a:t>Qualitative</a:t>
            </a:r>
            <a:r>
              <a:rPr lang="en-GB" sz="2500" dirty="0"/>
              <a:t> aspects of a system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dirty="0"/>
              <a:t>are more subtle and subjective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dirty="0"/>
              <a:t>so are harder to measure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25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dirty="0"/>
              <a:t>A good evaluation considers both !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500" dirty="0"/>
              <a:t>Each supports the other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42D4-03F0-4528-95CD-6A3F8739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Quantitive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6B7F-74C9-4C5C-965B-7F9D7859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Time taken / Time spent achieving task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Number of clicks/taps made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Number of pages/screens visited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Total scrolling distance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Use of "back button“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Use of “undo”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Hesitation (how often and time spent)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Use of help systems (how often and time spent)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Success and failure rates of various steps involved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Success and failure rates of overall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9D167-A1CD-458A-89E3-CBF322619315}"/>
              </a:ext>
            </a:extLst>
          </p:cNvPr>
          <p:cNvSpPr txBox="1"/>
          <p:nvPr/>
        </p:nvSpPr>
        <p:spPr>
          <a:xfrm>
            <a:off x="288758" y="6323931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How would you go about measuring this type of thing?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53553-F0CA-4746-B7CC-D20D3E7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Qualitative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54F7-A7C1-4478-B822-B3543AEB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Again, makes use of specific user tasks</a:t>
            </a:r>
          </a:p>
          <a:p>
            <a:pPr marL="0" indent="0">
              <a:buNone/>
            </a:pPr>
            <a:r>
              <a:rPr lang="en-GB" dirty="0"/>
              <a:t>But focus now on the “unmeasurable”</a:t>
            </a:r>
          </a:p>
          <a:p>
            <a:pPr marL="0" indent="0">
              <a:buNone/>
            </a:pPr>
            <a:r>
              <a:rPr lang="en-GB" dirty="0"/>
              <a:t>(but still identifiable !) through the use of:</a:t>
            </a:r>
          </a:p>
          <a:p>
            <a:endParaRPr lang="en-GB" dirty="0"/>
          </a:p>
          <a:p>
            <a:r>
              <a:rPr lang="en-GB" dirty="0"/>
              <a:t> Questionnaires</a:t>
            </a:r>
          </a:p>
          <a:p>
            <a:r>
              <a:rPr lang="en-GB" dirty="0"/>
              <a:t> Interviews</a:t>
            </a:r>
          </a:p>
          <a:p>
            <a:r>
              <a:rPr lang="en-GB" dirty="0"/>
              <a:t> Focus groups</a:t>
            </a:r>
          </a:p>
          <a:p>
            <a:r>
              <a:rPr lang="en-GB" dirty="0"/>
              <a:t> User talk-throughs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Now a slide on each of these…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8028-2332-43BC-A91F-6FA8F978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E912-DFE4-4C0F-868A-EEE3A848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Paper-based or digital set of predefined questions</a:t>
            </a:r>
          </a:p>
          <a:p>
            <a:endParaRPr lang="en-GB" dirty="0"/>
          </a:p>
          <a:p>
            <a:r>
              <a:rPr lang="en-GB" dirty="0"/>
              <a:t>An obvious approach – but easily done badly !</a:t>
            </a:r>
          </a:p>
          <a:p>
            <a:r>
              <a:rPr lang="en-GB" dirty="0"/>
              <a:t>Designing good questions is hard</a:t>
            </a:r>
          </a:p>
          <a:p>
            <a:pPr marL="0" indent="0">
              <a:buNone/>
            </a:pPr>
            <a:r>
              <a:rPr lang="en-GB" dirty="0"/>
              <a:t>  (As </a:t>
            </a:r>
            <a:r>
              <a:rPr lang="en-GB"/>
              <a:t>we shall see later)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Various design choices to be made…</a:t>
            </a:r>
          </a:p>
          <a:p>
            <a:r>
              <a:rPr lang="en-GB" dirty="0"/>
              <a:t>“Specific questions” versus “Open-ended”</a:t>
            </a:r>
          </a:p>
          <a:p>
            <a:r>
              <a:rPr lang="en-GB" dirty="0"/>
              <a:t>“Free text” versus “Likert scale”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E5F93-E8C0-465C-AA89-12FCC2BBEB45}"/>
              </a:ext>
            </a:extLst>
          </p:cNvPr>
          <p:cNvSpPr txBox="1"/>
          <p:nvPr/>
        </p:nvSpPr>
        <p:spPr>
          <a:xfrm>
            <a:off x="90327" y="6128661"/>
            <a:ext cx="9228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Strongly Agree         </a:t>
            </a:r>
            <a:r>
              <a:rPr lang="en-GB" sz="2000" dirty="0" err="1"/>
              <a:t>Agree</a:t>
            </a:r>
            <a:r>
              <a:rPr lang="en-GB" sz="2000" dirty="0"/>
              <a:t>        Not sure either way         Disagree         Strongly Disagree</a:t>
            </a:r>
          </a:p>
        </p:txBody>
      </p:sp>
    </p:spTree>
    <p:extLst>
      <p:ext uri="{BB962C8B-B14F-4D97-AF65-F5344CB8AC3E}">
        <p14:creationId xmlns:p14="http://schemas.microsoft.com/office/powerpoint/2010/main" val="23772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EEC4-B905-4BDD-A719-8947D54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BEA8-7DB5-4D77-A8A7-4901BF93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So you have deployed a release to your client ?</a:t>
            </a:r>
          </a:p>
          <a:p>
            <a:pPr marL="0" indent="0" algn="ctr">
              <a:buNone/>
            </a:pPr>
            <a:r>
              <a:rPr lang="en-GB" dirty="0"/>
              <a:t>But how “good” is it 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Your client </a:t>
            </a:r>
            <a:r>
              <a:rPr lang="en-GB" i="1" dirty="0"/>
              <a:t>might</a:t>
            </a:r>
            <a:r>
              <a:rPr lang="en-GB" dirty="0"/>
              <a:t> have given you a bit of feedback</a:t>
            </a:r>
          </a:p>
          <a:p>
            <a:pPr marL="0" indent="0" algn="ctr">
              <a:buNone/>
            </a:pPr>
            <a:r>
              <a:rPr lang="en-GB" dirty="0"/>
              <a:t>But can you systematically evaluate your product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053DB-3D1D-BD46-AA7D-060BD79A0ED0}"/>
              </a:ext>
            </a:extLst>
          </p:cNvPr>
          <p:cNvSpPr/>
          <p:nvPr/>
        </p:nvSpPr>
        <p:spPr>
          <a:xfrm>
            <a:off x="8964000" y="6678000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6A1-5E15-454D-AFC5-F41B6D08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9187-147A-46B5-AE95-21800AF2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Face-to-face discussion on experience of tasks</a:t>
            </a:r>
          </a:p>
          <a:p>
            <a:endParaRPr lang="en-GB" dirty="0"/>
          </a:p>
          <a:p>
            <a:r>
              <a:rPr lang="en-GB" dirty="0"/>
              <a:t>Skill of interviewer is crucial to success of activity</a:t>
            </a:r>
          </a:p>
          <a:p>
            <a:r>
              <a:rPr lang="en-GB" dirty="0"/>
              <a:t>Again, designing good questions is often non-trivial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r>
              <a:rPr lang="en-GB" dirty="0"/>
              <a:t>Again, various design choices to be made…</a:t>
            </a:r>
          </a:p>
          <a:p>
            <a:r>
              <a:rPr lang="en-GB" dirty="0"/>
              <a:t>“Pre-scripted” versus “Open-ended”</a:t>
            </a:r>
          </a:p>
          <a:p>
            <a:r>
              <a:rPr lang="en-GB" dirty="0"/>
              <a:t>Often hybrid with at least one warm-up question</a:t>
            </a:r>
          </a:p>
        </p:txBody>
      </p:sp>
    </p:spTree>
    <p:extLst>
      <p:ext uri="{BB962C8B-B14F-4D97-AF65-F5344CB8AC3E}">
        <p14:creationId xmlns:p14="http://schemas.microsoft.com/office/powerpoint/2010/main" val="296990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46A1-5E15-454D-AFC5-F41B6D08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9187-147A-46B5-AE95-21800AF2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of users talking with a “facilitator”</a:t>
            </a:r>
          </a:p>
          <a:p>
            <a:endParaRPr lang="en-GB" dirty="0"/>
          </a:p>
          <a:p>
            <a:r>
              <a:rPr lang="en-GB" dirty="0"/>
              <a:t>Less intimidating for users - shift balance of power</a:t>
            </a:r>
          </a:p>
          <a:p>
            <a:r>
              <a:rPr lang="en-GB" dirty="0"/>
              <a:t>More efficient (in terms of time spent talking)</a:t>
            </a:r>
          </a:p>
          <a:p>
            <a:r>
              <a:rPr lang="en-GB" dirty="0"/>
              <a:t>More opportunity for discussion</a:t>
            </a:r>
          </a:p>
          <a:p>
            <a:r>
              <a:rPr lang="en-GB" dirty="0"/>
              <a:t>Individual perspective can sometimes become lost</a:t>
            </a:r>
          </a:p>
          <a:p>
            <a:endParaRPr lang="en-GB" dirty="0"/>
          </a:p>
          <a:p>
            <a:r>
              <a:rPr lang="en-GB" dirty="0"/>
              <a:t>Shares many issues with interviews including…</a:t>
            </a:r>
          </a:p>
          <a:p>
            <a:r>
              <a:rPr lang="en-GB" dirty="0"/>
              <a:t>Skill of leader, good questions, open-end etc.</a:t>
            </a:r>
          </a:p>
        </p:txBody>
      </p:sp>
    </p:spTree>
    <p:extLst>
      <p:ext uri="{BB962C8B-B14F-4D97-AF65-F5344CB8AC3E}">
        <p14:creationId xmlns:p14="http://schemas.microsoft.com/office/powerpoint/2010/main" val="323559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05D6-6EE4-4694-99F5-F5C3B7B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Talk-Throughs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8D00-A08B-4B06-A820-B85E0DE3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A problem with the previous approaches is that they happen </a:t>
            </a:r>
            <a:r>
              <a:rPr lang="en-GB" i="1" u="sng" dirty="0"/>
              <a:t>after</a:t>
            </a:r>
            <a:r>
              <a:rPr lang="en-GB" dirty="0"/>
              <a:t> the task has been completed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Users might have forgotten important details !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A good alternative is therefor the “talk-through”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User explains what he/she is doing </a:t>
            </a:r>
            <a:r>
              <a:rPr lang="en-GB" i="1" u="sng" dirty="0"/>
              <a:t>as</a:t>
            </a:r>
            <a:r>
              <a:rPr lang="en-GB" dirty="0"/>
              <a:t> they do it: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What they are thinking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What they understand/misunderstand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What they are intending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What things are working well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GB" dirty="0"/>
              <a:t>What problems they are encountering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62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BE1B-E6EA-425B-8C32-223B0CA5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Talk-Through: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0FA7-180A-4D7F-94FF-4E827335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</a:t>
            </a:r>
          </a:p>
          <a:p>
            <a:r>
              <a:rPr lang="en-GB" dirty="0"/>
              <a:t>You can see “inside people’s heads”</a:t>
            </a:r>
          </a:p>
          <a:p>
            <a:r>
              <a:rPr lang="en-GB" dirty="0"/>
              <a:t>Link feedback directly to what is on the screen</a:t>
            </a:r>
          </a:p>
          <a:p>
            <a:r>
              <a:rPr lang="en-GB" dirty="0"/>
              <a:t>Can uncover issues we hadn’t even anticipate</a:t>
            </a:r>
          </a:p>
          <a:p>
            <a:pPr marL="0" indent="0">
              <a:buNone/>
            </a:pPr>
            <a:r>
              <a:rPr lang="en-GB" dirty="0"/>
              <a:t>  (so couldn’t have asked a question about)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Disadvantages</a:t>
            </a:r>
          </a:p>
          <a:p>
            <a:r>
              <a:rPr lang="en-GB" dirty="0"/>
              <a:t>Talking aloud about tasks is an unfamiliar activity</a:t>
            </a:r>
          </a:p>
          <a:p>
            <a:r>
              <a:rPr lang="en-GB" dirty="0"/>
              <a:t>Users don’t have time to reflect (unlike interviews)</a:t>
            </a:r>
          </a:p>
          <a:p>
            <a:r>
              <a:rPr lang="en-GB" dirty="0"/>
              <a:t>Talking interferes with the interactive experience !</a:t>
            </a:r>
          </a:p>
        </p:txBody>
      </p:sp>
    </p:spTree>
    <p:extLst>
      <p:ext uri="{BB962C8B-B14F-4D97-AF65-F5344CB8AC3E}">
        <p14:creationId xmlns:p14="http://schemas.microsoft.com/office/powerpoint/2010/main" val="38380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6569-F033-41F8-8596-CB2994B1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Skype Talk-Through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1793-75D1-4817-8027-594F5230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Useful approach to remote usability evaluation</a:t>
            </a:r>
          </a:p>
          <a:p>
            <a:r>
              <a:rPr lang="en-GB" dirty="0"/>
              <a:t>Makes use of Skype screen sharing</a:t>
            </a:r>
          </a:p>
          <a:p>
            <a:endParaRPr lang="en-GB" dirty="0"/>
          </a:p>
          <a:p>
            <a:r>
              <a:rPr lang="en-GB" dirty="0"/>
              <a:t>Remote user is given a task to complete</a:t>
            </a:r>
          </a:p>
          <a:p>
            <a:r>
              <a:rPr lang="en-GB" dirty="0"/>
              <a:t>Works through it step by step</a:t>
            </a:r>
          </a:p>
          <a:p>
            <a:r>
              <a:rPr lang="en-GB" dirty="0"/>
              <a:t>Talking aloud what they are doing</a:t>
            </a:r>
          </a:p>
          <a:p>
            <a:endParaRPr lang="en-GB" dirty="0"/>
          </a:p>
          <a:p>
            <a:r>
              <a:rPr lang="en-GB" dirty="0"/>
              <a:t>Two streams (audio &amp; video) observed remotely</a:t>
            </a:r>
          </a:p>
          <a:p>
            <a:r>
              <a:rPr lang="en-GB" dirty="0"/>
              <a:t>Can also be recorded…</a:t>
            </a:r>
          </a:p>
          <a:p>
            <a:r>
              <a:rPr lang="en-GB" dirty="0"/>
              <a:t>For transcription / analysis at a later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5C9-B8EF-4055-916F-6B2B58DD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should you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403E-E166-4EE6-B13A-024D0601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all depends upon the nature of your project…</a:t>
            </a:r>
          </a:p>
          <a:p>
            <a:r>
              <a:rPr lang="en-GB" dirty="0"/>
              <a:t>The type of system being built</a:t>
            </a:r>
          </a:p>
          <a:p>
            <a:r>
              <a:rPr lang="en-GB" dirty="0"/>
              <a:t>The type of interaction you are studying</a:t>
            </a:r>
          </a:p>
          <a:p>
            <a:r>
              <a:rPr lang="en-GB" dirty="0"/>
              <a:t>Your level of access to your client</a:t>
            </a:r>
          </a:p>
          <a:p>
            <a:r>
              <a:rPr lang="en-GB" dirty="0"/>
              <a:t>Availability of “good” users</a:t>
            </a:r>
          </a:p>
          <a:p>
            <a:pPr marL="0" indent="0">
              <a:buNone/>
            </a:pPr>
            <a:r>
              <a:rPr lang="en-GB" dirty="0"/>
              <a:t>  (quality, co-location etc)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Also consider pragmatic issues:</a:t>
            </a:r>
          </a:p>
          <a:p>
            <a:r>
              <a:rPr lang="en-GB" dirty="0"/>
              <a:t>How much time have you got ?</a:t>
            </a:r>
          </a:p>
          <a:p>
            <a:r>
              <a:rPr lang="en-GB" dirty="0"/>
              <a:t>What is the most cost-effective activity in that time</a:t>
            </a:r>
          </a:p>
        </p:txBody>
      </p:sp>
    </p:spTree>
    <p:extLst>
      <p:ext uri="{BB962C8B-B14F-4D97-AF65-F5344CB8AC3E}">
        <p14:creationId xmlns:p14="http://schemas.microsoft.com/office/powerpoint/2010/main" val="176239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0202-122F-E644-B768-5897292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5530-09FB-5C42-9EAF-1C8F9865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Have a think about which approaches to use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 about what you have seen today ?</a:t>
            </a:r>
          </a:p>
        </p:txBody>
      </p:sp>
    </p:spTree>
    <p:extLst>
      <p:ext uri="{BB962C8B-B14F-4D97-AF65-F5344CB8AC3E}">
        <p14:creationId xmlns:p14="http://schemas.microsoft.com/office/powerpoint/2010/main" val="279858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DBD3-1A86-D543-8CDB-60A157BC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Conforms to specification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5462-258C-9E41-8B74-8233969D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you are all doing test driven development</a:t>
            </a:r>
          </a:p>
          <a:p>
            <a:r>
              <a:rPr lang="en-US" dirty="0"/>
              <a:t>Tests define the required operation of the system</a:t>
            </a:r>
          </a:p>
          <a:p>
            <a:r>
              <a:rPr lang="en-US" dirty="0"/>
              <a:t>They are run against the code whenever you build</a:t>
            </a:r>
          </a:p>
          <a:p>
            <a:r>
              <a:rPr lang="en-US" dirty="0"/>
              <a:t>So your system is always “correct”</a:t>
            </a:r>
          </a:p>
          <a:p>
            <a:r>
              <a:rPr lang="en-US" dirty="0"/>
              <a:t>Surely that is enough ?</a:t>
            </a:r>
          </a:p>
        </p:txBody>
      </p:sp>
    </p:spTree>
    <p:extLst>
      <p:ext uri="{BB962C8B-B14F-4D97-AF65-F5344CB8AC3E}">
        <p14:creationId xmlns:p14="http://schemas.microsoft.com/office/powerpoint/2010/main" val="300197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2BCF-5672-40EB-A1CE-FA49E81B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“Testing” versus “Evaluation”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D1F1-3F0B-48A0-8D7E-9DDF6AAC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 key distinction between the two: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Testing</a:t>
            </a:r>
            <a:r>
              <a:rPr lang="en-GB" dirty="0"/>
              <a:t> is the low-level process of checking that a system conforms to its specification</a:t>
            </a:r>
          </a:p>
          <a:p>
            <a:pPr marL="0" indent="0" algn="ctr">
              <a:buNone/>
            </a:pPr>
            <a:r>
              <a:rPr lang="en-GB" dirty="0"/>
              <a:t>(does the system operate as developers intend ?)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Evaluation</a:t>
            </a:r>
            <a:r>
              <a:rPr lang="en-GB" dirty="0"/>
              <a:t> is the process of assessing higher-level, more subtle qualities of the system</a:t>
            </a:r>
          </a:p>
          <a:p>
            <a:pPr marL="0" indent="0" algn="ctr">
              <a:buNone/>
            </a:pPr>
            <a:r>
              <a:rPr lang="en-GB" dirty="0"/>
              <a:t>(does the system operate to support users needs 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8D34-E774-4BAB-8864-73920ACD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pictures…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5E8B583-6AF3-4B5D-84E1-32E99458CBF5}"/>
              </a:ext>
            </a:extLst>
          </p:cNvPr>
          <p:cNvSpPr/>
          <p:nvPr/>
        </p:nvSpPr>
        <p:spPr>
          <a:xfrm>
            <a:off x="789480" y="3035674"/>
            <a:ext cx="1977120" cy="116496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Actual Client Needs</a:t>
            </a:r>
            <a:endParaRPr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BB484D18-4A93-4D82-92EE-05DF3282A2F3}"/>
              </a:ext>
            </a:extLst>
          </p:cNvPr>
          <p:cNvSpPr/>
          <p:nvPr/>
        </p:nvSpPr>
        <p:spPr>
          <a:xfrm>
            <a:off x="3485160" y="3035674"/>
            <a:ext cx="1977120" cy="116496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>
                <a:solidFill>
                  <a:srgbClr val="000000"/>
                </a:solidFill>
                <a:latin typeface="Calibri"/>
              </a:rPr>
              <a:t>Requirements</a:t>
            </a:r>
            <a:endParaRPr/>
          </a:p>
          <a:p>
            <a:pPr algn="ctr"/>
            <a:r>
              <a:rPr lang="en-GB" sz="2200">
                <a:solidFill>
                  <a:srgbClr val="000000"/>
                </a:solidFill>
                <a:latin typeface="Calibri"/>
              </a:rPr>
              <a:t>Specification</a:t>
            </a:r>
            <a:endParaRPr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1EF42762-B84F-44FB-A851-65C1294E71E3}"/>
              </a:ext>
            </a:extLst>
          </p:cNvPr>
          <p:cNvSpPr/>
          <p:nvPr/>
        </p:nvSpPr>
        <p:spPr>
          <a:xfrm>
            <a:off x="6137280" y="3035674"/>
            <a:ext cx="1977120" cy="116496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cxnSp>
        <p:nvCxnSpPr>
          <p:cNvPr id="7" name="Line 5">
            <a:extLst>
              <a:ext uri="{FF2B5EF4-FFF2-40B4-BE49-F238E27FC236}">
                <a16:creationId xmlns:a16="http://schemas.microsoft.com/office/drawing/2014/main" id="{119977BC-417A-455F-A78C-CED824BB0C3D}"/>
              </a:ext>
            </a:extLst>
          </p:cNvPr>
          <p:cNvCxnSpPr/>
          <p:nvPr/>
        </p:nvCxnSpPr>
        <p:spPr>
          <a:xfrm>
            <a:off x="2768400" y="3619234"/>
            <a:ext cx="718920" cy="216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</p:cxnSp>
      <p:cxnSp>
        <p:nvCxnSpPr>
          <p:cNvPr id="8" name="Line 6">
            <a:extLst>
              <a:ext uri="{FF2B5EF4-FFF2-40B4-BE49-F238E27FC236}">
                <a16:creationId xmlns:a16="http://schemas.microsoft.com/office/drawing/2014/main" id="{BDCBDA64-F2D9-4D05-A528-FC05C68DBE13}"/>
              </a:ext>
            </a:extLst>
          </p:cNvPr>
          <p:cNvCxnSpPr/>
          <p:nvPr/>
        </p:nvCxnSpPr>
        <p:spPr>
          <a:xfrm>
            <a:off x="5464440" y="3619234"/>
            <a:ext cx="675000" cy="216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</p:cxnSp>
      <p:sp>
        <p:nvSpPr>
          <p:cNvPr id="9" name="CustomShape 7">
            <a:extLst>
              <a:ext uri="{FF2B5EF4-FFF2-40B4-BE49-F238E27FC236}">
                <a16:creationId xmlns:a16="http://schemas.microsoft.com/office/drawing/2014/main" id="{014F6D23-63D5-4062-9C39-5B0D233B845D}"/>
              </a:ext>
            </a:extLst>
          </p:cNvPr>
          <p:cNvSpPr/>
          <p:nvPr/>
        </p:nvSpPr>
        <p:spPr>
          <a:xfrm rot="16200000">
            <a:off x="4285512" y="968497"/>
            <a:ext cx="332855" cy="7324920"/>
          </a:xfrm>
          <a:prstGeom prst="leftBrace">
            <a:avLst>
              <a:gd name="adj1" fmla="val 46955"/>
              <a:gd name="adj2" fmla="val 49721"/>
            </a:avLst>
          </a:prstGeom>
          <a:ln w="38160">
            <a:solidFill>
              <a:schemeClr val="tx1"/>
            </a:solidFill>
            <a:round/>
          </a:ln>
        </p:spPr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7177F4CA-871C-4A24-A6D6-29F864A705BB}"/>
              </a:ext>
            </a:extLst>
          </p:cNvPr>
          <p:cNvSpPr/>
          <p:nvPr/>
        </p:nvSpPr>
        <p:spPr>
          <a:xfrm>
            <a:off x="4866120" y="1641327"/>
            <a:ext cx="1891800" cy="841748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GB" sz="2400" dirty="0">
                <a:latin typeface="Calibri"/>
              </a:rPr>
              <a:t>Verification</a:t>
            </a:r>
          </a:p>
          <a:p>
            <a:pPr algn="ctr"/>
            <a:r>
              <a:rPr lang="en-GB" sz="2400" dirty="0">
                <a:latin typeface="Calibri"/>
              </a:rPr>
              <a:t>(Testing)</a:t>
            </a:r>
            <a:endParaRPr dirty="0"/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59EDAADC-EB65-42FF-ABFC-31E6BCCBF454}"/>
              </a:ext>
            </a:extLst>
          </p:cNvPr>
          <p:cNvSpPr/>
          <p:nvPr/>
        </p:nvSpPr>
        <p:spPr>
          <a:xfrm>
            <a:off x="3602296" y="4778162"/>
            <a:ext cx="168624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GB" sz="2400" dirty="0">
                <a:latin typeface="Calibri"/>
              </a:rPr>
              <a:t>Validation</a:t>
            </a:r>
          </a:p>
          <a:p>
            <a:pPr algn="ctr"/>
            <a:r>
              <a:rPr lang="en-GB" sz="2400" dirty="0">
                <a:latin typeface="Calibri"/>
              </a:rPr>
              <a:t>(Evaluation)</a:t>
            </a:r>
            <a:endParaRPr dirty="0"/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4B0BF9D2-3A6A-4EF4-8C47-C9EB21BC18AF}"/>
              </a:ext>
            </a:extLst>
          </p:cNvPr>
          <p:cNvSpPr/>
          <p:nvPr/>
        </p:nvSpPr>
        <p:spPr>
          <a:xfrm rot="5400000">
            <a:off x="5630090" y="318922"/>
            <a:ext cx="332855" cy="4622716"/>
          </a:xfrm>
          <a:prstGeom prst="leftBrace">
            <a:avLst>
              <a:gd name="adj1" fmla="val 46955"/>
              <a:gd name="adj2" fmla="val 49721"/>
            </a:avLst>
          </a:prstGeom>
          <a:ln w="38160">
            <a:solidFill>
              <a:schemeClr val="tx1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63981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9269-53A6-4698-9F9E-0B7A0691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“Usefulness”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8984-9972-4B00-82EF-8E3827F1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Let us consider two dimensions of system quality…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 algn="ctr">
              <a:buNone/>
            </a:pPr>
            <a:endParaRPr lang="en-GB" sz="100" dirty="0"/>
          </a:p>
          <a:p>
            <a:pPr marL="0" indent="0" algn="ctr">
              <a:buNone/>
            </a:pPr>
            <a:r>
              <a:rPr lang="en-GB" dirty="0"/>
              <a:t>Utility: the necessary features have been provided</a:t>
            </a:r>
          </a:p>
          <a:p>
            <a:pPr marL="0" indent="0" algn="ctr">
              <a:buNone/>
            </a:pPr>
            <a:r>
              <a:rPr lang="en-GB" dirty="0"/>
              <a:t>Usability:</a:t>
            </a:r>
            <a:r>
              <a:rPr lang="en-GB" sz="2000" dirty="0"/>
              <a:t>  </a:t>
            </a:r>
            <a:r>
              <a:rPr lang="en-GB" dirty="0"/>
              <a:t>features are easy and pleasant to use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4100" dirty="0"/>
              <a:t>Usefulness = Utility</a:t>
            </a:r>
            <a:r>
              <a:rPr lang="en-GB" sz="4800" dirty="0"/>
              <a:t> </a:t>
            </a:r>
            <a:r>
              <a:rPr lang="en-GB" sz="4400" dirty="0"/>
              <a:t>x</a:t>
            </a:r>
            <a:r>
              <a:rPr lang="en-GB" sz="4800" dirty="0"/>
              <a:t> </a:t>
            </a:r>
            <a:r>
              <a:rPr lang="en-GB" sz="4100" dirty="0"/>
              <a:t>Usability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AE0C2-76AA-6A4E-8C5F-32C33A7FEB57}"/>
              </a:ext>
            </a:extLst>
          </p:cNvPr>
          <p:cNvSpPr/>
          <p:nvPr/>
        </p:nvSpPr>
        <p:spPr>
          <a:xfrm>
            <a:off x="8964000" y="6678000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E31-401F-CD4F-9177-275D09D4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31A4-F967-6C41-AAB0-53682404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should do what the users need</a:t>
            </a:r>
          </a:p>
          <a:p>
            <a:r>
              <a:rPr lang="en-US" dirty="0"/>
              <a:t>Not what managers say the users need !</a:t>
            </a:r>
          </a:p>
          <a:p>
            <a:endParaRPr lang="en-US" dirty="0"/>
          </a:p>
          <a:p>
            <a:r>
              <a:rPr lang="en-US" dirty="0"/>
              <a:t>Hard to assess just by talking to people</a:t>
            </a:r>
          </a:p>
          <a:p>
            <a:pPr marL="0" indent="0">
              <a:buNone/>
            </a:pPr>
            <a:r>
              <a:rPr lang="en-US" dirty="0"/>
              <a:t>  (or even by showing them stuff)</a:t>
            </a:r>
          </a:p>
          <a:p>
            <a:r>
              <a:rPr lang="en-US" dirty="0"/>
              <a:t>Really need to get people to try it out</a:t>
            </a:r>
          </a:p>
          <a:p>
            <a:endParaRPr lang="en-US" dirty="0"/>
          </a:p>
          <a:p>
            <a:r>
              <a:rPr lang="en-US" dirty="0"/>
              <a:t>Should really be assessed “In the wild”</a:t>
            </a:r>
          </a:p>
          <a:p>
            <a:r>
              <a:rPr lang="en-US" dirty="0"/>
              <a:t>In a realistic context &amp; environment</a:t>
            </a:r>
          </a:p>
        </p:txBody>
      </p:sp>
    </p:spTree>
    <p:extLst>
      <p:ext uri="{BB962C8B-B14F-4D97-AF65-F5344CB8AC3E}">
        <p14:creationId xmlns:p14="http://schemas.microsoft.com/office/powerpoint/2010/main" val="276142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03D8-EED9-4C50-8B57-816DF639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5B45-BDDB-4C1C-8C1F-66FB9DF4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“Usability” is a complex construct that is composed of many different aspects of a system</a:t>
            </a:r>
          </a:p>
          <a:p>
            <a:endParaRPr lang="en-GB" dirty="0"/>
          </a:p>
          <a:p>
            <a:r>
              <a:rPr lang="en-GB" dirty="0"/>
              <a:t>Much overlap with other “quality” attributes</a:t>
            </a:r>
          </a:p>
          <a:p>
            <a:endParaRPr lang="en-GB" dirty="0"/>
          </a:p>
          <a:p>
            <a:r>
              <a:rPr lang="en-GB" dirty="0"/>
              <a:t>Opinion of what it includes varies !</a:t>
            </a:r>
          </a:p>
          <a:p>
            <a:r>
              <a:rPr lang="en-GB" dirty="0"/>
              <a:t>As we will see, this area is not clear-cut…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2">
            <a:extLst>
              <a:ext uri="{FF2B5EF4-FFF2-40B4-BE49-F238E27FC236}">
                <a16:creationId xmlns:a16="http://schemas.microsoft.com/office/drawing/2014/main" id="{4E13555E-C8CE-41E9-BC55-6A3048B577DE}"/>
              </a:ext>
            </a:extLst>
          </p:cNvPr>
          <p:cNvSpPr/>
          <p:nvPr/>
        </p:nvSpPr>
        <p:spPr>
          <a:xfrm>
            <a:off x="540418" y="205213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C4C9474B-CB7B-44EE-93A5-8B0085EADEE1}"/>
              </a:ext>
            </a:extLst>
          </p:cNvPr>
          <p:cNvSpPr/>
          <p:nvPr/>
        </p:nvSpPr>
        <p:spPr>
          <a:xfrm>
            <a:off x="6786095" y="3359434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BB69978-1B88-4437-9ACC-4963C7F7F94A}"/>
              </a:ext>
            </a:extLst>
          </p:cNvPr>
          <p:cNvSpPr/>
          <p:nvPr/>
        </p:nvSpPr>
        <p:spPr>
          <a:xfrm>
            <a:off x="4704202" y="3359434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BC1D4ABF-47F6-4D3D-8022-72110587C0A1}"/>
              </a:ext>
            </a:extLst>
          </p:cNvPr>
          <p:cNvSpPr/>
          <p:nvPr/>
        </p:nvSpPr>
        <p:spPr>
          <a:xfrm>
            <a:off x="2622310" y="3359434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5" name="CustomShape 2">
            <a:extLst>
              <a:ext uri="{FF2B5EF4-FFF2-40B4-BE49-F238E27FC236}">
                <a16:creationId xmlns:a16="http://schemas.microsoft.com/office/drawing/2014/main" id="{F7BE17CA-DA67-48B4-9EB9-01A64B28B116}"/>
              </a:ext>
            </a:extLst>
          </p:cNvPr>
          <p:cNvSpPr/>
          <p:nvPr/>
        </p:nvSpPr>
        <p:spPr>
          <a:xfrm>
            <a:off x="6786095" y="205213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60A75EE3-A7B0-4F4E-A2BF-6DF19E7ECB8F}"/>
              </a:ext>
            </a:extLst>
          </p:cNvPr>
          <p:cNvSpPr/>
          <p:nvPr/>
        </p:nvSpPr>
        <p:spPr>
          <a:xfrm>
            <a:off x="540418" y="3359434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4BF93E04-1ECA-49AB-AD02-E9915735D182}"/>
              </a:ext>
            </a:extLst>
          </p:cNvPr>
          <p:cNvSpPr/>
          <p:nvPr/>
        </p:nvSpPr>
        <p:spPr>
          <a:xfrm>
            <a:off x="4704202" y="205213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/>
              <a:t>?</a:t>
            </a:r>
            <a:endParaRPr sz="6600" dirty="0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7412C55B-F9CD-4DF0-8527-C1BD63419615}"/>
              </a:ext>
            </a:extLst>
          </p:cNvPr>
          <p:cNvSpPr/>
          <p:nvPr/>
        </p:nvSpPr>
        <p:spPr>
          <a:xfrm>
            <a:off x="2622310" y="205213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/>
              <a:t>?</a:t>
            </a:r>
            <a:endParaRPr sz="6600" dirty="0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B7D8648C-3668-4C92-91F2-04A5269F4270}"/>
              </a:ext>
            </a:extLst>
          </p:cNvPr>
          <p:cNvSpPr/>
          <p:nvPr/>
        </p:nvSpPr>
        <p:spPr>
          <a:xfrm>
            <a:off x="540418" y="4666731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B594CC9A-E386-4729-9697-27D7D88884B5}"/>
              </a:ext>
            </a:extLst>
          </p:cNvPr>
          <p:cNvSpPr/>
          <p:nvPr/>
        </p:nvSpPr>
        <p:spPr>
          <a:xfrm>
            <a:off x="4704202" y="4666731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1" name="CustomShape 2">
            <a:extLst>
              <a:ext uri="{FF2B5EF4-FFF2-40B4-BE49-F238E27FC236}">
                <a16:creationId xmlns:a16="http://schemas.microsoft.com/office/drawing/2014/main" id="{BCDC7715-B820-4841-B596-2C1279E78005}"/>
              </a:ext>
            </a:extLst>
          </p:cNvPr>
          <p:cNvSpPr/>
          <p:nvPr/>
        </p:nvSpPr>
        <p:spPr>
          <a:xfrm>
            <a:off x="2622310" y="4666731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13337516-7CEC-4479-A43A-04D439ACCB13}"/>
              </a:ext>
            </a:extLst>
          </p:cNvPr>
          <p:cNvSpPr/>
          <p:nvPr/>
        </p:nvSpPr>
        <p:spPr>
          <a:xfrm>
            <a:off x="6786095" y="4666731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39C5676-1695-44ED-A79D-CAACD30DA7A2}"/>
              </a:ext>
            </a:extLst>
          </p:cNvPr>
          <p:cNvSpPr/>
          <p:nvPr/>
        </p:nvSpPr>
        <p:spPr>
          <a:xfrm>
            <a:off x="532402" y="2044119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Learnable</a:t>
            </a:r>
            <a:endParaRPr sz="2200" dirty="0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99402AA-9B98-4CA3-894F-167795156B3B}"/>
              </a:ext>
            </a:extLst>
          </p:cNvPr>
          <p:cNvSpPr/>
          <p:nvPr/>
        </p:nvSpPr>
        <p:spPr>
          <a:xfrm>
            <a:off x="6778079" y="3351418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Accessible</a:t>
            </a:r>
            <a:endParaRPr sz="2200" dirty="0"/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2AD10A0-5741-4EE4-BADD-DE2057A26337}"/>
              </a:ext>
            </a:extLst>
          </p:cNvPr>
          <p:cNvSpPr/>
          <p:nvPr/>
        </p:nvSpPr>
        <p:spPr>
          <a:xfrm>
            <a:off x="4696186" y="3351418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Available</a:t>
            </a:r>
            <a:endParaRPr sz="2200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2E3F840-EA7C-4283-B39A-09E3A7A715B9}"/>
              </a:ext>
            </a:extLst>
          </p:cNvPr>
          <p:cNvSpPr/>
          <p:nvPr/>
        </p:nvSpPr>
        <p:spPr>
          <a:xfrm>
            <a:off x="2614294" y="3351418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Secure</a:t>
            </a:r>
            <a:endParaRPr sz="2200" dirty="0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D3FBF04-3B83-4247-8A5B-BFF4B82AFF09}"/>
              </a:ext>
            </a:extLst>
          </p:cNvPr>
          <p:cNvSpPr/>
          <p:nvPr/>
        </p:nvSpPr>
        <p:spPr>
          <a:xfrm>
            <a:off x="6778079" y="2044119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Satisfying</a:t>
            </a:r>
            <a:endParaRPr sz="2200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469734E-D7E4-436A-A911-945FF427DBFD}"/>
              </a:ext>
            </a:extLst>
          </p:cNvPr>
          <p:cNvSpPr/>
          <p:nvPr/>
        </p:nvSpPr>
        <p:spPr>
          <a:xfrm>
            <a:off x="532402" y="3351418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Reliable</a:t>
            </a:r>
            <a:endParaRPr sz="2200" dirty="0"/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1295566C-A62C-4694-BA87-9C8F91EE6505}"/>
              </a:ext>
            </a:extLst>
          </p:cNvPr>
          <p:cNvSpPr/>
          <p:nvPr/>
        </p:nvSpPr>
        <p:spPr>
          <a:xfrm>
            <a:off x="4696186" y="2044119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/>
              <a:t>Memorable</a:t>
            </a:r>
            <a:endParaRPr sz="2200" dirty="0"/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ADD7D314-A2C0-4363-9457-36494764977F}"/>
              </a:ext>
            </a:extLst>
          </p:cNvPr>
          <p:cNvSpPr/>
          <p:nvPr/>
        </p:nvSpPr>
        <p:spPr>
          <a:xfrm>
            <a:off x="2614294" y="2044119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/>
              <a:t>Efficient</a:t>
            </a:r>
            <a:endParaRPr sz="2200" dirty="0"/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77CE98-E495-4378-99A3-CC882067703C}"/>
              </a:ext>
            </a:extLst>
          </p:cNvPr>
          <p:cNvSpPr/>
          <p:nvPr/>
        </p:nvSpPr>
        <p:spPr>
          <a:xfrm>
            <a:off x="532402" y="465871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Fun</a:t>
            </a:r>
            <a:endParaRPr sz="2200" dirty="0"/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3D2A5D26-7686-4E3E-BF86-DE31AF3C632F}"/>
              </a:ext>
            </a:extLst>
          </p:cNvPr>
          <p:cNvSpPr/>
          <p:nvPr/>
        </p:nvSpPr>
        <p:spPr>
          <a:xfrm>
            <a:off x="4696186" y="465871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Safe</a:t>
            </a:r>
            <a:endParaRPr sz="2200" dirty="0"/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B4126B0F-0866-4B26-9996-A92F6FD998F1}"/>
              </a:ext>
            </a:extLst>
          </p:cNvPr>
          <p:cNvSpPr/>
          <p:nvPr/>
        </p:nvSpPr>
        <p:spPr>
          <a:xfrm>
            <a:off x="2614294" y="465871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Maintainable</a:t>
            </a:r>
            <a:endParaRPr sz="2200" dirty="0"/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F7B040C-7AA3-4061-9C6C-D958623DBDC4}"/>
              </a:ext>
            </a:extLst>
          </p:cNvPr>
          <p:cNvSpPr/>
          <p:nvPr/>
        </p:nvSpPr>
        <p:spPr>
          <a:xfrm>
            <a:off x="6778079" y="4658715"/>
            <a:ext cx="1785278" cy="1024065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2200" dirty="0">
                <a:solidFill>
                  <a:srgbClr val="000000"/>
                </a:solidFill>
                <a:latin typeface="Calibri"/>
              </a:rPr>
              <a:t>Configurable</a:t>
            </a:r>
            <a:endParaRPr sz="220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23EA42C-F463-4802-A9ED-1444A741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to play… “Is it Usability ?”</a:t>
            </a:r>
          </a:p>
        </p:txBody>
      </p:sp>
      <p:sp>
        <p:nvSpPr>
          <p:cNvPr id="33" name="CustomShape 2">
            <a:extLst>
              <a:ext uri="{FF2B5EF4-FFF2-40B4-BE49-F238E27FC236}">
                <a16:creationId xmlns:a16="http://schemas.microsoft.com/office/drawing/2014/main" id="{400BB9F0-0628-4528-8F65-7F4D137373DF}"/>
              </a:ext>
            </a:extLst>
          </p:cNvPr>
          <p:cNvSpPr/>
          <p:nvPr/>
        </p:nvSpPr>
        <p:spPr>
          <a:xfrm>
            <a:off x="536809" y="2051324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7" name="CustomShape 2">
            <a:extLst>
              <a:ext uri="{FF2B5EF4-FFF2-40B4-BE49-F238E27FC236}">
                <a16:creationId xmlns:a16="http://schemas.microsoft.com/office/drawing/2014/main" id="{E1A1D497-3FCC-45AE-954D-A33F6407C92B}"/>
              </a:ext>
            </a:extLst>
          </p:cNvPr>
          <p:cNvSpPr/>
          <p:nvPr/>
        </p:nvSpPr>
        <p:spPr>
          <a:xfrm>
            <a:off x="4701645" y="3354368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8" name="CustomShape 2">
            <a:extLst>
              <a:ext uri="{FF2B5EF4-FFF2-40B4-BE49-F238E27FC236}">
                <a16:creationId xmlns:a16="http://schemas.microsoft.com/office/drawing/2014/main" id="{10EEEF9A-5BDF-4549-8762-5CDCDA6840D0}"/>
              </a:ext>
            </a:extLst>
          </p:cNvPr>
          <p:cNvSpPr/>
          <p:nvPr/>
        </p:nvSpPr>
        <p:spPr>
          <a:xfrm>
            <a:off x="6778200" y="4662103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39" name="CustomShape 2">
            <a:extLst>
              <a:ext uri="{FF2B5EF4-FFF2-40B4-BE49-F238E27FC236}">
                <a16:creationId xmlns:a16="http://schemas.microsoft.com/office/drawing/2014/main" id="{5AFA049B-0627-4BA7-960E-EF283EE899A3}"/>
              </a:ext>
            </a:extLst>
          </p:cNvPr>
          <p:cNvSpPr/>
          <p:nvPr/>
        </p:nvSpPr>
        <p:spPr>
          <a:xfrm>
            <a:off x="537206" y="4663615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B3A7D89F-C14B-451B-ACD3-A8E4B38BC7F8}"/>
              </a:ext>
            </a:extLst>
          </p:cNvPr>
          <p:cNvSpPr/>
          <p:nvPr/>
        </p:nvSpPr>
        <p:spPr>
          <a:xfrm>
            <a:off x="6776809" y="2046720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1" name="CustomShape 2">
            <a:extLst>
              <a:ext uri="{FF2B5EF4-FFF2-40B4-BE49-F238E27FC236}">
                <a16:creationId xmlns:a16="http://schemas.microsoft.com/office/drawing/2014/main" id="{144891C3-B730-4676-BA48-B7FD4DE635DF}"/>
              </a:ext>
            </a:extLst>
          </p:cNvPr>
          <p:cNvSpPr/>
          <p:nvPr/>
        </p:nvSpPr>
        <p:spPr>
          <a:xfrm>
            <a:off x="2614135" y="3354995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8649A458-96EF-4A90-9492-A4E2379C06CF}"/>
              </a:ext>
            </a:extLst>
          </p:cNvPr>
          <p:cNvSpPr/>
          <p:nvPr/>
        </p:nvSpPr>
        <p:spPr>
          <a:xfrm>
            <a:off x="534377" y="3357881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3" name="CustomShape 2">
            <a:extLst>
              <a:ext uri="{FF2B5EF4-FFF2-40B4-BE49-F238E27FC236}">
                <a16:creationId xmlns:a16="http://schemas.microsoft.com/office/drawing/2014/main" id="{B9B09CB9-B619-4868-A48D-7250F9AA8267}"/>
              </a:ext>
            </a:extLst>
          </p:cNvPr>
          <p:cNvSpPr/>
          <p:nvPr/>
        </p:nvSpPr>
        <p:spPr>
          <a:xfrm>
            <a:off x="2617791" y="2051698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4" name="CustomShape 2">
            <a:extLst>
              <a:ext uri="{FF2B5EF4-FFF2-40B4-BE49-F238E27FC236}">
                <a16:creationId xmlns:a16="http://schemas.microsoft.com/office/drawing/2014/main" id="{FFBE58EC-BD35-4A67-A5C4-E6224BF8BF95}"/>
              </a:ext>
            </a:extLst>
          </p:cNvPr>
          <p:cNvSpPr/>
          <p:nvPr/>
        </p:nvSpPr>
        <p:spPr>
          <a:xfrm>
            <a:off x="6779801" y="3355909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5" name="CustomShape 2">
            <a:extLst>
              <a:ext uri="{FF2B5EF4-FFF2-40B4-BE49-F238E27FC236}">
                <a16:creationId xmlns:a16="http://schemas.microsoft.com/office/drawing/2014/main" id="{A33473B6-B58D-4E11-9927-1FF0E71B53DB}"/>
              </a:ext>
            </a:extLst>
          </p:cNvPr>
          <p:cNvSpPr/>
          <p:nvPr/>
        </p:nvSpPr>
        <p:spPr>
          <a:xfrm>
            <a:off x="2623926" y="4662731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6" name="CustomShape 2">
            <a:extLst>
              <a:ext uri="{FF2B5EF4-FFF2-40B4-BE49-F238E27FC236}">
                <a16:creationId xmlns:a16="http://schemas.microsoft.com/office/drawing/2014/main" id="{FEA2A2DB-547A-4633-8AEE-5DDB26711E12}"/>
              </a:ext>
            </a:extLst>
          </p:cNvPr>
          <p:cNvSpPr/>
          <p:nvPr/>
        </p:nvSpPr>
        <p:spPr>
          <a:xfrm>
            <a:off x="4700228" y="2052135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sp>
        <p:nvSpPr>
          <p:cNvPr id="47" name="CustomShape 2">
            <a:extLst>
              <a:ext uri="{FF2B5EF4-FFF2-40B4-BE49-F238E27FC236}">
                <a16:creationId xmlns:a16="http://schemas.microsoft.com/office/drawing/2014/main" id="{570C4453-B07B-424E-9ABA-1FC56018ED38}"/>
              </a:ext>
            </a:extLst>
          </p:cNvPr>
          <p:cNvSpPr/>
          <p:nvPr/>
        </p:nvSpPr>
        <p:spPr>
          <a:xfrm>
            <a:off x="4700318" y="4663970"/>
            <a:ext cx="1785278" cy="1024065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GB" sz="6600" dirty="0">
                <a:solidFill>
                  <a:srgbClr val="000000"/>
                </a:solidFill>
                <a:latin typeface="Calibri"/>
              </a:rPr>
              <a:t>?</a:t>
            </a:r>
            <a:endParaRPr sz="6600" dirty="0"/>
          </a:p>
        </p:txBody>
      </p:sp>
      <p:pic>
        <p:nvPicPr>
          <p:cNvPr id="3" name="countdown.mp3">
            <a:hlinkClick r:id="" action="ppaction://media"/>
            <a:extLst>
              <a:ext uri="{FF2B5EF4-FFF2-40B4-BE49-F238E27FC236}">
                <a16:creationId xmlns:a16="http://schemas.microsoft.com/office/drawing/2014/main" id="{BA824F25-9DCC-D14B-AC1D-32E806AFC4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77629" y="595574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18" grpId="0" animBg="1"/>
      <p:bldP spid="19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1176</Words>
  <Application>Microsoft Macintosh PowerPoint</Application>
  <PresentationFormat>On-screen Show (4:3)</PresentationFormat>
  <Paragraphs>243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Office Theme</vt:lpstr>
      <vt:lpstr>Evaluation I </vt:lpstr>
      <vt:lpstr>Overview</vt:lpstr>
      <vt:lpstr>Conforms to specification ?</vt:lpstr>
      <vt:lpstr>“Testing” versus “Evaluation”</vt:lpstr>
      <vt:lpstr>In pictures…</vt:lpstr>
      <vt:lpstr>“Usefulness” of Systems</vt:lpstr>
      <vt:lpstr>Utility</vt:lpstr>
      <vt:lpstr>Usability</vt:lpstr>
      <vt:lpstr>Time to play… “Is it Usability ?”</vt:lpstr>
      <vt:lpstr>Evaluation Approaches</vt:lpstr>
      <vt:lpstr>Heuristic Evaluation</vt:lpstr>
      <vt:lpstr>Limitations of Heuristic Evaluation</vt:lpstr>
      <vt:lpstr>Task-Based Evaluation</vt:lpstr>
      <vt:lpstr>Task Coverage</vt:lpstr>
      <vt:lpstr>But what to watch out for ?  </vt:lpstr>
      <vt:lpstr>Quantitative &amp; Qualitative</vt:lpstr>
      <vt:lpstr>Common Quantitive Metrics</vt:lpstr>
      <vt:lpstr>Qualitative Evaluation</vt:lpstr>
      <vt:lpstr>Questionnaires</vt:lpstr>
      <vt:lpstr>Interviews</vt:lpstr>
      <vt:lpstr>Focus Groups</vt:lpstr>
      <vt:lpstr>User Talk-Throughs</vt:lpstr>
      <vt:lpstr>Talk-Through: pros and cons</vt:lpstr>
      <vt:lpstr>Skype Talk-Through</vt:lpstr>
      <vt:lpstr>Which should you use ?</vt:lpstr>
      <vt:lpstr>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Lock</cp:lastModifiedBy>
  <cp:revision>290</cp:revision>
  <dcterms:modified xsi:type="dcterms:W3CDTF">2019-02-02T14:55:25Z</dcterms:modified>
</cp:coreProperties>
</file>