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60" r:id="rId4"/>
    <p:sldId id="259" r:id="rId5"/>
    <p:sldId id="258" r:id="rId6"/>
    <p:sldId id="266" r:id="rId7"/>
    <p:sldId id="261" r:id="rId8"/>
    <p:sldId id="262" r:id="rId9"/>
    <p:sldId id="268" r:id="rId10"/>
    <p:sldId id="269" r:id="rId11"/>
    <p:sldId id="270" r:id="rId12"/>
    <p:sldId id="271" r:id="rId13"/>
    <p:sldId id="275" r:id="rId14"/>
    <p:sldId id="272" r:id="rId15"/>
    <p:sldId id="279" r:id="rId16"/>
    <p:sldId id="276" r:id="rId17"/>
    <p:sldId id="273" r:id="rId18"/>
    <p:sldId id="278" r:id="rId19"/>
    <p:sldId id="277" r:id="rId20"/>
    <p:sldId id="284" r:id="rId21"/>
    <p:sldId id="263" r:id="rId22"/>
    <p:sldId id="274" r:id="rId23"/>
    <p:sldId id="280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F5F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2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2EF69-4580-D948-9358-37D6C6E355D3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C278-5BB2-7E49-BE38-1FF54E217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F659B-3BFD-7C4F-8593-16CDDE7417A4}" type="datetimeFigureOut">
              <a:rPr lang="en-US" smtClean="0"/>
              <a:pPr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2A43-FD40-714E-BD60-4E5210E14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5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8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3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4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30/10/2014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30/10/2014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Chapter 8 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B105B8D-1C36-1C40-961B-CAAB1DD98B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-notify.org/iss-now.js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-notify.org/iss-now.json?callback=receiveStationLoc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aps.googleapis.com/maps/api/streetview?key=xxxxxxxxxxxxxx&amp;size=640x400&amp;fov=90&amp;pitch=10&amp;location=51.456207,-2.602716&amp;heading=22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file:///\\ads.bris.ac.uk\filestore\myfiles\Staff12\sl17668\Desktop\Data%20Tutorials\solutions\ISS%20Now%20(GoogleMaps%20&amp;%20JSON)\GoogleMaps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6">
            <a:extLst>
              <a:ext uri="{FF2B5EF4-FFF2-40B4-BE49-F238E27FC236}">
                <a16:creationId xmlns:a16="http://schemas.microsoft.com/office/drawing/2014/main" id="{8393EBCE-468E-4C0B-AAED-25A4E230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/>
              <a:t>Dashboard Elements – Part 1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6A587C2-DF50-4D75-969B-A7C02DD2F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sz="2400"/>
          </a:p>
          <a:p>
            <a:r>
              <a:rPr lang="en-US" sz="2400"/>
              <a:t>Dr Simon Lock</a:t>
            </a:r>
          </a:p>
          <a:p>
            <a:r>
              <a:rPr lang="en-US" sz="2400"/>
              <a:t>simon.lock@bristol.ac.uk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it looks like…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44AA6-EAE3-417F-BFD4-F16F392E9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" r="2"/>
          <a:stretch/>
        </p:blipFill>
        <p:spPr>
          <a:xfrm>
            <a:off x="1061156" y="1817901"/>
            <a:ext cx="7106708" cy="49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05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add a marker for 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51BB-F4F3-41CE-8A5D-73B32338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6" y="2404182"/>
            <a:ext cx="8991294" cy="3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9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it looks like…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C6A8F-3942-43C9-B2C2-1CD4AFC4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56" y="1805390"/>
            <a:ext cx="7170346" cy="494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1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1834-A9C7-4B9D-92E8-03A76E5F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add a marker for 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3EF9-CBCF-437A-B5AC-5701785B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But where IS the space station ???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http://api.open-notify.org/iss-now.json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Numbers change quickly !</a:t>
            </a:r>
          </a:p>
          <a:p>
            <a:pPr marL="0" indent="0" algn="ctr">
              <a:buNone/>
            </a:pPr>
            <a:r>
              <a:rPr lang="en-GB" sz="2800" dirty="0"/>
              <a:t>Because it’s travelling at 17150 mph </a:t>
            </a:r>
          </a:p>
          <a:p>
            <a:pPr marL="0" indent="0" 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79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00861" cy="1325563"/>
          </a:xfrm>
        </p:spPr>
        <p:txBody>
          <a:bodyPr/>
          <a:lstStyle/>
          <a:p>
            <a:r>
              <a:rPr lang="en-GB" dirty="0"/>
              <a:t>How do we “call” this from </a:t>
            </a:r>
            <a:r>
              <a:rPr lang="en-GB" dirty="0" err="1"/>
              <a:t>Javascript</a:t>
            </a:r>
            <a:r>
              <a:rPr lang="en-GB" dirty="0"/>
              <a:t>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C1B16C-E9DF-4F46-A278-AE5FF6EB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78" y="3633225"/>
            <a:ext cx="6673392" cy="585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9BB2A-437C-4C34-9B4A-90E534800C83}"/>
              </a:ext>
            </a:extLst>
          </p:cNvPr>
          <p:cNvSpPr txBox="1"/>
          <p:nvPr/>
        </p:nvSpPr>
        <p:spPr>
          <a:xfrm>
            <a:off x="1406850" y="4851541"/>
            <a:ext cx="64812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No code inside the tag !</a:t>
            </a:r>
          </a:p>
          <a:p>
            <a:r>
              <a:rPr lang="en-GB" sz="2800" dirty="0"/>
              <a:t>No SRC attribute to load in a script !!</a:t>
            </a:r>
          </a:p>
          <a:p>
            <a:endParaRPr lang="en-GB" sz="2800" dirty="0"/>
          </a:p>
          <a:p>
            <a:r>
              <a:rPr lang="en-GB" sz="2800" dirty="0"/>
              <a:t>What kind of magic is this ???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F9F6A-AE39-4B6C-AC01-FA28BBC7E86C}"/>
              </a:ext>
            </a:extLst>
          </p:cNvPr>
          <p:cNvSpPr txBox="1"/>
          <p:nvPr/>
        </p:nvSpPr>
        <p:spPr>
          <a:xfrm>
            <a:off x="1406850" y="2092414"/>
            <a:ext cx="6790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Could do it with jQuery (if you know it)</a:t>
            </a:r>
          </a:p>
          <a:p>
            <a:r>
              <a:rPr lang="en-GB" sz="2800" dirty="0"/>
              <a:t>But instead let’s go back to basics</a:t>
            </a:r>
          </a:p>
        </p:txBody>
      </p:sp>
    </p:spTree>
    <p:extLst>
      <p:ext uri="{BB962C8B-B14F-4D97-AF65-F5344CB8AC3E}">
        <p14:creationId xmlns:p14="http://schemas.microsoft.com/office/powerpoint/2010/main" val="8180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1834-A9C7-4B9D-92E8-03A76E5F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This Kind of Magic…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3EF9-CBCF-437A-B5AC-5701785BB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Inside our main script section, we need to dynamically set the SRC of this empty tag !</a:t>
            </a:r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r>
              <a:rPr lang="en-GB" sz="2800" dirty="0"/>
              <a:t>Let’s set it to:</a:t>
            </a:r>
          </a:p>
          <a:p>
            <a:pPr marL="0" indent="0" algn="ctr">
              <a:buNone/>
            </a:pPr>
            <a:r>
              <a:rPr lang="en-GB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http://api.open-notify.org/iss-now.json?callback=receiveStationLocation</a:t>
            </a: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  <a:p>
            <a:pPr marL="0" indent="0" algn="ctr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7458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98568-C0E3-4086-AA74-DB432485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4" y="2110848"/>
            <a:ext cx="8766256" cy="43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0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it looks like…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6FE22-AECA-4EA6-9109-3D058647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65" y="1853634"/>
            <a:ext cx="7035270" cy="486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7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8353B-096C-47AB-9E1F-9AFA19EE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9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4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D62-5050-42F4-B67C-49FB458A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Street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00E9-1726-4819-9111-300132F4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You’ve all used google street view before</a:t>
            </a:r>
          </a:p>
          <a:p>
            <a:r>
              <a:rPr lang="en-GB" dirty="0"/>
              <a:t>Did you know that there is a “Static” API ?</a:t>
            </a:r>
          </a:p>
          <a:p>
            <a:r>
              <a:rPr lang="en-GB" dirty="0"/>
              <a:t>One that we can use to get JPG images ?</a:t>
            </a:r>
          </a:p>
          <a:p>
            <a:r>
              <a:rPr lang="en-GB" dirty="0"/>
              <a:t>Used to be totally free and unlimited</a:t>
            </a:r>
          </a:p>
          <a:p>
            <a:r>
              <a:rPr lang="en-GB" dirty="0"/>
              <a:t>But now you need to register :o(</a:t>
            </a:r>
          </a:p>
          <a:p>
            <a:r>
              <a:rPr lang="en-GB" dirty="0"/>
              <a:t>You get 1 free image load per day (use it wisely)</a:t>
            </a:r>
          </a:p>
        </p:txBody>
      </p:sp>
    </p:spTree>
    <p:extLst>
      <p:ext uri="{BB962C8B-B14F-4D97-AF65-F5344CB8AC3E}">
        <p14:creationId xmlns:p14="http://schemas.microsoft.com/office/powerpoint/2010/main" val="308172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76C-E5A5-4B5D-AF8F-BC9A875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E727-1734-45E2-8317-0C872CF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of you are building web pages or web apps</a:t>
            </a:r>
          </a:p>
          <a:p>
            <a:r>
              <a:rPr lang="en-GB" dirty="0"/>
              <a:t>May involve some fancy </a:t>
            </a:r>
            <a:r>
              <a:rPr lang="en-GB" dirty="0" err="1"/>
              <a:t>Javascript</a:t>
            </a:r>
            <a:r>
              <a:rPr lang="en-GB" dirty="0"/>
              <a:t> components</a:t>
            </a:r>
          </a:p>
          <a:p>
            <a:r>
              <a:rPr lang="en-GB" dirty="0"/>
              <a:t>Typically done badly in the past !</a:t>
            </a:r>
          </a:p>
          <a:p>
            <a:endParaRPr lang="en-GB" dirty="0"/>
          </a:p>
          <a:p>
            <a:r>
              <a:rPr lang="en-GB" dirty="0"/>
              <a:t>Main focus is on </a:t>
            </a:r>
            <a:r>
              <a:rPr lang="en-GB" dirty="0" err="1"/>
              <a:t>Javascript</a:t>
            </a:r>
            <a:r>
              <a:rPr lang="en-GB" dirty="0"/>
              <a:t> dashboard elements</a:t>
            </a:r>
          </a:p>
          <a:p>
            <a:r>
              <a:rPr lang="en-GB" dirty="0"/>
              <a:t>Aim is to make sure you know of these elements</a:t>
            </a:r>
          </a:p>
          <a:p>
            <a:r>
              <a:rPr lang="en-GB" dirty="0"/>
              <a:t>And give you some initial confidence in using them</a:t>
            </a:r>
          </a:p>
          <a:p>
            <a:endParaRPr lang="en-GB" dirty="0"/>
          </a:p>
          <a:p>
            <a:r>
              <a:rPr lang="en-GB" dirty="0"/>
              <a:t>This is a fair bit of material – it will take 2 lectures !</a:t>
            </a:r>
          </a:p>
        </p:txBody>
      </p:sp>
    </p:spTree>
    <p:extLst>
      <p:ext uri="{BB962C8B-B14F-4D97-AF65-F5344CB8AC3E}">
        <p14:creationId xmlns:p14="http://schemas.microsoft.com/office/powerpoint/2010/main" val="2214187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D62-5050-42F4-B67C-49FB458A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Street View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00E9-1726-4819-9111-300132F4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API key</a:t>
            </a:r>
          </a:p>
          <a:p>
            <a:r>
              <a:rPr lang="en-GB" dirty="0"/>
              <a:t>Image size</a:t>
            </a:r>
          </a:p>
          <a:p>
            <a:r>
              <a:rPr lang="en-GB" dirty="0"/>
              <a:t>Field-of-view</a:t>
            </a:r>
          </a:p>
          <a:p>
            <a:r>
              <a:rPr lang="en-GB" dirty="0"/>
              <a:t>Pitch (up / down)</a:t>
            </a:r>
          </a:p>
          <a:p>
            <a:r>
              <a:rPr lang="en-GB" dirty="0"/>
              <a:t>GPS location</a:t>
            </a:r>
          </a:p>
          <a:p>
            <a:r>
              <a:rPr lang="en-GB" dirty="0"/>
              <a:t>Compass bearing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F0BBDD-8D6B-4B43-86EC-D3420A3E3F9D}"/>
              </a:ext>
            </a:extLst>
          </p:cNvPr>
          <p:cNvSpPr txBox="1">
            <a:spLocks/>
          </p:cNvSpPr>
          <p:nvPr/>
        </p:nvSpPr>
        <p:spPr>
          <a:xfrm>
            <a:off x="685800" y="5332094"/>
            <a:ext cx="7886700" cy="119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http://maps.googleapis.com/maps/api/streetview?key=xxxxxxxxxxxxxx&amp;size=640x400&amp;fov=90&amp;pitch=10&amp;location=51.456207,-2.602716&amp;heading=220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611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way to look 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600201"/>
            <a:ext cx="9144000" cy="526908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FEC46-CA32-4D60-AE69-4272041FF2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7"/>
          <a:stretch/>
        </p:blipFill>
        <p:spPr>
          <a:xfrm>
            <a:off x="55737" y="1938972"/>
            <a:ext cx="8997952" cy="4861878"/>
          </a:xfrm>
          <a:prstGeom prst="rect">
            <a:avLst/>
          </a:prstGeom>
          <a:ln>
            <a:solidFill>
              <a:srgbClr val="F8F8F8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73E93E-F3AD-48D0-8DDD-B1466AAAE84F}"/>
              </a:ext>
            </a:extLst>
          </p:cNvPr>
          <p:cNvSpPr/>
          <p:nvPr/>
        </p:nvSpPr>
        <p:spPr>
          <a:xfrm>
            <a:off x="136031" y="1950268"/>
            <a:ext cx="7093069" cy="36565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506E8-93B7-4C0F-A09C-7C6431AB1E29}"/>
              </a:ext>
            </a:extLst>
          </p:cNvPr>
          <p:cNvSpPr/>
          <p:nvPr/>
        </p:nvSpPr>
        <p:spPr>
          <a:xfrm>
            <a:off x="261641" y="2975609"/>
            <a:ext cx="7093069" cy="781227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5ED475-A55A-4085-A684-2F8B742BFEA6}"/>
              </a:ext>
            </a:extLst>
          </p:cNvPr>
          <p:cNvSpPr/>
          <p:nvPr/>
        </p:nvSpPr>
        <p:spPr>
          <a:xfrm>
            <a:off x="351952" y="4966511"/>
            <a:ext cx="8163398" cy="548482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1F4952-6E21-483F-9363-17879F662150}"/>
              </a:ext>
            </a:extLst>
          </p:cNvPr>
          <p:cNvSpPr/>
          <p:nvPr/>
        </p:nvSpPr>
        <p:spPr>
          <a:xfrm>
            <a:off x="261640" y="4135508"/>
            <a:ext cx="8792049" cy="501598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98E06-6265-4D92-988A-B279E6DA7CD6}"/>
              </a:ext>
            </a:extLst>
          </p:cNvPr>
          <p:cNvSpPr/>
          <p:nvPr/>
        </p:nvSpPr>
        <p:spPr>
          <a:xfrm>
            <a:off x="261641" y="3762481"/>
            <a:ext cx="7093069" cy="36565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BC5AB-563C-40D1-B5CD-00493A2FF38A}"/>
              </a:ext>
            </a:extLst>
          </p:cNvPr>
          <p:cNvSpPr/>
          <p:nvPr/>
        </p:nvSpPr>
        <p:spPr>
          <a:xfrm>
            <a:off x="351952" y="5614969"/>
            <a:ext cx="7956670" cy="70797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3CD04-5660-4FC9-84B4-E4F2F5080D11}"/>
              </a:ext>
            </a:extLst>
          </p:cNvPr>
          <p:cNvSpPr/>
          <p:nvPr/>
        </p:nvSpPr>
        <p:spPr>
          <a:xfrm>
            <a:off x="109242" y="2450481"/>
            <a:ext cx="1301870" cy="36565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FC0E69-2BB8-4168-A353-B458AC6633F0}"/>
              </a:ext>
            </a:extLst>
          </p:cNvPr>
          <p:cNvSpPr/>
          <p:nvPr/>
        </p:nvSpPr>
        <p:spPr>
          <a:xfrm>
            <a:off x="55737" y="6417070"/>
            <a:ext cx="1301870" cy="365655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543AD-45BB-4DBB-9259-E7EBC973E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1" b="-3255"/>
          <a:stretch/>
        </p:blipFill>
        <p:spPr>
          <a:xfrm>
            <a:off x="136032" y="1714743"/>
            <a:ext cx="8952232" cy="2517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7468BF-B370-4B28-8621-57256F4147D4}"/>
              </a:ext>
            </a:extLst>
          </p:cNvPr>
          <p:cNvSpPr/>
          <p:nvPr/>
        </p:nvSpPr>
        <p:spPr>
          <a:xfrm>
            <a:off x="45720" y="1695087"/>
            <a:ext cx="9042544" cy="279799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52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6EE-DBFF-4120-B320-6FB11355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Live Demo !!!</a:t>
            </a:r>
            <a:br>
              <a:rPr lang="en-GB" dirty="0"/>
            </a:br>
            <a:br>
              <a:rPr lang="en-GB" dirty="0"/>
            </a:br>
            <a:r>
              <a:rPr lang="en-GB" sz="1400" dirty="0">
                <a:hlinkClick r:id="rId2" action="ppaction://hlinkfile"/>
              </a:rPr>
              <a:t>O:\Desktop\Data Tutorials\solutions\ISS Now (</a:t>
            </a:r>
            <a:r>
              <a:rPr lang="en-GB" sz="1400" dirty="0" err="1">
                <a:hlinkClick r:id="rId2" action="ppaction://hlinkfile"/>
              </a:rPr>
              <a:t>GoogleMaps</a:t>
            </a:r>
            <a:r>
              <a:rPr lang="en-GB" sz="1400" dirty="0">
                <a:hlinkClick r:id="rId2" action="ppaction://hlinkfile"/>
              </a:rPr>
              <a:t> &amp; JSON)\GoogleMaps.html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87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4EB0B-B5E4-4AA4-A453-956E692F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of warning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26D1F-22A2-47A0-A690-833F715E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have recently started charging for maps</a:t>
            </a:r>
          </a:p>
          <a:p>
            <a:r>
              <a:rPr lang="en-GB" dirty="0"/>
              <a:t>You get some free traffic to start with</a:t>
            </a:r>
          </a:p>
          <a:p>
            <a:r>
              <a:rPr lang="en-GB" dirty="0"/>
              <a:t>But if your project is to be rolled out to the public</a:t>
            </a:r>
          </a:p>
          <a:p>
            <a:r>
              <a:rPr lang="en-GB" dirty="0"/>
              <a:t>You might like to discuss costs with your client !</a:t>
            </a:r>
          </a:p>
          <a:p>
            <a:endParaRPr lang="en-GB" dirty="0"/>
          </a:p>
          <a:p>
            <a:r>
              <a:rPr lang="en-GB" dirty="0"/>
              <a:t>There are various free alternatives to google maps</a:t>
            </a:r>
          </a:p>
          <a:p>
            <a:r>
              <a:rPr lang="en-GB" dirty="0" err="1"/>
              <a:t>OpenStreetMaps</a:t>
            </a:r>
            <a:r>
              <a:rPr lang="en-GB" dirty="0"/>
              <a:t> / </a:t>
            </a:r>
            <a:r>
              <a:rPr lang="en-GB" dirty="0" err="1"/>
              <a:t>OpenLayers</a:t>
            </a:r>
            <a:r>
              <a:rPr lang="en-GB" dirty="0"/>
              <a:t> is just one of them</a:t>
            </a:r>
          </a:p>
          <a:p>
            <a:r>
              <a:rPr lang="en-GB"/>
              <a:t>The </a:t>
            </a:r>
            <a:r>
              <a:rPr lang="en-GB" dirty="0"/>
              <a:t>concepts are very similar </a:t>
            </a:r>
            <a:r>
              <a:rPr lang="en-GB"/>
              <a:t>to Google </a:t>
            </a:r>
            <a:r>
              <a:rPr lang="en-GB" dirty="0"/>
              <a:t>M</a:t>
            </a:r>
            <a:r>
              <a:rPr lang="en-GB"/>
              <a:t>aps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884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89E9-E536-4645-8D07-0C20A68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OpenLayers</a:t>
            </a:r>
            <a:r>
              <a:rPr lang="en-GB" dirty="0"/>
              <a:t> and OSM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B88BA-BBE7-48AA-A0D9-EC7331553CFA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80C66-8E3E-4200-81A7-355FBCBB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00" y="2163937"/>
            <a:ext cx="8558990" cy="43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91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6117C-3AD4-40B2-B834-A4A25094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0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885A-9DD5-41BA-A7E5-67B5DFC5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Classic example: Web Analytics Dash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C4A25-DBB9-453C-B187-9FD85D47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379"/>
            <a:ext cx="914400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976C-E5A5-4B5D-AF8F-BC9A8755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E727-1734-45E2-8317-0C872CF79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Google Maps</a:t>
            </a:r>
          </a:p>
          <a:p>
            <a:r>
              <a:rPr lang="en-GB" dirty="0"/>
              <a:t>Static Street View</a:t>
            </a:r>
          </a:p>
          <a:p>
            <a:r>
              <a:rPr lang="en-GB" dirty="0"/>
              <a:t>Graphing and Charting</a:t>
            </a:r>
          </a:p>
          <a:p>
            <a:r>
              <a:rPr lang="en-GB" dirty="0"/>
              <a:t>Raw Canvas Elements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Note: We won’t go into detail on all of the features</a:t>
            </a:r>
          </a:p>
          <a:p>
            <a:pPr marL="0" indent="0">
              <a:buNone/>
            </a:pPr>
            <a:r>
              <a:rPr lang="en-GB" dirty="0"/>
              <a:t>	   This is just a basic “getting you started” guide</a:t>
            </a:r>
          </a:p>
        </p:txBody>
      </p:sp>
    </p:spTree>
    <p:extLst>
      <p:ext uri="{BB962C8B-B14F-4D97-AF65-F5344CB8AC3E}">
        <p14:creationId xmlns:p14="http://schemas.microsoft.com/office/powerpoint/2010/main" val="88994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Google Maps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E0CF-173D-4747-9D66-DBD9C538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all must have used Google Maps in the past</a:t>
            </a:r>
          </a:p>
          <a:p>
            <a:r>
              <a:rPr lang="en-GB" dirty="0"/>
              <a:t>But you might not have used the Google Maps API</a:t>
            </a:r>
          </a:p>
          <a:p>
            <a:r>
              <a:rPr lang="en-GB" dirty="0"/>
              <a:t>Let’s build a “simple” mapping application…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Does anybody know what this is:</a:t>
            </a:r>
          </a:p>
        </p:txBody>
      </p:sp>
      <p:pic>
        <p:nvPicPr>
          <p:cNvPr id="1026" name="Picture 2" descr="https://i2.wp.com/freepngimages.com/wp-content/uploads/2015/12/international-space-station-transparent-background.png?fit=624%2C248">
            <a:extLst>
              <a:ext uri="{FF2B5EF4-FFF2-40B4-BE49-F238E27FC236}">
                <a16:creationId xmlns:a16="http://schemas.microsoft.com/office/drawing/2014/main" id="{016A29A7-236C-4F57-ACF3-855A934D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073" y="4130674"/>
            <a:ext cx="59340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0656-BC54-44D6-A057-170C1DE2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an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AC3B-E008-409E-B1B2-4BBAADDC5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can use Google Maps API</a:t>
            </a:r>
          </a:p>
          <a:p>
            <a:r>
              <a:rPr lang="en-GB" dirty="0"/>
              <a:t>We need to register for an API key:</a:t>
            </a:r>
          </a:p>
          <a:p>
            <a:pPr marL="0" indent="0" algn="ctr">
              <a:buNone/>
            </a:pPr>
            <a:r>
              <a:rPr lang="en-GB" dirty="0"/>
              <a:t>https://developers.google.com/maps/</a:t>
            </a:r>
          </a:p>
          <a:p>
            <a:pPr marL="0" indent="0" algn="ctr">
              <a:buNone/>
            </a:pPr>
            <a:r>
              <a:rPr lang="en-GB" dirty="0"/>
              <a:t>documentation/</a:t>
            </a:r>
            <a:r>
              <a:rPr lang="en-GB" dirty="0" err="1"/>
              <a:t>javascript</a:t>
            </a:r>
            <a:r>
              <a:rPr lang="en-GB" dirty="0"/>
              <a:t>/get-</a:t>
            </a:r>
            <a:r>
              <a:rPr lang="en-GB" dirty="0" err="1"/>
              <a:t>api</a:t>
            </a:r>
            <a:r>
              <a:rPr lang="en-GB" dirty="0"/>
              <a:t>-key</a:t>
            </a:r>
          </a:p>
          <a:p>
            <a:endParaRPr lang="en-GB" dirty="0"/>
          </a:p>
          <a:p>
            <a:r>
              <a:rPr lang="en-GB" dirty="0"/>
              <a:t>This is so Google can keep track of your usage</a:t>
            </a:r>
          </a:p>
          <a:p>
            <a:r>
              <a:rPr lang="en-GB" dirty="0"/>
              <a:t>The number of page loads is also limited</a:t>
            </a:r>
          </a:p>
          <a:p>
            <a:r>
              <a:rPr lang="en-GB" dirty="0"/>
              <a:t>At some point they’d like you to pay to use it !</a:t>
            </a:r>
          </a:p>
        </p:txBody>
      </p:sp>
    </p:spTree>
    <p:extLst>
      <p:ext uri="{BB962C8B-B14F-4D97-AF65-F5344CB8AC3E}">
        <p14:creationId xmlns:p14="http://schemas.microsoft.com/office/powerpoint/2010/main" val="325648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HTML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F3D32-365A-4AD2-ACDF-93763D7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2347915"/>
            <a:ext cx="8987369" cy="371422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7487611-B338-4044-B1C4-C7F217C5B364}"/>
              </a:ext>
            </a:extLst>
          </p:cNvPr>
          <p:cNvGrpSpPr/>
          <p:nvPr/>
        </p:nvGrpSpPr>
        <p:grpSpPr>
          <a:xfrm>
            <a:off x="6693223" y="3372031"/>
            <a:ext cx="1560042" cy="678387"/>
            <a:chOff x="6412090" y="2799054"/>
            <a:chExt cx="1560042" cy="67838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11AAC4-D7C9-4B03-AD1F-231590D296B0}"/>
                </a:ext>
              </a:extLst>
            </p:cNvPr>
            <p:cNvSpPr/>
            <p:nvPr/>
          </p:nvSpPr>
          <p:spPr>
            <a:xfrm>
              <a:off x="6897510" y="3152885"/>
              <a:ext cx="519289" cy="3245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D1BAF6-77D6-49AF-A2E5-82790616E28F}"/>
                </a:ext>
              </a:extLst>
            </p:cNvPr>
            <p:cNvSpPr txBox="1"/>
            <p:nvPr/>
          </p:nvSpPr>
          <p:spPr>
            <a:xfrm>
              <a:off x="6412090" y="2799054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Your API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8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what it looks like…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5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AF77-89D0-41BA-AFBA-AAC3FA7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set up the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22A38B-9D07-4415-8E3D-7D0915024FC6}"/>
              </a:ext>
            </a:extLst>
          </p:cNvPr>
          <p:cNvSpPr/>
          <p:nvPr/>
        </p:nvSpPr>
        <p:spPr>
          <a:xfrm>
            <a:off x="0" y="1701977"/>
            <a:ext cx="9144000" cy="5167311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F9B4E-00A9-42CA-94B5-5BFA98D0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" y="3068710"/>
            <a:ext cx="8893227" cy="2655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7662E4-DFA0-4BEF-8B04-64453F8FE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1" t="45109" r="17019" b="47505"/>
          <a:stretch/>
        </p:blipFill>
        <p:spPr>
          <a:xfrm>
            <a:off x="124178" y="2408203"/>
            <a:ext cx="8893227" cy="34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Software Process</Template>
  <TotalTime>1970</TotalTime>
  <Words>587</Words>
  <Application>Microsoft Office PowerPoint</Application>
  <PresentationFormat>On-screen Show (4:3)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1_Office Theme</vt:lpstr>
      <vt:lpstr>Javascript Dashboard Elements – Part 1 </vt:lpstr>
      <vt:lpstr>Overview</vt:lpstr>
      <vt:lpstr>Classic example: Web Analytics Dash</vt:lpstr>
      <vt:lpstr>Elements we will cover</vt:lpstr>
      <vt:lpstr>Google Maps</vt:lpstr>
      <vt:lpstr>Getting an API key</vt:lpstr>
      <vt:lpstr>Basic HTML page</vt:lpstr>
      <vt:lpstr>This is what it looks like…</vt:lpstr>
      <vt:lpstr>Let’s set up the map</vt:lpstr>
      <vt:lpstr>This is what it looks like…</vt:lpstr>
      <vt:lpstr>Let’s add a marker for us</vt:lpstr>
      <vt:lpstr>This is what it looks like…</vt:lpstr>
      <vt:lpstr>Let’s add a marker for ISS</vt:lpstr>
      <vt:lpstr>How do we “call” this from Javascript ?</vt:lpstr>
      <vt:lpstr>This Kind of Magic…</vt:lpstr>
      <vt:lpstr>The Code</vt:lpstr>
      <vt:lpstr>This is what it looks like…</vt:lpstr>
      <vt:lpstr>PowerPoint Presentation</vt:lpstr>
      <vt:lpstr>Google Street View</vt:lpstr>
      <vt:lpstr>Google Street View Parameters</vt:lpstr>
      <vt:lpstr>Which way to look ?</vt:lpstr>
      <vt:lpstr>Live Demo !!!  O:\Desktop\Data Tutorials\solutions\ISS Now (GoogleMaps &amp; JSON)\GoogleMaps.html</vt:lpstr>
      <vt:lpstr>Word of warning</vt:lpstr>
      <vt:lpstr>OpenLayers and OSM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8</dc:title>
  <dc:creator>Ian Sommerville</dc:creator>
  <cp:lastModifiedBy>Simon Lock</cp:lastModifiedBy>
  <cp:revision>319</cp:revision>
  <dcterms:created xsi:type="dcterms:W3CDTF">2010-01-14T08:17:23Z</dcterms:created>
  <dcterms:modified xsi:type="dcterms:W3CDTF">2018-12-09T11:22:51Z</dcterms:modified>
</cp:coreProperties>
</file>