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1" r:id="rId13"/>
    <p:sldId id="290" r:id="rId14"/>
    <p:sldId id="294" r:id="rId15"/>
    <p:sldId id="295" r:id="rId16"/>
    <p:sldId id="293" r:id="rId17"/>
    <p:sldId id="281" r:id="rId18"/>
    <p:sldId id="297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6" r:id="rId28"/>
    <p:sldId id="305" r:id="rId29"/>
    <p:sldId id="307" r:id="rId30"/>
    <p:sldId id="308" r:id="rId31"/>
    <p:sldId id="309" r:id="rId32"/>
    <p:sldId id="310" r:id="rId33"/>
    <p:sldId id="311" r:id="rId34"/>
    <p:sldId id="314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\\ads.bris.ac.uk\filestore\myfiles\Staff12\sl17668\Documents\Work\Teaching\Units\SPE\Lecture%20Slides\media\HTML%20Canvas\text-trans-image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Media/HTML%20Canvas/text-trans-image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../Media/HTML%20Canvas/speedo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../Media/Chart.js/chart-js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Dashboard Elements – Part 2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 and Rotation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50" t="53815" r="26159" b="25492"/>
          <a:stretch/>
        </p:blipFill>
        <p:spPr>
          <a:xfrm>
            <a:off x="6388146" y="4018843"/>
            <a:ext cx="2717769" cy="2602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1" y="1649678"/>
            <a:ext cx="5081713" cy="3357010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278997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Rendering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0" y="2410937"/>
            <a:ext cx="8237759" cy="2036125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20EC33-2662-4F20-9DD6-09A15573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5167310"/>
            <a:ext cx="3862388" cy="9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24638-86FF-4DC3-B6B7-B0FF091D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drawing is a little bit tricky…</a:t>
            </a:r>
          </a:p>
          <a:p>
            <a:r>
              <a:rPr lang="en-GB" dirty="0"/>
              <a:t>Make sure image has loaded before drawing it !</a:t>
            </a:r>
          </a:p>
          <a:p>
            <a:r>
              <a:rPr lang="en-GB" dirty="0"/>
              <a:t>Often involves putting code in “onload”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9" y="3724630"/>
            <a:ext cx="8278601" cy="2226555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283185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Thick Stroked Circle (using an arc)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47" t="75781" r="4462" b="3526"/>
          <a:stretch/>
        </p:blipFill>
        <p:spPr>
          <a:xfrm>
            <a:off x="6279475" y="4018843"/>
            <a:ext cx="2717769" cy="2602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91" y="1722789"/>
            <a:ext cx="5272980" cy="2989406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183850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 filled semi-circle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4" y="1927313"/>
            <a:ext cx="7522391" cy="2260422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10745A-5EAC-4618-8577-F1257DE3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98" y="4582404"/>
            <a:ext cx="3314925" cy="20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Semi-transparent green semi-circle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"/>
          <a:stretch/>
        </p:blipFill>
        <p:spPr>
          <a:xfrm>
            <a:off x="898481" y="2020710"/>
            <a:ext cx="7276562" cy="3093155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  <p:sp>
        <p:nvSpPr>
          <p:cNvPr id="3" name="TextBox 2">
            <a:hlinkClick r:id="rId3" action="ppaction://hlinkfile"/>
            <a:extLst>
              <a:ext uri="{FF2B5EF4-FFF2-40B4-BE49-F238E27FC236}">
                <a16:creationId xmlns:a16="http://schemas.microsoft.com/office/drawing/2014/main" id="{1D918236-FC5F-4968-8CBB-37F451994D10}"/>
              </a:ext>
            </a:extLst>
          </p:cNvPr>
          <p:cNvSpPr txBox="1"/>
          <p:nvPr/>
        </p:nvSpPr>
        <p:spPr>
          <a:xfrm>
            <a:off x="3724137" y="5610578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0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Bringing it all together…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4CD3A825-57D5-43F9-AF17-1B3CB62D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31" y="2033202"/>
            <a:ext cx="3900538" cy="35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A133-A826-4168-84D2-60742896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F6C3-0D02-4BA7-B0DC-750A9E72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graph/charting libraries are available</a:t>
            </a:r>
          </a:p>
          <a:p>
            <a:r>
              <a:rPr lang="en-GB" dirty="0"/>
              <a:t>They provide good-looking graphs for little effort</a:t>
            </a:r>
          </a:p>
          <a:p>
            <a:endParaRPr lang="en-GB" dirty="0"/>
          </a:p>
          <a:p>
            <a:r>
              <a:rPr lang="en-GB" dirty="0"/>
              <a:t>We are going to use chart.js</a:t>
            </a:r>
          </a:p>
          <a:p>
            <a:r>
              <a:rPr lang="en-GB" dirty="0"/>
              <a:t>It’s a typical example of the “breed”</a:t>
            </a:r>
          </a:p>
          <a:p>
            <a:r>
              <a:rPr lang="en-GB" dirty="0"/>
              <a:t>Probably includes everything you’ll need !</a:t>
            </a:r>
          </a:p>
          <a:p>
            <a:endParaRPr lang="en-GB" dirty="0"/>
          </a:p>
          <a:p>
            <a:r>
              <a:rPr lang="en-GB" dirty="0"/>
              <a:t>Warning: My examples use version 2.7</a:t>
            </a:r>
          </a:p>
          <a:p>
            <a:r>
              <a:rPr lang="en-GB" dirty="0"/>
              <a:t>Other versions work very differently !!!!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52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5A4-B57A-4A78-8764-105DB0BA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2C72-78C7-40D9-A75E-2D8C6033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use, with only a little coding</a:t>
            </a:r>
          </a:p>
          <a:p>
            <a:r>
              <a:rPr lang="en-GB" dirty="0"/>
              <a:t>Aesthetically pleasing</a:t>
            </a:r>
          </a:p>
          <a:p>
            <a:r>
              <a:rPr lang="en-GB" dirty="0"/>
              <a:t>Well tested and robust</a:t>
            </a:r>
          </a:p>
          <a:p>
            <a:r>
              <a:rPr lang="en-GB" dirty="0"/>
              <a:t>Fancy animations !</a:t>
            </a:r>
          </a:p>
          <a:p>
            <a:r>
              <a:rPr lang="en-GB" dirty="0"/>
              <a:t>Wide range of graphs and charts supported…</a:t>
            </a:r>
          </a:p>
        </p:txBody>
      </p:sp>
    </p:spTree>
    <p:extLst>
      <p:ext uri="{BB962C8B-B14F-4D97-AF65-F5344CB8AC3E}">
        <p14:creationId xmlns:p14="http://schemas.microsoft.com/office/powerpoint/2010/main" val="33815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DB705-F526-46D1-966F-9D030F7D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11" y="1707565"/>
            <a:ext cx="7351344" cy="47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76C-E5A5-4B5D-AF8F-BC9A875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E727-1734-45E2-8317-0C872CF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Today we will continue working with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Focusing on graphing/charting dashboard widgets</a:t>
            </a:r>
          </a:p>
          <a:p>
            <a:r>
              <a:rPr lang="en-GB" dirty="0"/>
              <a:t>A common element of many projects…</a:t>
            </a:r>
          </a:p>
          <a:p>
            <a:r>
              <a:rPr lang="en-GB" dirty="0"/>
              <a:t>Graphically show the user some numerical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94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60E62-63A9-403F-929F-6C73FFEA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1" y="1798277"/>
            <a:ext cx="7129462" cy="47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styles of 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C5BC4-59AF-4060-9B2D-572DF4F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"/>
          <a:stretch/>
        </p:blipFill>
        <p:spPr>
          <a:xfrm>
            <a:off x="328789" y="1919729"/>
            <a:ext cx="8305800" cy="47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2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“Pointy” 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68E67-8B63-418B-BD0F-1D7265BC0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"/>
          <a:stretch/>
        </p:blipFill>
        <p:spPr>
          <a:xfrm>
            <a:off x="369711" y="2111022"/>
            <a:ext cx="8170550" cy="39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8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Stacked 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A18BE-8963-4D9A-A644-A5F23488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2113906"/>
            <a:ext cx="8692444" cy="40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7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Overlaid filled Line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BFDAB-2611-4422-90F5-856093199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9"/>
          <a:stretch/>
        </p:blipFill>
        <p:spPr>
          <a:xfrm>
            <a:off x="628650" y="1813453"/>
            <a:ext cx="7534275" cy="46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40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Radar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F94C4-7940-4D41-AC80-945BC453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01" y="1874784"/>
            <a:ext cx="5186010" cy="46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8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47D0E-3DAC-4EE8-A481-B13663B1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2" y="2305755"/>
            <a:ext cx="8611814" cy="3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83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4D7BC-EDE8-45B2-93EA-DE784085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89" y="2090737"/>
            <a:ext cx="4767422" cy="40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81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Donut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65516-1882-43B1-B0D7-FBCA435C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78" y="2143477"/>
            <a:ext cx="4337288" cy="40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2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Polar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625BD-2FB4-4F43-9A2B-EDA68FDF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7" b="595"/>
          <a:stretch/>
        </p:blipFill>
        <p:spPr>
          <a:xfrm>
            <a:off x="1989402" y="1893710"/>
            <a:ext cx="5165196" cy="45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7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76C-E5A5-4B5D-AF8F-BC9A875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E727-1734-45E2-8317-0C872CF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Various libraries are available</a:t>
            </a:r>
          </a:p>
          <a:p>
            <a:r>
              <a:rPr lang="en-GB" dirty="0"/>
              <a:t>We’ll consider one in particular (chart.js)</a:t>
            </a:r>
          </a:p>
          <a:p>
            <a:endParaRPr lang="en-GB" dirty="0"/>
          </a:p>
          <a:p>
            <a:r>
              <a:rPr lang="en-GB" dirty="0"/>
              <a:t>Before we do that, it is useful to see how they work</a:t>
            </a:r>
          </a:p>
          <a:p>
            <a:r>
              <a:rPr lang="en-GB" dirty="0"/>
              <a:t>Sometimes library won’t do exactly what you want</a:t>
            </a:r>
          </a:p>
          <a:p>
            <a:r>
              <a:rPr lang="en-GB" dirty="0"/>
              <a:t>In which case you’ll have to “go low-level”</a:t>
            </a:r>
          </a:p>
          <a:p>
            <a:r>
              <a:rPr lang="en-GB" dirty="0"/>
              <a:t>And build your own widget from scratch !</a:t>
            </a:r>
          </a:p>
        </p:txBody>
      </p:sp>
    </p:spTree>
    <p:extLst>
      <p:ext uri="{BB962C8B-B14F-4D97-AF65-F5344CB8AC3E}">
        <p14:creationId xmlns:p14="http://schemas.microsoft.com/office/powerpoint/2010/main" val="1463554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92A00-D77F-4621-A234-53560CE8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29" y="1545375"/>
            <a:ext cx="5129742" cy="51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1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DF16-9649-44B1-9429-B8FD836C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63E6-3E76-4553-977C-84AADB87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OK, you convinced me – chart.js is good</a:t>
            </a:r>
          </a:p>
          <a:p>
            <a:pPr marL="0" indent="0">
              <a:buNone/>
            </a:pPr>
            <a:r>
              <a:rPr lang="en-GB" dirty="0"/>
              <a:t>But how do you go about using it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It’s pretty simple, all you need is:</a:t>
            </a:r>
          </a:p>
          <a:p>
            <a:r>
              <a:rPr lang="en-GB" dirty="0"/>
              <a:t>The chart.js library (a single file)</a:t>
            </a:r>
          </a:p>
          <a:p>
            <a:r>
              <a:rPr lang="en-GB" dirty="0"/>
              <a:t>Some data to represent</a:t>
            </a:r>
          </a:p>
          <a:p>
            <a:r>
              <a:rPr lang="en-GB" dirty="0"/>
              <a:t>A choice of graph to use</a:t>
            </a:r>
          </a:p>
          <a:p>
            <a:r>
              <a:rPr lang="en-GB" dirty="0"/>
              <a:t>A choice of styles and colour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it’s just a case of putting it all together…</a:t>
            </a:r>
          </a:p>
        </p:txBody>
      </p:sp>
    </p:spTree>
    <p:extLst>
      <p:ext uri="{BB962C8B-B14F-4D97-AF65-F5344CB8AC3E}">
        <p14:creationId xmlns:p14="http://schemas.microsoft.com/office/powerpoint/2010/main" val="17485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813CF-22DD-4AF4-8BE2-9E08754A2C43}"/>
              </a:ext>
            </a:extLst>
          </p:cNvPr>
          <p:cNvSpPr/>
          <p:nvPr/>
        </p:nvSpPr>
        <p:spPr>
          <a:xfrm>
            <a:off x="0" y="0"/>
            <a:ext cx="9144000" cy="68692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D6C3A-61D3-4B26-BB90-11A91D36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" y="146753"/>
            <a:ext cx="8931213" cy="4707469"/>
          </a:xfrm>
          <a:prstGeom prst="rect">
            <a:avLst/>
          </a:prstGeom>
          <a:ln>
            <a:solidFill>
              <a:srgbClr val="F8F8F8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586B70-3190-4889-811A-77B9AE6D7B66}"/>
              </a:ext>
            </a:extLst>
          </p:cNvPr>
          <p:cNvSpPr/>
          <p:nvPr/>
        </p:nvSpPr>
        <p:spPr>
          <a:xfrm>
            <a:off x="767644" y="462845"/>
            <a:ext cx="4730045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81B43-E068-42E8-9538-F98AD6701E50}"/>
              </a:ext>
            </a:extLst>
          </p:cNvPr>
          <p:cNvSpPr/>
          <p:nvPr/>
        </p:nvSpPr>
        <p:spPr>
          <a:xfrm>
            <a:off x="182274" y="174977"/>
            <a:ext cx="7674793" cy="28786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BA5DC-AB16-466B-B415-68FF46BBBB96}"/>
              </a:ext>
            </a:extLst>
          </p:cNvPr>
          <p:cNvSpPr/>
          <p:nvPr/>
        </p:nvSpPr>
        <p:spPr>
          <a:xfrm>
            <a:off x="210521" y="705558"/>
            <a:ext cx="986101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6AA43-D2DD-4BE1-9F77-0E96100A9180}"/>
              </a:ext>
            </a:extLst>
          </p:cNvPr>
          <p:cNvSpPr/>
          <p:nvPr/>
        </p:nvSpPr>
        <p:spPr>
          <a:xfrm>
            <a:off x="182274" y="1241779"/>
            <a:ext cx="4730045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1961B-F9AA-4F3F-A841-BB0BABEEB10B}"/>
              </a:ext>
            </a:extLst>
          </p:cNvPr>
          <p:cNvSpPr/>
          <p:nvPr/>
        </p:nvSpPr>
        <p:spPr>
          <a:xfrm>
            <a:off x="182274" y="1507070"/>
            <a:ext cx="1251415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E13DF-D42A-4FBF-95AB-DEA21E0D847C}"/>
              </a:ext>
            </a:extLst>
          </p:cNvPr>
          <p:cNvSpPr/>
          <p:nvPr/>
        </p:nvSpPr>
        <p:spPr>
          <a:xfrm>
            <a:off x="210521" y="4543780"/>
            <a:ext cx="1251415" cy="25964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45375B-66CE-4D72-8AB3-24FB725D99B5}"/>
              </a:ext>
            </a:extLst>
          </p:cNvPr>
          <p:cNvSpPr/>
          <p:nvPr/>
        </p:nvSpPr>
        <p:spPr>
          <a:xfrm>
            <a:off x="767643" y="1783645"/>
            <a:ext cx="6660446" cy="28786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E34D23-634C-42A5-98E9-E9825BCCD95F}"/>
              </a:ext>
            </a:extLst>
          </p:cNvPr>
          <p:cNvSpPr/>
          <p:nvPr/>
        </p:nvSpPr>
        <p:spPr>
          <a:xfrm>
            <a:off x="767643" y="2339624"/>
            <a:ext cx="6400801" cy="163406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344DF1-2EE1-4FC1-86E7-DF14714829CF}"/>
              </a:ext>
            </a:extLst>
          </p:cNvPr>
          <p:cNvSpPr/>
          <p:nvPr/>
        </p:nvSpPr>
        <p:spPr>
          <a:xfrm>
            <a:off x="767644" y="2071513"/>
            <a:ext cx="7674793" cy="282222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0EE3C-8DFB-4E6A-8FC5-BD0A0CFF9541}"/>
              </a:ext>
            </a:extLst>
          </p:cNvPr>
          <p:cNvSpPr/>
          <p:nvPr/>
        </p:nvSpPr>
        <p:spPr>
          <a:xfrm>
            <a:off x="767642" y="3951116"/>
            <a:ext cx="7936091" cy="282222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9E4A5-94CC-4763-99CF-40081BBF2798}"/>
              </a:ext>
            </a:extLst>
          </p:cNvPr>
          <p:cNvSpPr/>
          <p:nvPr/>
        </p:nvSpPr>
        <p:spPr>
          <a:xfrm>
            <a:off x="767644" y="4258744"/>
            <a:ext cx="8165835" cy="285036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813CF-22DD-4AF4-8BE2-9E08754A2C43}"/>
              </a:ext>
            </a:extLst>
          </p:cNvPr>
          <p:cNvSpPr/>
          <p:nvPr/>
        </p:nvSpPr>
        <p:spPr>
          <a:xfrm>
            <a:off x="0" y="0"/>
            <a:ext cx="9144000" cy="686928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D6C3A-61D3-4B26-BB90-11A91D36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" y="146753"/>
            <a:ext cx="8931213" cy="47074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3BAED8-55C0-4248-B6D8-797827963FA4}"/>
              </a:ext>
            </a:extLst>
          </p:cNvPr>
          <p:cNvSpPr/>
          <p:nvPr/>
        </p:nvSpPr>
        <p:spPr>
          <a:xfrm>
            <a:off x="1792107" y="4896555"/>
            <a:ext cx="5658559" cy="1952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08D3C-E76A-4E20-8459-A03A78EF7646}"/>
              </a:ext>
            </a:extLst>
          </p:cNvPr>
          <p:cNvSpPr/>
          <p:nvPr/>
        </p:nvSpPr>
        <p:spPr>
          <a:xfrm>
            <a:off x="2100025" y="5223931"/>
            <a:ext cx="5042722" cy="1625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Chart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7C94-3B4D-4092-A6FA-8BC734BFF311}"/>
              </a:ext>
            </a:extLst>
          </p:cNvPr>
          <p:cNvSpPr/>
          <p:nvPr/>
        </p:nvSpPr>
        <p:spPr>
          <a:xfrm>
            <a:off x="2370012" y="5562599"/>
            <a:ext cx="4502748" cy="128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FC3A1-AB51-4B60-B035-2EFF4F7D5EB7}"/>
              </a:ext>
            </a:extLst>
          </p:cNvPr>
          <p:cNvSpPr/>
          <p:nvPr/>
        </p:nvSpPr>
        <p:spPr>
          <a:xfrm>
            <a:off x="2621032" y="5912555"/>
            <a:ext cx="4000709" cy="936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Numerical Data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472712-BC01-452A-9CC8-6116A7A330E4}"/>
              </a:ext>
            </a:extLst>
          </p:cNvPr>
          <p:cNvSpPr/>
          <p:nvPr/>
        </p:nvSpPr>
        <p:spPr>
          <a:xfrm>
            <a:off x="4233334" y="2856089"/>
            <a:ext cx="2336800" cy="3386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DC21B7-D0D6-4BAE-A54E-674510B211C9}"/>
              </a:ext>
            </a:extLst>
          </p:cNvPr>
          <p:cNvSpPr/>
          <p:nvPr/>
        </p:nvSpPr>
        <p:spPr>
          <a:xfrm>
            <a:off x="722488" y="2336801"/>
            <a:ext cx="6491111" cy="1411110"/>
          </a:xfrm>
          <a:prstGeom prst="roundRect">
            <a:avLst>
              <a:gd name="adj" fmla="val 596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4008F5-CEED-40AF-B49F-2ED060B0DE84}"/>
              </a:ext>
            </a:extLst>
          </p:cNvPr>
          <p:cNvSpPr/>
          <p:nvPr/>
        </p:nvSpPr>
        <p:spPr>
          <a:xfrm>
            <a:off x="722487" y="3968185"/>
            <a:ext cx="7879645" cy="2878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0F114B-C306-43DA-B66D-5CF6A6AF2526}"/>
              </a:ext>
            </a:extLst>
          </p:cNvPr>
          <p:cNvSpPr/>
          <p:nvPr/>
        </p:nvSpPr>
        <p:spPr>
          <a:xfrm>
            <a:off x="2573868" y="4255912"/>
            <a:ext cx="6293554" cy="282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 animBg="1"/>
      <p:bldP spid="11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4C9241-633B-40C0-B457-6E3CFC2030C6}"/>
              </a:ext>
            </a:extLst>
          </p:cNvPr>
          <p:cNvSpPr/>
          <p:nvPr/>
        </p:nvSpPr>
        <p:spPr>
          <a:xfrm>
            <a:off x="0" y="1467556"/>
            <a:ext cx="9144000" cy="5390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7533F-6C40-4C53-85D9-E541FBFF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Looks </a:t>
            </a:r>
            <a:r>
              <a:rPr lang="en-GB"/>
              <a:t>like this…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0ED3F-D244-452D-A1E2-3F811251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" y="2319513"/>
            <a:ext cx="9134402" cy="403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4E73D-ECAD-4A09-A8F8-9A91260DC689}"/>
              </a:ext>
            </a:extLst>
          </p:cNvPr>
          <p:cNvSpPr txBox="1"/>
          <p:nvPr/>
        </p:nvSpPr>
        <p:spPr>
          <a:xfrm>
            <a:off x="3886556" y="642215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 action="ppaction://hlinkfile"/>
              </a:rPr>
              <a:t>Live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979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538C-F46D-4CEF-BD7C-DC43B672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we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ECD1-A7CF-45D4-8140-EB44957C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covered a range of dashboard elements</a:t>
            </a:r>
          </a:p>
          <a:p>
            <a:r>
              <a:rPr lang="en-GB" dirty="0"/>
              <a:t>Google Maps, Street View, Chart.js, Canvas</a:t>
            </a:r>
          </a:p>
          <a:p>
            <a:r>
              <a:rPr lang="en-GB" dirty="0"/>
              <a:t>Some of most common elements for SPE projects</a:t>
            </a:r>
          </a:p>
          <a:p>
            <a:endParaRPr lang="en-GB" dirty="0"/>
          </a:p>
          <a:p>
            <a:r>
              <a:rPr lang="en-GB" dirty="0"/>
              <a:t>We’ve introduce and illustrated them in use</a:t>
            </a:r>
          </a:p>
          <a:p>
            <a:r>
              <a:rPr lang="en-GB" dirty="0"/>
              <a:t>There should be no excuse for shoddy web pages !</a:t>
            </a:r>
          </a:p>
        </p:txBody>
      </p:sp>
    </p:spTree>
    <p:extLst>
      <p:ext uri="{BB962C8B-B14F-4D97-AF65-F5344CB8AC3E}">
        <p14:creationId xmlns:p14="http://schemas.microsoft.com/office/powerpoint/2010/main" val="333404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62FA-9A47-48C4-9274-B54B8EBE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6994-A1C0-4A05-8882-54AD0E68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new page element introduced in HTML5</a:t>
            </a:r>
          </a:p>
          <a:p>
            <a:r>
              <a:rPr lang="en-GB" dirty="0"/>
              <a:t>A “blank slate” element - a raw painting canvas</a:t>
            </a:r>
          </a:p>
          <a:p>
            <a:r>
              <a:rPr lang="en-GB" dirty="0"/>
              <a:t>Add one to your page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ECFA1-37CF-47CE-9C2B-7B54F7F1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560"/>
          <a:stretch/>
        </p:blipFill>
        <p:spPr>
          <a:xfrm>
            <a:off x="308324" y="3564468"/>
            <a:ext cx="8527352" cy="352776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59670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62FA-9A47-48C4-9274-B54B8EBE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Scripting a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6994-A1C0-4A05-8882-54AD0E68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then write </a:t>
            </a:r>
            <a:r>
              <a:rPr lang="en-GB" dirty="0" err="1"/>
              <a:t>Javascript</a:t>
            </a:r>
            <a:r>
              <a:rPr lang="en-GB" dirty="0"/>
              <a:t> to draw </a:t>
            </a:r>
            <a:r>
              <a:rPr lang="en-GB"/>
              <a:t>onto that </a:t>
            </a:r>
            <a:r>
              <a:rPr lang="en-GB" dirty="0"/>
              <a:t>canvas</a:t>
            </a:r>
          </a:p>
          <a:p>
            <a:r>
              <a:rPr lang="en-GB" dirty="0"/>
              <a:t>Before we draw, we must get hold of the canvas</a:t>
            </a:r>
          </a:p>
          <a:p>
            <a:pPr marL="0" indent="0">
              <a:buNone/>
            </a:pPr>
            <a:r>
              <a:rPr lang="en-GB" dirty="0"/>
              <a:t>  (using the good old “</a:t>
            </a:r>
            <a:r>
              <a:rPr lang="en-GB" dirty="0" err="1"/>
              <a:t>getElementByID</a:t>
            </a:r>
            <a:r>
              <a:rPr lang="en-GB" dirty="0"/>
              <a:t>”)</a:t>
            </a:r>
          </a:p>
          <a:p>
            <a:r>
              <a:rPr lang="en-GB" dirty="0"/>
              <a:t>And then we must get a drawing “context” from it</a:t>
            </a:r>
          </a:p>
          <a:p>
            <a:r>
              <a:rPr lang="en-GB" dirty="0"/>
              <a:t>A bit like a drawing layer on top of the canvas</a:t>
            </a:r>
          </a:p>
          <a:p>
            <a:r>
              <a:rPr lang="en-GB" dirty="0"/>
              <a:t>There are different types of context (2D, 3D etc)</a:t>
            </a:r>
          </a:p>
          <a:p>
            <a:r>
              <a:rPr lang="en-GB" dirty="0"/>
              <a:t>In this session we are only interested in 2D…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ECFA1-37CF-47CE-9C2B-7B54F7F1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43"/>
          <a:stretch/>
        </p:blipFill>
        <p:spPr>
          <a:xfrm>
            <a:off x="308324" y="5125160"/>
            <a:ext cx="8527352" cy="1455559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7148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D09F-5422-470B-A602-EA271DDD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can we draw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77E5-DF71-40D4-B180-7D22E45A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Lines</a:t>
            </a:r>
          </a:p>
          <a:p>
            <a:r>
              <a:rPr lang="en-GB" dirty="0"/>
              <a:t>Rectangles</a:t>
            </a:r>
          </a:p>
          <a:p>
            <a:r>
              <a:rPr lang="en-GB" dirty="0"/>
              <a:t>Circles</a:t>
            </a:r>
          </a:p>
          <a:p>
            <a:r>
              <a:rPr lang="en-GB" dirty="0"/>
              <a:t>Arcs (segment of a circle)</a:t>
            </a:r>
          </a:p>
          <a:p>
            <a:r>
              <a:rPr lang="en-GB" dirty="0"/>
              <a:t>Bezier curves</a:t>
            </a:r>
          </a:p>
          <a:p>
            <a:r>
              <a:rPr lang="en-GB" dirty="0"/>
              <a:t>Images (PNG, JPG, SVG)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Different colours, different outlines, different fills</a:t>
            </a:r>
          </a:p>
          <a:p>
            <a:endParaRPr lang="en-GB" dirty="0"/>
          </a:p>
          <a:p>
            <a:r>
              <a:rPr lang="en-GB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6465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(“stroked”) red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 l="-4701" t="-4542" r="82710" b="83849"/>
          <a:stretch/>
        </p:blipFill>
        <p:spPr>
          <a:xfrm>
            <a:off x="5848986" y="3657599"/>
            <a:ext cx="3283725" cy="3143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08" y="2037682"/>
            <a:ext cx="5360641" cy="1913430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70618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Thick white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4" t="16091" r="66692" b="74027"/>
          <a:stretch/>
        </p:blipFill>
        <p:spPr>
          <a:xfrm>
            <a:off x="6175021" y="4991449"/>
            <a:ext cx="2709335" cy="150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37" y="1745650"/>
            <a:ext cx="5555705" cy="2747327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390877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3DC-6CBE-498D-A3C4-A1B74BA5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of three green rectangles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B9BC-A053-4A0B-8D7D-992547F2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5" t="30871" r="49444" b="48436"/>
          <a:stretch/>
        </p:blipFill>
        <p:spPr>
          <a:xfrm>
            <a:off x="6949038" y="4707464"/>
            <a:ext cx="2104650" cy="2015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4179-E87A-406D-BC89-74A38A67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51" y="1790805"/>
            <a:ext cx="5827333" cy="2668305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2043889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2128</TotalTime>
  <Words>558</Words>
  <Application>Microsoft Office PowerPoint</Application>
  <PresentationFormat>On-screen Show (4:3)</PresentationFormat>
  <Paragraphs>106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Century Gothic</vt:lpstr>
      <vt:lpstr>1_Office Theme</vt:lpstr>
      <vt:lpstr>Javascript Dashboard Elements – Part 2 </vt:lpstr>
      <vt:lpstr>Overview</vt:lpstr>
      <vt:lpstr>Approach</vt:lpstr>
      <vt:lpstr>HTML5 Canvas</vt:lpstr>
      <vt:lpstr>Scripting a canvas</vt:lpstr>
      <vt:lpstr>But what can we draw ?</vt:lpstr>
      <vt:lpstr>Outline (“stroked”) red rectangle</vt:lpstr>
      <vt:lpstr>Thick white line</vt:lpstr>
      <vt:lpstr>Composite of three green rectangles</vt:lpstr>
      <vt:lpstr>Translation and Rotation</vt:lpstr>
      <vt:lpstr>Rendering Text</vt:lpstr>
      <vt:lpstr>Drawing images</vt:lpstr>
      <vt:lpstr>Thick Stroked Circle (using an arc)</vt:lpstr>
      <vt:lpstr>Red filled semi-circle</vt:lpstr>
      <vt:lpstr>Semi-transparent green semi-circle</vt:lpstr>
      <vt:lpstr>Bringing it all together…</vt:lpstr>
      <vt:lpstr>Chart.js</vt:lpstr>
      <vt:lpstr>Benefits of Chart.js</vt:lpstr>
      <vt:lpstr>Bar Chart</vt:lpstr>
      <vt:lpstr>Line Graph</vt:lpstr>
      <vt:lpstr>Different styles of Line Graph</vt:lpstr>
      <vt:lpstr>“Pointy” Line Graph</vt:lpstr>
      <vt:lpstr>Stacked Line Graph</vt:lpstr>
      <vt:lpstr>Overlaid filled Line Graph</vt:lpstr>
      <vt:lpstr>Radar Chart</vt:lpstr>
      <vt:lpstr>Scatter Plot</vt:lpstr>
      <vt:lpstr>Pie Chart</vt:lpstr>
      <vt:lpstr>Donut Chart</vt:lpstr>
      <vt:lpstr>Polar Plot</vt:lpstr>
      <vt:lpstr>Bubble Chart</vt:lpstr>
      <vt:lpstr>Using Chart.js</vt:lpstr>
      <vt:lpstr>PowerPoint Presentation</vt:lpstr>
      <vt:lpstr>PowerPoint Presentation</vt:lpstr>
      <vt:lpstr>Looks like this…</vt:lpstr>
      <vt:lpstr>There we go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378</cp:revision>
  <dcterms:created xsi:type="dcterms:W3CDTF">2010-01-14T08:17:23Z</dcterms:created>
  <dcterms:modified xsi:type="dcterms:W3CDTF">2018-12-12T10:16:35Z</dcterms:modified>
</cp:coreProperties>
</file>