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57" r:id="rId3"/>
    <p:sldId id="258" r:id="rId4"/>
    <p:sldId id="259" r:id="rId5"/>
    <p:sldId id="260" r:id="rId6"/>
    <p:sldId id="294" r:id="rId7"/>
    <p:sldId id="261" r:id="rId8"/>
    <p:sldId id="265" r:id="rId9"/>
    <p:sldId id="266" r:id="rId10"/>
    <p:sldId id="267" r:id="rId11"/>
    <p:sldId id="268" r:id="rId12"/>
    <p:sldId id="307" r:id="rId13"/>
    <p:sldId id="308" r:id="rId14"/>
    <p:sldId id="309" r:id="rId15"/>
    <p:sldId id="310" r:id="rId16"/>
    <p:sldId id="273" r:id="rId17"/>
    <p:sldId id="276" r:id="rId18"/>
    <p:sldId id="295" r:id="rId19"/>
    <p:sldId id="296" r:id="rId20"/>
    <p:sldId id="297" r:id="rId21"/>
    <p:sldId id="282" r:id="rId22"/>
    <p:sldId id="298" r:id="rId23"/>
    <p:sldId id="313" r:id="rId24"/>
    <p:sldId id="299" r:id="rId25"/>
    <p:sldId id="303" r:id="rId26"/>
    <p:sldId id="304" r:id="rId27"/>
    <p:sldId id="300" r:id="rId28"/>
    <p:sldId id="302" r:id="rId29"/>
    <p:sldId id="311" r:id="rId30"/>
    <p:sldId id="312" r:id="rId31"/>
    <p:sldId id="306" r:id="rId32"/>
    <p:sldId id="305" r:id="rId33"/>
    <p:sldId id="285" r:id="rId34"/>
    <p:sldId id="286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38"/>
    <a:srgbClr val="ECECEC"/>
    <a:srgbClr val="E9E8E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7" autoAdjust="0"/>
    <p:restoredTop sz="94595"/>
  </p:normalViewPr>
  <p:slideViewPr>
    <p:cSldViewPr snapToGrid="0" snapToObjects="1">
      <p:cViewPr varScale="1">
        <p:scale>
          <a:sx n="67" d="100"/>
          <a:sy n="67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DD98-38E2-1E46-BAE0-93385EF0B81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F8B5-BDF4-5146-930B-ED26A3D9A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DD98-38E2-1E46-BAE0-93385EF0B81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F8B5-BDF4-5146-930B-ED26A3D9A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DD98-38E2-1E46-BAE0-93385EF0B81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F8B5-BDF4-5146-930B-ED26A3D9A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17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DD98-38E2-1E46-BAE0-93385EF0B81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F8B5-BDF4-5146-930B-ED26A3D9A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DD98-38E2-1E46-BAE0-93385EF0B81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F8B5-BDF4-5146-930B-ED26A3D9A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DD98-38E2-1E46-BAE0-93385EF0B81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F8B5-BDF4-5146-930B-ED26A3D9A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DD98-38E2-1E46-BAE0-93385EF0B81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F8B5-BDF4-5146-930B-ED26A3D9A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DD98-38E2-1E46-BAE0-93385EF0B81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F8B5-BDF4-5146-930B-ED26A3D9A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DD98-38E2-1E46-BAE0-93385EF0B81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F8B5-BDF4-5146-930B-ED26A3D9A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DD98-38E2-1E46-BAE0-93385EF0B81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F8B5-BDF4-5146-930B-ED26A3D9A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DD98-38E2-1E46-BAE0-93385EF0B81E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F8B5-BDF4-5146-930B-ED26A3D9A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475DD98-38E2-1E46-BAE0-93385EF0B81E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A129F8B5-BDF4-5146-930B-ED26A3D9A8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\\ads.bris.ac.uk\filestore\myfiles\Staff12\sl17668\Documents\Work\Teaching\Units\SPE\Media\PaperPrototyping.mp4" TargetMode="External"/><Relationship Id="rId1" Type="http://schemas.microsoft.com/office/2007/relationships/media" Target="file:///\\ads.bris.ac.uk\filestore\myfiles\Staff12\sl17668\Documents\Work\Teaching\Units\SPE\Media\PaperPrototyping.mp4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DF9C-35DA-458D-87CC-EC9299CD6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User Interface Design</a:t>
            </a:r>
            <a:br>
              <a:rPr lang="en-GB" dirty="0"/>
            </a:br>
            <a:endParaRPr lang="en-GB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DF72DDA2-FF8E-4C25-B17D-EB9D2B0C0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Dr Simon Lock</a:t>
            </a:r>
          </a:p>
          <a:p>
            <a:r>
              <a:rPr lang="en-GB" sz="2400" dirty="0"/>
              <a:t>simon.lock@bristol.ac.uk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A279-95C5-4D4C-B505-B1D8C2DB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Concrete Guidelines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9307-627C-4C38-B9B6-31CAE8A7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Due to their abstractness, heuristics can often be hard to apply directly to a project</a:t>
            </a:r>
          </a:p>
          <a:p>
            <a:r>
              <a:rPr lang="en-GB" dirty="0"/>
              <a:t>“Be consistent” is always a good idea, but how ?</a:t>
            </a:r>
          </a:p>
          <a:p>
            <a:endParaRPr lang="en-GB" dirty="0"/>
          </a:p>
          <a:p>
            <a:r>
              <a:rPr lang="en-GB" dirty="0"/>
              <a:t>Luckily, there are sets of much more applicable "concrete guidelines" that can help</a:t>
            </a:r>
          </a:p>
          <a:p>
            <a:r>
              <a:rPr lang="en-GB" dirty="0"/>
              <a:t>These are often derived from abstract heuristics…</a:t>
            </a:r>
          </a:p>
          <a:p>
            <a:r>
              <a:rPr lang="en-GB" dirty="0"/>
              <a:t>But also informed by real world dev.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7FAE-C857-49E4-B390-87DD5A0F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Nielsen and Loranger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37F0B-6747-430B-B93A-48484C2C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Nielsen has collaborated with a colleague to develop just such as list of guidelines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These are aimed at website design, but are generally applicable to other types of application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Although some are still a bit abstract and hard to apply, there is plenty of good specific advice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5868-6AB9-4FDB-AD68-FFC3065A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N&amp;L: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94D0-4338-4703-8BBA-A68D8DB3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Match structure to user expectations</a:t>
            </a:r>
          </a:p>
          <a:p>
            <a:r>
              <a:rPr lang="en-GB" dirty="0"/>
              <a:t>Be consistent with navigation mechanism</a:t>
            </a:r>
          </a:p>
          <a:p>
            <a:r>
              <a:rPr lang="en-GB" dirty="0"/>
              <a:t>Beware the "coolness" factor in navigation</a:t>
            </a:r>
          </a:p>
          <a:p>
            <a:r>
              <a:rPr lang="en-GB" dirty="0"/>
              <a:t>Reduce clutter and redundancy</a:t>
            </a:r>
          </a:p>
          <a:p>
            <a:r>
              <a:rPr lang="en-GB" dirty="0"/>
              <a:t>Be specific with link text and label names</a:t>
            </a:r>
          </a:p>
          <a:p>
            <a:r>
              <a:rPr lang="en-GB" dirty="0"/>
              <a:t>Avoid long dropdown menus</a:t>
            </a:r>
          </a:p>
          <a:p>
            <a:r>
              <a:rPr lang="en-GB" dirty="0"/>
              <a:t>Minimize multi-level menus</a:t>
            </a:r>
          </a:p>
          <a:p>
            <a:r>
              <a:rPr lang="en-GB" dirty="0"/>
              <a:t>Make sure it is clear what you can click on</a:t>
            </a:r>
          </a:p>
          <a:p>
            <a:r>
              <a:rPr lang="en-GB" dirty="0"/>
              <a:t>Clicking (next) can be faster than scrolling</a:t>
            </a:r>
          </a:p>
          <a:p>
            <a:r>
              <a:rPr lang="en-GB" dirty="0"/>
              <a:t>Direct links to a few key features on main page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FD7241-E72D-4DE5-A29D-C6F609077A50}"/>
              </a:ext>
            </a:extLst>
          </p:cNvPr>
          <p:cNvCxnSpPr>
            <a:cxnSpLocks/>
          </p:cNvCxnSpPr>
          <p:nvPr/>
        </p:nvCxnSpPr>
        <p:spPr>
          <a:xfrm>
            <a:off x="910389" y="4355432"/>
            <a:ext cx="43353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40053-5CE0-4CBF-9B6A-E8EE7668B5B8}"/>
              </a:ext>
            </a:extLst>
          </p:cNvPr>
          <p:cNvCxnSpPr>
            <a:cxnSpLocks/>
          </p:cNvCxnSpPr>
          <p:nvPr/>
        </p:nvCxnSpPr>
        <p:spPr>
          <a:xfrm>
            <a:off x="910389" y="5650831"/>
            <a:ext cx="63326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4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5868-6AB9-4FDB-AD68-FFC3065A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N&amp;L: Typography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94D0-4338-4703-8BBA-A68D8DB3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common fonts sized 10 points or larger</a:t>
            </a:r>
          </a:p>
          <a:p>
            <a:r>
              <a:rPr lang="en-GB" dirty="0"/>
              <a:t>Watch out for fonts that look small at 10 point</a:t>
            </a:r>
          </a:p>
          <a:p>
            <a:r>
              <a:rPr lang="en-GB" dirty="0"/>
              <a:t>Use typefaces &amp; styles sparingly + consistently</a:t>
            </a:r>
          </a:p>
          <a:p>
            <a:r>
              <a:rPr lang="en-GB" dirty="0"/>
              <a:t>Avoid busy backgrounds</a:t>
            </a:r>
          </a:p>
          <a:p>
            <a:r>
              <a:rPr lang="en-GB" dirty="0"/>
              <a:t>Use dark text on light backgrounds (or vice versa)</a:t>
            </a:r>
          </a:p>
          <a:p>
            <a:r>
              <a:rPr lang="en-GB" dirty="0"/>
              <a:t>Avoid anti-alias fonts</a:t>
            </a:r>
          </a:p>
          <a:p>
            <a:r>
              <a:rPr lang="en-GB" dirty="0"/>
              <a:t>Keep all-capital and image text to minimum</a:t>
            </a:r>
          </a:p>
          <a:p>
            <a:r>
              <a:rPr lang="en-GB" dirty="0"/>
              <a:t>Avoid moving and blinking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FD7241-E72D-4DE5-A29D-C6F609077A50}"/>
              </a:ext>
            </a:extLst>
          </p:cNvPr>
          <p:cNvCxnSpPr>
            <a:cxnSpLocks/>
          </p:cNvCxnSpPr>
          <p:nvPr/>
        </p:nvCxnSpPr>
        <p:spPr>
          <a:xfrm>
            <a:off x="910389" y="3080084"/>
            <a:ext cx="66574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8389CB-BF72-4E3A-8539-B3382BC68086}"/>
              </a:ext>
            </a:extLst>
          </p:cNvPr>
          <p:cNvCxnSpPr>
            <a:cxnSpLocks/>
          </p:cNvCxnSpPr>
          <p:nvPr/>
        </p:nvCxnSpPr>
        <p:spPr>
          <a:xfrm>
            <a:off x="910389" y="3915276"/>
            <a:ext cx="72277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55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5868-6AB9-4FDB-AD68-FFC3065A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N&amp;L: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94D0-4338-4703-8BBA-A68D8DB3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Highlight keywords</a:t>
            </a:r>
          </a:p>
          <a:p>
            <a:r>
              <a:rPr lang="en-GB" dirty="0"/>
              <a:t>Use concise, descriptive titles and headings</a:t>
            </a:r>
          </a:p>
          <a:p>
            <a:r>
              <a:rPr lang="en-GB" dirty="0"/>
              <a:t>Use bullet lists and numbered steps</a:t>
            </a:r>
          </a:p>
          <a:p>
            <a:r>
              <a:rPr lang="en-GB" dirty="0"/>
              <a:t>Keep paragraphs short</a:t>
            </a:r>
          </a:p>
          <a:p>
            <a:r>
              <a:rPr lang="en-GB" dirty="0"/>
              <a:t>Present most important info in first two lines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FD7241-E72D-4DE5-A29D-C6F609077A50}"/>
              </a:ext>
            </a:extLst>
          </p:cNvPr>
          <p:cNvCxnSpPr>
            <a:cxnSpLocks/>
          </p:cNvCxnSpPr>
          <p:nvPr/>
        </p:nvCxnSpPr>
        <p:spPr>
          <a:xfrm>
            <a:off x="910389" y="2658979"/>
            <a:ext cx="64168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1C13EB-FA21-4D03-A647-AFA236962B58}"/>
              </a:ext>
            </a:extLst>
          </p:cNvPr>
          <p:cNvCxnSpPr>
            <a:cxnSpLocks/>
          </p:cNvCxnSpPr>
          <p:nvPr/>
        </p:nvCxnSpPr>
        <p:spPr>
          <a:xfrm>
            <a:off x="910389" y="3954379"/>
            <a:ext cx="6248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5868-6AB9-4FDB-AD68-FFC3065A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N&amp;L: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94D0-4338-4703-8BBA-A68D8DB3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Treat "3 click rule" with caution</a:t>
            </a:r>
          </a:p>
          <a:p>
            <a:r>
              <a:rPr lang="en-GB" dirty="0"/>
              <a:t>Prioritise order of page content</a:t>
            </a:r>
          </a:p>
          <a:p>
            <a:r>
              <a:rPr lang="en-GB" dirty="0"/>
              <a:t>Group related content in close proximity</a:t>
            </a:r>
          </a:p>
          <a:p>
            <a:r>
              <a:rPr lang="en-GB" dirty="0"/>
              <a:t>Don't require unnecessary user interaction</a:t>
            </a:r>
          </a:p>
          <a:p>
            <a:r>
              <a:rPr lang="en-GB" dirty="0"/>
              <a:t>Align elements to create order</a:t>
            </a:r>
          </a:p>
          <a:p>
            <a:r>
              <a:rPr lang="en-GB" dirty="0"/>
              <a:t>Position elements where people expect them</a:t>
            </a:r>
          </a:p>
          <a:p>
            <a:r>
              <a:rPr lang="en-GB" dirty="0"/>
              <a:t>Don't try to cram in too much content</a:t>
            </a:r>
          </a:p>
          <a:p>
            <a:r>
              <a:rPr lang="en-GB" dirty="0"/>
              <a:t>Include suitably located whitespace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FD7241-E72D-4DE5-A29D-C6F609077A50}"/>
              </a:ext>
            </a:extLst>
          </p:cNvPr>
          <p:cNvCxnSpPr>
            <a:cxnSpLocks/>
          </p:cNvCxnSpPr>
          <p:nvPr/>
        </p:nvCxnSpPr>
        <p:spPr>
          <a:xfrm>
            <a:off x="910389" y="3070459"/>
            <a:ext cx="59476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0553BF-047E-426E-8095-5A93783CCE04}"/>
              </a:ext>
            </a:extLst>
          </p:cNvPr>
          <p:cNvCxnSpPr>
            <a:cxnSpLocks/>
          </p:cNvCxnSpPr>
          <p:nvPr/>
        </p:nvCxnSpPr>
        <p:spPr>
          <a:xfrm>
            <a:off x="910389" y="4808621"/>
            <a:ext cx="55505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6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55E1-428F-413F-9C02-7FA8416C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Rookie Mistakes (anti-heuristics)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20E9-87A9-45A6-A23F-4570651E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Breaking the "back" button</a:t>
            </a:r>
          </a:p>
          <a:p>
            <a:r>
              <a:rPr lang="en-GB" dirty="0"/>
              <a:t>Over use of pop-ups</a:t>
            </a:r>
          </a:p>
          <a:p>
            <a:r>
              <a:rPr lang="en-GB" dirty="0"/>
              <a:t>Too much textual content (TL:DR)</a:t>
            </a:r>
          </a:p>
          <a:p>
            <a:r>
              <a:rPr lang="en-GB" dirty="0"/>
              <a:t>Things that look like links, but aren't !</a:t>
            </a:r>
          </a:p>
          <a:p>
            <a:r>
              <a:rPr lang="en-GB" dirty="0"/>
              <a:t>Things that don't look like links, but are !!!</a:t>
            </a:r>
          </a:p>
          <a:p>
            <a:r>
              <a:rPr lang="en-GB" dirty="0"/>
              <a:t>Fancy drop-down menus</a:t>
            </a:r>
          </a:p>
          <a:p>
            <a:pPr marL="0" indent="0">
              <a:buNone/>
            </a:pPr>
            <a:r>
              <a:rPr lang="en-GB" dirty="0"/>
              <a:t>  (that aren't device independent)</a:t>
            </a:r>
          </a:p>
          <a:p>
            <a:r>
              <a:rPr lang="en-GB" dirty="0"/>
              <a:t>Requiring users to register</a:t>
            </a:r>
          </a:p>
          <a:p>
            <a:pPr marL="0" indent="0">
              <a:buNone/>
            </a:pPr>
            <a:r>
              <a:rPr lang="en-GB" dirty="0"/>
              <a:t>  (when they don't really need to)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884C-0284-455F-8A56-B9300F58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609C-4700-4EA9-91CA-50BA8A1E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Layout templates can be very helpful</a:t>
            </a:r>
          </a:p>
          <a:p>
            <a:r>
              <a:rPr lang="en-GB" dirty="0"/>
              <a:t>Speed things up by providing a good starting point</a:t>
            </a:r>
          </a:p>
          <a:p>
            <a:endParaRPr lang="en-GB" dirty="0"/>
          </a:p>
          <a:p>
            <a:r>
              <a:rPr lang="en-GB" dirty="0"/>
              <a:t>You can use them as inspiration for your layouts</a:t>
            </a:r>
          </a:p>
          <a:p>
            <a:r>
              <a:rPr lang="en-GB" dirty="0"/>
              <a:t>Or actually copy the code into your projects</a:t>
            </a:r>
          </a:p>
          <a:p>
            <a:endParaRPr lang="en-GB" dirty="0"/>
          </a:p>
          <a:p>
            <a:r>
              <a:rPr lang="en-GB" dirty="0"/>
              <a:t>Pros and cons for each of these approaches !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C91999-14E3-49B2-A4AF-B8039213CA75}"/>
              </a:ext>
            </a:extLst>
          </p:cNvPr>
          <p:cNvSpPr/>
          <p:nvPr/>
        </p:nvSpPr>
        <p:spPr>
          <a:xfrm>
            <a:off x="1" y="11288"/>
            <a:ext cx="9143999" cy="6846712"/>
          </a:xfrm>
          <a:prstGeom prst="rect">
            <a:avLst/>
          </a:prstGeom>
          <a:solidFill>
            <a:srgbClr val="2E2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8C0AA-83D4-4165-81B5-6BC003A82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74" y="11288"/>
            <a:ext cx="8289757" cy="683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36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884C-0284-455F-8A56-B9300F58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Templates Kits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609C-4700-4EA9-91CA-50BA8A1E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lots of different resources are available</a:t>
            </a:r>
          </a:p>
          <a:p>
            <a:pPr marL="0" indent="0">
              <a:buNone/>
            </a:pPr>
            <a:r>
              <a:rPr lang="en-GB" dirty="0"/>
              <a:t>Here a just a couple of examples: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www.cssauthor.com/mobile-wireframe-kit-psd</a:t>
            </a:r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/>
              <a:t>graphicburger.com/app-wireframes-kit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speckyboy.com/free-wireframe-templates-mobile-app-web-ux-design/</a:t>
            </a:r>
          </a:p>
        </p:txBody>
      </p:sp>
    </p:spTree>
    <p:extLst>
      <p:ext uri="{BB962C8B-B14F-4D97-AF65-F5344CB8AC3E}">
        <p14:creationId xmlns:p14="http://schemas.microsoft.com/office/powerpoint/2010/main" val="40898422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EAA3F8-6A6D-4075-8D96-D651AED4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4C6E4A-0134-4DE1-B8B2-36A288BC8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Most projects will involve some kind of UI (?)</a:t>
            </a:r>
            <a:endParaRPr lang="en-GB" dirty="0"/>
          </a:p>
          <a:p>
            <a:r>
              <a:rPr lang="en-GB" sz="2400" dirty="0"/>
              <a:t>These are often crucial in satisfying the client</a:t>
            </a:r>
            <a:endParaRPr lang="en-GB" dirty="0"/>
          </a:p>
          <a:p>
            <a:r>
              <a:rPr lang="en-GB" sz="2400" dirty="0"/>
              <a:t>Best not to rush head-long into building one</a:t>
            </a:r>
            <a:endParaRPr lang="en-GB" dirty="0"/>
          </a:p>
          <a:p>
            <a:r>
              <a:rPr lang="en-GB" sz="2400" dirty="0"/>
              <a:t>Better to use some design principles &amp; tools to help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1394-D21A-45DF-9487-E84A6C42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5C93-72AD-44E7-979A-78CA818AE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only put it off for so long !</a:t>
            </a:r>
          </a:p>
          <a:p>
            <a:r>
              <a:rPr lang="en-GB" dirty="0"/>
              <a:t>At some point you are actually going to have to build some user interface pages/screens/layouts</a:t>
            </a:r>
          </a:p>
          <a:p>
            <a:endParaRPr lang="en-GB" dirty="0"/>
          </a:p>
          <a:p>
            <a:r>
              <a:rPr lang="en-GB" dirty="0"/>
              <a:t>Some people advocate doing everything by hand</a:t>
            </a:r>
          </a:p>
          <a:p>
            <a:pPr marL="0" indent="0">
              <a:buNone/>
            </a:pPr>
            <a:r>
              <a:rPr lang="en-GB" dirty="0"/>
              <a:t>  (using a text editor to manually edit code/XML)</a:t>
            </a:r>
          </a:p>
          <a:p>
            <a:endParaRPr lang="en-GB" dirty="0"/>
          </a:p>
          <a:p>
            <a:r>
              <a:rPr lang="en-GB" dirty="0"/>
              <a:t>Others prefer to use higher level tools…</a:t>
            </a:r>
          </a:p>
        </p:txBody>
      </p:sp>
    </p:spTree>
    <p:extLst>
      <p:ext uri="{BB962C8B-B14F-4D97-AF65-F5344CB8AC3E}">
        <p14:creationId xmlns:p14="http://schemas.microsoft.com/office/powerpoint/2010/main" val="375306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57200" y="1649520"/>
            <a:ext cx="8228520" cy="4435200"/>
          </a:xfrm>
          <a:prstGeom prst="rect">
            <a:avLst/>
          </a:prstGeom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6C148-9802-4465-801D-6342163B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 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1A3E1-3A21-464D-BE03-C6CD8EFC3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Android Studio Layout Editor</a:t>
            </a:r>
          </a:p>
          <a:p>
            <a:pPr marL="0" indent="0" algn="ctr">
              <a:buNone/>
            </a:pPr>
            <a:r>
              <a:rPr lang="en-GB" sz="2800" dirty="0"/>
              <a:t>Fluid UI</a:t>
            </a:r>
          </a:p>
          <a:p>
            <a:pPr marL="0" indent="0" algn="ctr">
              <a:buNone/>
            </a:pPr>
            <a:r>
              <a:rPr lang="en-GB" sz="2800" dirty="0" err="1"/>
              <a:t>DroidDraw</a:t>
            </a: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Ionic Creator</a:t>
            </a:r>
          </a:p>
          <a:p>
            <a:pPr marL="0" indent="0" algn="ctr">
              <a:buNone/>
            </a:pPr>
            <a:r>
              <a:rPr lang="en-GB" sz="2800" dirty="0"/>
              <a:t>Adobe Dreamweaver</a:t>
            </a:r>
          </a:p>
          <a:p>
            <a:pPr marL="0" indent="0" algn="ctr">
              <a:buNone/>
            </a:pPr>
            <a:r>
              <a:rPr lang="en-GB" sz="2800" dirty="0" err="1"/>
              <a:t>JetStrap</a:t>
            </a:r>
            <a:endParaRPr lang="en-GB" sz="2800" dirty="0"/>
          </a:p>
          <a:p>
            <a:pPr marL="0" indent="0" algn="ctr">
              <a:buNone/>
            </a:pPr>
            <a:r>
              <a:rPr lang="en-GB" sz="2800" dirty="0" err="1"/>
              <a:t>LayoutIt</a:t>
            </a:r>
            <a:r>
              <a:rPr lang="en-GB" sz="2800" dirty="0"/>
              <a:t>!</a:t>
            </a:r>
          </a:p>
          <a:p>
            <a:pPr marL="0" indent="0" algn="ctr">
              <a:buNone/>
            </a:pPr>
            <a:r>
              <a:rPr lang="en-GB" sz="2800" dirty="0"/>
              <a:t>Bootstrap Studio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12FA-5CBC-4E94-91EE-381E5C72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2B314-09BA-46A6-8B7A-B95D808F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Typically these tools work in a very similar manner:</a:t>
            </a:r>
          </a:p>
          <a:p>
            <a:endParaRPr lang="en-GB" dirty="0"/>
          </a:p>
          <a:p>
            <a:r>
              <a:rPr lang="en-GB" dirty="0"/>
              <a:t>Visual representation of user interface</a:t>
            </a:r>
          </a:p>
          <a:p>
            <a:r>
              <a:rPr lang="en-GB" dirty="0"/>
              <a:t>Palette of interface widgets/components/controls</a:t>
            </a:r>
          </a:p>
          <a:p>
            <a:r>
              <a:rPr lang="en-GB" dirty="0"/>
              <a:t>Drag &amp; drop elements onto interface</a:t>
            </a:r>
          </a:p>
          <a:p>
            <a:r>
              <a:rPr lang="en-GB" dirty="0"/>
              <a:t>Apply (annoyingly hard to control) layout tools :o)</a:t>
            </a:r>
          </a:p>
          <a:p>
            <a:r>
              <a:rPr lang="en-GB" dirty="0"/>
              <a:t>Switch to “code view” to manually tweak GUI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645A8-A6A0-401B-B325-0A01A5978729}"/>
              </a:ext>
            </a:extLst>
          </p:cNvPr>
          <p:cNvSpPr txBox="1"/>
          <p:nvPr/>
        </p:nvSpPr>
        <p:spPr>
          <a:xfrm>
            <a:off x="628650" y="4812632"/>
            <a:ext cx="719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800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Break the whole thing, have to start again :o(</a:t>
            </a:r>
          </a:p>
        </p:txBody>
      </p:sp>
    </p:spTree>
    <p:extLst>
      <p:ext uri="{BB962C8B-B14F-4D97-AF65-F5344CB8AC3E}">
        <p14:creationId xmlns:p14="http://schemas.microsoft.com/office/powerpoint/2010/main" val="4022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F27605-74F8-4918-8373-EAAD480C6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2844" y="623573"/>
            <a:ext cx="10062260" cy="6894836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9AEB85BC-BEB2-43EC-89EB-D6FDF837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1822"/>
          </a:xfrm>
        </p:spPr>
        <p:txBody>
          <a:bodyPr/>
          <a:lstStyle/>
          <a:p>
            <a:pPr algn="ctr"/>
            <a:r>
              <a:rPr lang="en-GB" dirty="0"/>
              <a:t>Android Studio Layout Editor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54AF2B-FA74-49D8-B86A-EDA969C63FF7}"/>
              </a:ext>
            </a:extLst>
          </p:cNvPr>
          <p:cNvSpPr/>
          <p:nvPr/>
        </p:nvSpPr>
        <p:spPr>
          <a:xfrm>
            <a:off x="182880" y="1783080"/>
            <a:ext cx="2171700" cy="2205990"/>
          </a:xfrm>
          <a:prstGeom prst="roundRect">
            <a:avLst>
              <a:gd name="adj" fmla="val 3714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A5183E-D9A2-419E-A8A6-F977DDEC06D7}"/>
              </a:ext>
            </a:extLst>
          </p:cNvPr>
          <p:cNvSpPr/>
          <p:nvPr/>
        </p:nvSpPr>
        <p:spPr>
          <a:xfrm>
            <a:off x="2891790" y="2792730"/>
            <a:ext cx="1783080" cy="3036570"/>
          </a:xfrm>
          <a:prstGeom prst="roundRect">
            <a:avLst>
              <a:gd name="adj" fmla="val 3714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60082F-1158-484C-BAF8-FC84108799DE}"/>
              </a:ext>
            </a:extLst>
          </p:cNvPr>
          <p:cNvSpPr/>
          <p:nvPr/>
        </p:nvSpPr>
        <p:spPr>
          <a:xfrm>
            <a:off x="4674870" y="2788920"/>
            <a:ext cx="1760220" cy="3036570"/>
          </a:xfrm>
          <a:prstGeom prst="roundRect">
            <a:avLst>
              <a:gd name="adj" fmla="val 3714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2FD940-6B58-40EB-86F0-EDB9812E4B39}"/>
              </a:ext>
            </a:extLst>
          </p:cNvPr>
          <p:cNvSpPr/>
          <p:nvPr/>
        </p:nvSpPr>
        <p:spPr>
          <a:xfrm>
            <a:off x="6789420" y="1783080"/>
            <a:ext cx="2171700" cy="3036570"/>
          </a:xfrm>
          <a:prstGeom prst="roundRect">
            <a:avLst>
              <a:gd name="adj" fmla="val 3714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47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BD2413-07BB-4C47-91AC-C15E6CFDA79B}"/>
              </a:ext>
            </a:extLst>
          </p:cNvPr>
          <p:cNvSpPr/>
          <p:nvPr/>
        </p:nvSpPr>
        <p:spPr>
          <a:xfrm>
            <a:off x="0" y="1302054"/>
            <a:ext cx="9144000" cy="55559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A5C714-7597-42EF-8B49-99E87DEA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02054"/>
          </a:xfrm>
        </p:spPr>
        <p:txBody>
          <a:bodyPr/>
          <a:lstStyle/>
          <a:p>
            <a:r>
              <a:rPr lang="en-GB" dirty="0"/>
              <a:t>Palette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B728E-2A98-44D3-BFA6-877E79C38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41" y="1446741"/>
            <a:ext cx="2727173" cy="4174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B90C3F-BD37-447C-90E2-1560BF22F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03" y="1446741"/>
            <a:ext cx="3153770" cy="3869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A78247-8ED8-4052-982C-60FA9F39B3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027" b="1640"/>
          <a:stretch/>
        </p:blipFill>
        <p:spPr>
          <a:xfrm>
            <a:off x="6288187" y="4299081"/>
            <a:ext cx="2719705" cy="25176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72EBD7-F74F-453F-8DE2-3AABB2ED7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48" y="1451457"/>
            <a:ext cx="2361519" cy="25291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2A3FB3-9B80-4E1D-99BC-6D09D8795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2" y="5918383"/>
            <a:ext cx="1706388" cy="8989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B7D5F3-3F55-49D6-B269-D0AEFE47AB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44" y="5438138"/>
            <a:ext cx="1660681" cy="135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66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9D12-6A56-445A-9D73-3D1B3AF6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Widget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D398-A76C-4380-BA07-F2D7777DC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Laying out widgets is a tricky job…</a:t>
            </a:r>
          </a:p>
          <a:p>
            <a:endParaRPr lang="en-GB" dirty="0"/>
          </a:p>
          <a:p>
            <a:r>
              <a:rPr lang="en-GB" dirty="0"/>
              <a:t>We shouldn’t just fix size/position absolutely (</a:t>
            </a:r>
            <a:r>
              <a:rPr lang="en-GB" dirty="0" err="1"/>
              <a:t>x,y</a:t>
            </a:r>
            <a:r>
              <a:rPr lang="en-GB" dirty="0"/>
              <a:t>)</a:t>
            </a:r>
          </a:p>
          <a:p>
            <a:r>
              <a:rPr lang="en-GB" dirty="0"/>
              <a:t>Dimensions should vary depending on screen res !</a:t>
            </a:r>
          </a:p>
          <a:p>
            <a:endParaRPr lang="en-GB" dirty="0"/>
          </a:p>
          <a:p>
            <a:r>
              <a:rPr lang="en-GB" dirty="0"/>
              <a:t>Instead we use a layout manager to do the work</a:t>
            </a:r>
          </a:p>
          <a:p>
            <a:r>
              <a:rPr lang="en-GB" dirty="0"/>
              <a:t>Each manager has a set of layout rules</a:t>
            </a:r>
          </a:p>
          <a:p>
            <a:r>
              <a:rPr lang="en-GB" dirty="0"/>
              <a:t>They use these to decide where to put a widget</a:t>
            </a:r>
          </a:p>
          <a:p>
            <a:r>
              <a:rPr lang="en-GB" dirty="0"/>
              <a:t>And how big to make it</a:t>
            </a:r>
          </a:p>
        </p:txBody>
      </p:sp>
    </p:spTree>
    <p:extLst>
      <p:ext uri="{BB962C8B-B14F-4D97-AF65-F5344CB8AC3E}">
        <p14:creationId xmlns:p14="http://schemas.microsoft.com/office/powerpoint/2010/main" val="3824179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9D12-6A56-445A-9D73-3D1B3AF6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D398-A76C-4380-BA07-F2D7777DC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Typical example of a layout manager</a:t>
            </a:r>
          </a:p>
          <a:p>
            <a:r>
              <a:rPr lang="en-GB" dirty="0"/>
              <a:t>Gives you some say in the laying out of widgets</a:t>
            </a:r>
          </a:p>
          <a:p>
            <a:r>
              <a:rPr lang="en-GB" dirty="0"/>
              <a:t>But at the end of the day, does it’s own thing ;o)</a:t>
            </a:r>
          </a:p>
          <a:p>
            <a:r>
              <a:rPr lang="en-GB" dirty="0"/>
              <a:t>Lets you choose between following mechanisms:</a:t>
            </a:r>
          </a:p>
          <a:p>
            <a:pPr lvl="1">
              <a:buFont typeface="Century Gothic" panose="020B0502020202020204" pitchFamily="34" charset="0"/>
              <a:buChar char="─"/>
            </a:pPr>
            <a:r>
              <a:rPr lang="en-GB" sz="2200" dirty="0"/>
              <a:t> Wrapped</a:t>
            </a:r>
          </a:p>
          <a:p>
            <a:pPr lvl="1">
              <a:buFont typeface="Century Gothic" panose="020B0502020202020204" pitchFamily="34" charset="0"/>
              <a:buChar char="─"/>
            </a:pPr>
            <a:r>
              <a:rPr lang="en-GB" sz="2200" dirty="0"/>
              <a:t> Sprung</a:t>
            </a:r>
          </a:p>
          <a:p>
            <a:pPr lvl="1">
              <a:buFont typeface="Century Gothic" panose="020B0502020202020204" pitchFamily="34" charset="0"/>
              <a:buChar char="─"/>
            </a:pPr>
            <a:r>
              <a:rPr lang="en-GB" sz="2200" dirty="0"/>
              <a:t> Proportional</a:t>
            </a:r>
          </a:p>
          <a:p>
            <a:endParaRPr lang="en-GB" dirty="0"/>
          </a:p>
          <a:p>
            <a:r>
              <a:rPr lang="en-GB" dirty="0"/>
              <a:t>Let’s take a look at each of these in more detail…</a:t>
            </a:r>
          </a:p>
        </p:txBody>
      </p:sp>
    </p:spTree>
    <p:extLst>
      <p:ext uri="{BB962C8B-B14F-4D97-AF65-F5344CB8AC3E}">
        <p14:creationId xmlns:p14="http://schemas.microsoft.com/office/powerpoint/2010/main" val="1749011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47DFF5A-5696-4E3B-86D7-0F1792D3A812}"/>
              </a:ext>
            </a:extLst>
          </p:cNvPr>
          <p:cNvSpPr/>
          <p:nvPr/>
        </p:nvSpPr>
        <p:spPr>
          <a:xfrm>
            <a:off x="0" y="1467556"/>
            <a:ext cx="9144000" cy="539270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3808F-070C-4DA9-B003-069F46DB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Layout: Wrap to 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1B6F1-9AEE-482B-A216-39EA5114B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84" y="2213557"/>
            <a:ext cx="3213735" cy="3627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BE8CD6-A2D7-4411-BC23-BDF481A20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902" y="1821833"/>
            <a:ext cx="2893695" cy="490728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E9A96D-33AD-4191-A373-C1877EAA8549}"/>
              </a:ext>
            </a:extLst>
          </p:cNvPr>
          <p:cNvSpPr/>
          <p:nvPr/>
        </p:nvSpPr>
        <p:spPr>
          <a:xfrm>
            <a:off x="2138779" y="5074920"/>
            <a:ext cx="1735991" cy="377190"/>
          </a:xfrm>
          <a:prstGeom prst="roundRect">
            <a:avLst>
              <a:gd name="adj" fmla="val 3714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00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26E656-BCD4-46C2-BD79-97A4CBCE72F4}"/>
              </a:ext>
            </a:extLst>
          </p:cNvPr>
          <p:cNvSpPr/>
          <p:nvPr/>
        </p:nvSpPr>
        <p:spPr>
          <a:xfrm>
            <a:off x="0" y="1467556"/>
            <a:ext cx="9144000" cy="539270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3808F-070C-4DA9-B003-069F46DB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Layout: Fully Sprung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8E581E-CE00-461E-8540-CA11BF450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97" y="2231532"/>
            <a:ext cx="3147060" cy="3600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2185DC-1CF6-42D5-ACFA-621932A66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54" y="1795990"/>
            <a:ext cx="2960370" cy="497395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0D6AE0-F3DB-4E85-ACF6-042CB0F9103C}"/>
              </a:ext>
            </a:extLst>
          </p:cNvPr>
          <p:cNvSpPr/>
          <p:nvPr/>
        </p:nvSpPr>
        <p:spPr>
          <a:xfrm>
            <a:off x="1125576" y="3234690"/>
            <a:ext cx="3147060" cy="468630"/>
          </a:xfrm>
          <a:prstGeom prst="roundRect">
            <a:avLst>
              <a:gd name="adj" fmla="val 3714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26E656-BCD4-46C2-BD79-97A4CBCE72F4}"/>
              </a:ext>
            </a:extLst>
          </p:cNvPr>
          <p:cNvSpPr/>
          <p:nvPr/>
        </p:nvSpPr>
        <p:spPr>
          <a:xfrm>
            <a:off x="0" y="1467556"/>
            <a:ext cx="9144000" cy="539270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3808F-070C-4DA9-B003-069F46DB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Layout: One Side Sprung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2AF6A5-8A43-451D-9260-AE5630320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13" y="1899622"/>
            <a:ext cx="2880000" cy="47451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871DBF-FC86-40C6-8050-791B493E4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26" y="2165684"/>
            <a:ext cx="3148624" cy="372602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A84E79-ABFC-42B3-9F73-26D848A36504}"/>
              </a:ext>
            </a:extLst>
          </p:cNvPr>
          <p:cNvSpPr/>
          <p:nvPr/>
        </p:nvSpPr>
        <p:spPr>
          <a:xfrm>
            <a:off x="1176307" y="3308985"/>
            <a:ext cx="1498313" cy="377190"/>
          </a:xfrm>
          <a:prstGeom prst="roundRect">
            <a:avLst>
              <a:gd name="adj" fmla="val 3714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27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341246" y="1515684"/>
            <a:ext cx="4461508" cy="5116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A28C6-C35A-457F-A412-2EF895C4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Schematic (aka “wireframe”)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47DFF5A-5696-4E3B-86D7-0F1792D3A812}"/>
              </a:ext>
            </a:extLst>
          </p:cNvPr>
          <p:cNvSpPr/>
          <p:nvPr/>
        </p:nvSpPr>
        <p:spPr>
          <a:xfrm>
            <a:off x="0" y="1467556"/>
            <a:ext cx="9144000" cy="539270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3808F-070C-4DA9-B003-069F46DB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95034" cy="1325563"/>
          </a:xfrm>
        </p:spPr>
        <p:txBody>
          <a:bodyPr/>
          <a:lstStyle/>
          <a:p>
            <a:r>
              <a:rPr lang="en-GB" dirty="0"/>
              <a:t>Constraint Layout: Proportional 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D749F-4D55-42B7-8DDB-15BCEA1F0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84" y="1926811"/>
            <a:ext cx="2880000" cy="4699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582464-02A7-489B-9F8C-F7C844676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60" y="2231554"/>
            <a:ext cx="3318750" cy="368798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99A6DE-32C8-4563-8C87-09E968A6AE8E}"/>
              </a:ext>
            </a:extLst>
          </p:cNvPr>
          <p:cNvSpPr/>
          <p:nvPr/>
        </p:nvSpPr>
        <p:spPr>
          <a:xfrm>
            <a:off x="1360170" y="4697730"/>
            <a:ext cx="2708910" cy="480060"/>
          </a:xfrm>
          <a:prstGeom prst="roundRect">
            <a:avLst>
              <a:gd name="adj" fmla="val 3714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90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B2A22C-AE39-4349-A841-C6A827DC1EA7}"/>
              </a:ext>
            </a:extLst>
          </p:cNvPr>
          <p:cNvSpPr/>
          <p:nvPr/>
        </p:nvSpPr>
        <p:spPr>
          <a:xfrm>
            <a:off x="0" y="0"/>
            <a:ext cx="9144000" cy="686025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ED67AC-8F9F-4702-B6A6-1684C2B33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41" y="1188000"/>
            <a:ext cx="2829836" cy="493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149DA6-9F37-410D-A8F8-2F65E443C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7" y="1188000"/>
            <a:ext cx="2818541" cy="489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47A8C0-F464-49A6-B9BA-2FEAD94B4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53" y="1227490"/>
            <a:ext cx="2783947" cy="4850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BA5CED-FE77-437C-9EDC-A6F70BD05E32}"/>
              </a:ext>
            </a:extLst>
          </p:cNvPr>
          <p:cNvSpPr txBox="1"/>
          <p:nvPr/>
        </p:nvSpPr>
        <p:spPr>
          <a:xfrm>
            <a:off x="247623" y="6186824"/>
            <a:ext cx="2660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Linear Horizontal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90157-29B3-4C69-8738-04DFE21B0904}"/>
              </a:ext>
            </a:extLst>
          </p:cNvPr>
          <p:cNvSpPr txBox="1"/>
          <p:nvPr/>
        </p:nvSpPr>
        <p:spPr>
          <a:xfrm>
            <a:off x="3376145" y="6186824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Linear Vertical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F05C2-17BB-4766-971A-E6483E324C82}"/>
              </a:ext>
            </a:extLst>
          </p:cNvPr>
          <p:cNvSpPr txBox="1"/>
          <p:nvPr/>
        </p:nvSpPr>
        <p:spPr>
          <a:xfrm>
            <a:off x="6598378" y="6188039"/>
            <a:ext cx="1860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Grid Layout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5F24A-95E0-43BA-8C6F-379C05C5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726680" cy="822874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2712865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0D36-96E4-4D86-86A6-FDEDE7E1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EA5A6-F209-4F37-BB7F-21A19728A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83804" y="-424616"/>
            <a:ext cx="4326135" cy="879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78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2"/>
          <p:cNvSpPr/>
          <p:nvPr/>
        </p:nvSpPr>
        <p:spPr>
          <a:xfrm>
            <a:off x="457200" y="1649520"/>
            <a:ext cx="8228520" cy="4435200"/>
          </a:xfrm>
          <a:prstGeom prst="rect">
            <a:avLst/>
          </a:prstGeom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Frustrated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Can’t achieve something easily ?</a:t>
            </a:r>
          </a:p>
          <a:p>
            <a:pPr marL="0" indent="0">
              <a:buNone/>
            </a:pPr>
            <a:r>
              <a:rPr lang="en-US" dirty="0"/>
              <a:t>Chances are you shouldn't be trying to do it !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“How can I make this button full width of screen ?”</a:t>
            </a:r>
          </a:p>
          <a:p>
            <a:pPr marL="0" indent="0">
              <a:buNone/>
            </a:pPr>
            <a:r>
              <a:rPr lang="en-US" dirty="0"/>
              <a:t>Is it going to look OK full width on a tablet 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Being responsive and looking good on all screens is a hard (impossible ?) balance to achieve.</a:t>
            </a:r>
          </a:p>
          <a:p>
            <a:pPr marL="0" indent="0">
              <a:buNone/>
            </a:pPr>
            <a:r>
              <a:rPr lang="en-US" dirty="0"/>
              <a:t>You might have to learn to live with compromise</a:t>
            </a:r>
          </a:p>
        </p:txBody>
      </p:sp>
    </p:spTree>
    <p:extLst>
      <p:ext uri="{BB962C8B-B14F-4D97-AF65-F5344CB8AC3E}">
        <p14:creationId xmlns:p14="http://schemas.microsoft.com/office/powerpoint/2010/main" val="1899440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builders versus hand crafting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35B7E5-22DC-4D72-ABB4-F7010F425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with any “intelligent” editor…</a:t>
            </a:r>
          </a:p>
          <a:p>
            <a:r>
              <a:rPr lang="en-GB" dirty="0"/>
              <a:t>You can get something up &amp; running very quickly</a:t>
            </a:r>
          </a:p>
          <a:p>
            <a:r>
              <a:rPr lang="en-GB" dirty="0"/>
              <a:t>Save a lot of time learning the code/</a:t>
            </a:r>
            <a:r>
              <a:rPr lang="en-GB" dirty="0" err="1"/>
              <a:t>markup</a:t>
            </a:r>
            <a:endParaRPr lang="en-GB" dirty="0"/>
          </a:p>
          <a:p>
            <a:endParaRPr lang="en-GB" dirty="0"/>
          </a:p>
          <a:p>
            <a:r>
              <a:rPr lang="en-GB" dirty="0"/>
              <a:t>It’s not all good news though :o(</a:t>
            </a:r>
          </a:p>
          <a:p>
            <a:r>
              <a:rPr lang="en-GB" dirty="0"/>
              <a:t>Can add a lot of unnecessary (hard to read) code</a:t>
            </a:r>
          </a:p>
          <a:p>
            <a:r>
              <a:rPr lang="en-GB" dirty="0"/>
              <a:t>Makes things tricky when something goes wrong !</a:t>
            </a:r>
          </a:p>
          <a:p>
            <a:endParaRPr lang="en-GB" dirty="0"/>
          </a:p>
          <a:p>
            <a:r>
              <a:rPr lang="en-GB" dirty="0"/>
              <a:t>The choice </a:t>
            </a:r>
            <a:r>
              <a:rPr lang="en-GB"/>
              <a:t>is yours :</a:t>
            </a:r>
            <a:r>
              <a:rPr lang="en-GB" dirty="0"/>
              <a:t>o)</a:t>
            </a:r>
          </a:p>
        </p:txBody>
      </p:sp>
    </p:spTree>
    <p:extLst>
      <p:ext uri="{BB962C8B-B14F-4D97-AF65-F5344CB8AC3E}">
        <p14:creationId xmlns:p14="http://schemas.microsoft.com/office/powerpoint/2010/main" val="169275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A8FCBB-E7B0-4A36-94AD-9DCD4252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and Limitation of Wireframes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10F80-95D6-45AF-AA6D-EEB97212B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Page Schematics are a simple but useful tool</a:t>
            </a:r>
            <a:endParaRPr lang="en-GB" dirty="0"/>
          </a:p>
          <a:p>
            <a:r>
              <a:rPr lang="en-GB" sz="2400" dirty="0"/>
              <a:t>Everyone can sit round and discuss them</a:t>
            </a:r>
            <a:endParaRPr lang="en-GB" dirty="0"/>
          </a:p>
          <a:p>
            <a:r>
              <a:rPr lang="en-GB" sz="2400" dirty="0"/>
              <a:t>Make suggestions and change things</a:t>
            </a:r>
            <a:endParaRPr lang="en-GB" dirty="0"/>
          </a:p>
          <a:p>
            <a:endParaRPr lang="en-GB" dirty="0"/>
          </a:p>
          <a:p>
            <a:r>
              <a:rPr lang="en-GB" sz="2400" dirty="0"/>
              <a:t>The problem is that they are static</a:t>
            </a:r>
            <a:endParaRPr lang="en-GB" dirty="0"/>
          </a:p>
          <a:p>
            <a:r>
              <a:rPr lang="en-GB" sz="2400" dirty="0"/>
              <a:t>You can't see dynamic aspects of interface</a:t>
            </a:r>
            <a:endParaRPr lang="en-GB" dirty="0"/>
          </a:p>
          <a:p>
            <a:r>
              <a:rPr lang="en-GB" sz="2400" dirty="0"/>
              <a:t>What happens when the user interacts 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E795-8128-4C55-A3E2-49119C26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Paper Prototypes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0F5E6-A92B-46D0-BE4E-E9890EAF4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more dynamic approach is a “paper prototype”</a:t>
            </a:r>
          </a:p>
          <a:p>
            <a:r>
              <a:rPr lang="en-GB" dirty="0"/>
              <a:t>Seems silly at first, but can save much time later on</a:t>
            </a:r>
          </a:p>
          <a:p>
            <a:endParaRPr lang="en-GB" dirty="0"/>
          </a:p>
          <a:p>
            <a:r>
              <a:rPr lang="en-GB" dirty="0"/>
              <a:t>Involves creating screens, dialogs, widgets etc.</a:t>
            </a:r>
          </a:p>
          <a:p>
            <a:r>
              <a:rPr lang="en-GB" dirty="0"/>
              <a:t>Using card, </a:t>
            </a:r>
            <a:r>
              <a:rPr lang="en-GB" dirty="0" err="1"/>
              <a:t>blu</a:t>
            </a:r>
            <a:r>
              <a:rPr lang="en-GB" dirty="0"/>
              <a:t>-tack, post-it notes, pens, paper</a:t>
            </a:r>
          </a:p>
          <a:p>
            <a:endParaRPr lang="en-GB" dirty="0"/>
          </a:p>
          <a:p>
            <a:r>
              <a:rPr lang="en-GB" dirty="0"/>
              <a:t>We can “act out” interaction with the system</a:t>
            </a:r>
          </a:p>
          <a:p>
            <a:r>
              <a:rPr lang="en-GB" dirty="0"/>
              <a:t>We can even video the results for later use…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perPrototyping">
            <a:hlinkClick r:id="" action="ppaction://media"/>
            <a:extLst>
              <a:ext uri="{FF2B5EF4-FFF2-40B4-BE49-F238E27FC236}">
                <a16:creationId xmlns:a16="http://schemas.microsoft.com/office/drawing/2014/main" id="{5FC34554-D5DB-47F7-8621-0826C962037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4582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2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9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C9BB1-DC03-4446-A284-DE95D532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Ultimate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2E36-3819-4299-8160-757A4863A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dirty="0"/>
              <a:t>Perhaps the masters of the "paper prototype" video is the "In Plain English" group: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2400" dirty="0"/>
              <a:t>https://www.youtube.com/watch?v=eRqUE6IHTEA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65DC-C8A1-4CF8-9103-7766519C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Abstract Design Heuristics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3F45-DFC5-4CF0-883E-F68BC23E1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Would be nice to have some advice on UI design !</a:t>
            </a:r>
          </a:p>
          <a:p>
            <a:r>
              <a:rPr lang="en-GB" dirty="0"/>
              <a:t>Various people have proposed design “heuristics”</a:t>
            </a:r>
          </a:p>
          <a:p>
            <a:r>
              <a:rPr lang="en-GB" dirty="0"/>
              <a:t>Lists of aspirational "good things to do"</a:t>
            </a:r>
          </a:p>
          <a:p>
            <a:endParaRPr lang="en-GB" dirty="0"/>
          </a:p>
          <a:p>
            <a:r>
              <a:rPr lang="en-GB" dirty="0"/>
              <a:t>Often are very abstract and high level</a:t>
            </a:r>
          </a:p>
          <a:p>
            <a:r>
              <a:rPr lang="en-GB" dirty="0"/>
              <a:t>Illustrate "an attitude towards doing things"</a:t>
            </a:r>
          </a:p>
          <a:p>
            <a:endParaRPr lang="en-GB" dirty="0"/>
          </a:p>
          <a:p>
            <a:r>
              <a:rPr lang="en-GB" dirty="0"/>
              <a:t>Most famous is Nielsen's Heuristics…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FC6B-A846-4CE8-BDC3-D0F9A6CE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Nielsen’s Heuristics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8DD8B-8DF2-45DA-8D3E-8BF4D7C8B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Use simple and natural dialogue</a:t>
            </a:r>
          </a:p>
          <a:p>
            <a:r>
              <a:rPr lang="en-GB"/>
              <a:t>Speak the user's language</a:t>
            </a:r>
          </a:p>
          <a:p>
            <a:r>
              <a:rPr lang="en-GB"/>
              <a:t>Minimise the user's memory load</a:t>
            </a:r>
          </a:p>
          <a:p>
            <a:r>
              <a:rPr lang="en-GB"/>
              <a:t>Be consistent</a:t>
            </a:r>
          </a:p>
          <a:p>
            <a:r>
              <a:rPr lang="en-GB"/>
              <a:t>Provide feedback</a:t>
            </a:r>
          </a:p>
          <a:p>
            <a:r>
              <a:rPr lang="en-GB"/>
              <a:t>Clearly mark exits</a:t>
            </a:r>
          </a:p>
          <a:p>
            <a:r>
              <a:rPr lang="en-GB"/>
              <a:t>Provide shortcuts</a:t>
            </a:r>
          </a:p>
          <a:p>
            <a:r>
              <a:rPr lang="en-GB"/>
              <a:t>Use good error messages</a:t>
            </a:r>
          </a:p>
          <a:p>
            <a:r>
              <a:rPr lang="en-GB"/>
              <a:t>Try to prevent user errors</a:t>
            </a:r>
          </a:p>
          <a:p>
            <a:r>
              <a:rPr lang="en-GB"/>
              <a:t>Integrate help and documentation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56EF91-409D-4D94-B677-53A96CE78B8E}"/>
              </a:ext>
            </a:extLst>
          </p:cNvPr>
          <p:cNvSpPr/>
          <p:nvPr/>
        </p:nvSpPr>
        <p:spPr>
          <a:xfrm rot="19602286">
            <a:off x="5719437" y="2564301"/>
            <a:ext cx="3006090" cy="1053019"/>
          </a:xfrm>
          <a:prstGeom prst="round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Which is most useful</a:t>
            </a:r>
          </a:p>
          <a:p>
            <a:pPr algn="ctr"/>
            <a:r>
              <a:rPr lang="en-GB" sz="2400" dirty="0"/>
              <a:t>(to your project)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1161</Words>
  <Application>Microsoft Office PowerPoint</Application>
  <PresentationFormat>On-screen Show (4:3)</PresentationFormat>
  <Paragraphs>203</Paragraphs>
  <Slides>34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Century Gothic</vt:lpstr>
      <vt:lpstr>1_Office Theme</vt:lpstr>
      <vt:lpstr>User Interface Design </vt:lpstr>
      <vt:lpstr>Overview</vt:lpstr>
      <vt:lpstr>Page Schematic (aka “wireframe”)</vt:lpstr>
      <vt:lpstr>Benefits and Limitation of Wireframes</vt:lpstr>
      <vt:lpstr>Paper Prototypes</vt:lpstr>
      <vt:lpstr>PowerPoint Presentation</vt:lpstr>
      <vt:lpstr>Ultimate Evolution</vt:lpstr>
      <vt:lpstr>Abstract Design Heuristics</vt:lpstr>
      <vt:lpstr>Nielsen’s Heuristics</vt:lpstr>
      <vt:lpstr>Concrete Guidelines</vt:lpstr>
      <vt:lpstr>Nielsen and Loranger</vt:lpstr>
      <vt:lpstr>N&amp;L: Navigation</vt:lpstr>
      <vt:lpstr>N&amp;L: Typography</vt:lpstr>
      <vt:lpstr>N&amp;L: Formatting</vt:lpstr>
      <vt:lpstr>N&amp;L: Layout</vt:lpstr>
      <vt:lpstr>Rookie Mistakes (anti-heuristics)</vt:lpstr>
      <vt:lpstr>Layout Templates</vt:lpstr>
      <vt:lpstr>PowerPoint Presentation</vt:lpstr>
      <vt:lpstr>Templates Kits</vt:lpstr>
      <vt:lpstr>Building Interfaces</vt:lpstr>
      <vt:lpstr>GUI Builders</vt:lpstr>
      <vt:lpstr>Similarities</vt:lpstr>
      <vt:lpstr>Android Studio Layout Editor </vt:lpstr>
      <vt:lpstr>Palette</vt:lpstr>
      <vt:lpstr>Widget Layout</vt:lpstr>
      <vt:lpstr>Constraint Layout</vt:lpstr>
      <vt:lpstr>Constraint Layout: Wrap to Content</vt:lpstr>
      <vt:lpstr>Constraint Layout: Fully Sprung</vt:lpstr>
      <vt:lpstr>Constraint Layout: One Side Sprung</vt:lpstr>
      <vt:lpstr>Constraint Layout: Proportional Position</vt:lpstr>
      <vt:lpstr>Collections</vt:lpstr>
      <vt:lpstr>Nesting</vt:lpstr>
      <vt:lpstr>Getting Frustrated ?</vt:lpstr>
      <vt:lpstr>GUI builders versus hand crafting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Simon Lock</cp:lastModifiedBy>
  <cp:revision>92</cp:revision>
  <dcterms:modified xsi:type="dcterms:W3CDTF">2018-12-05T23:35:38Z</dcterms:modified>
</cp:coreProperties>
</file>