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1" r:id="rId3"/>
    <p:sldId id="257" r:id="rId4"/>
    <p:sldId id="260" r:id="rId5"/>
    <p:sldId id="258" r:id="rId6"/>
    <p:sldId id="259"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4D"/>
    <a:srgbClr val="8B9EAF"/>
    <a:srgbClr val="00063B"/>
    <a:srgbClr val="00073F"/>
    <a:srgbClr val="00052B"/>
    <a:srgbClr val="000842"/>
    <a:srgbClr val="674E00"/>
    <a:srgbClr val="7F6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93964"/>
  </p:normalViewPr>
  <p:slideViewPr>
    <p:cSldViewPr snapToGrid="0" snapToObjects="1">
      <p:cViewPr varScale="1">
        <p:scale>
          <a:sx n="119" d="100"/>
          <a:sy n="119"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hieulevallois/Documents/OpenClassRoom/Data%20analyst/Projet%202/Donnees_projet_2_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thieulevallois/Documents/OpenClassRoom/Data%20analyst/Projet%202/Donnees_projet_2_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thieulevallois/Documents/OpenClassRoom/Data%20analyst/Projet%202/Donnees_projet_2_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thieulevallois/Documents/OpenClassRoom/Data%20analyst/Projet%202/Donnees_projet_2_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tthieulevallois/Documents/OpenClassRoom/Data%20analyst/Projet%202/Donnees_projet_2_V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'CA par produit'!$N$1</c:f>
              <c:strCache>
                <c:ptCount val="1"/>
                <c:pt idx="0">
                  <c:v>CA par catégorie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58D-6241-AC9B-9AD17F6E02B2}"/>
              </c:ext>
            </c:extLst>
          </c:dPt>
          <c:dPt>
            <c:idx val="1"/>
            <c:bubble3D val="0"/>
            <c:spPr>
              <a:solidFill>
                <a:schemeClr val="accent6">
                  <a:lumMod val="75000"/>
                </a:schemeClr>
              </a:solidFill>
              <a:ln w="19050">
                <a:noFill/>
              </a:ln>
              <a:effectLst/>
            </c:spPr>
            <c:extLst>
              <c:ext xmlns:c16="http://schemas.microsoft.com/office/drawing/2014/chart" uri="{C3380CC4-5D6E-409C-BE32-E72D297353CC}">
                <c16:uniqueId val="{00000003-758D-6241-AC9B-9AD17F6E02B2}"/>
              </c:ext>
            </c:extLst>
          </c:dPt>
          <c:dPt>
            <c:idx val="2"/>
            <c:bubble3D val="0"/>
            <c:spPr>
              <a:solidFill>
                <a:srgbClr val="A90000"/>
              </a:solidFill>
              <a:ln w="19050">
                <a:noFill/>
              </a:ln>
              <a:effectLst/>
            </c:spPr>
            <c:extLst>
              <c:ext xmlns:c16="http://schemas.microsoft.com/office/drawing/2014/chart" uri="{C3380CC4-5D6E-409C-BE32-E72D297353CC}">
                <c16:uniqueId val="{00000005-758D-6241-AC9B-9AD17F6E02B2}"/>
              </c:ext>
            </c:extLst>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bg1"/>
                    </a:solidFill>
                    <a:latin typeface="Lato" panose="020F0502020204030203" pitchFamily="34" charset="0"/>
                    <a:ea typeface="Lato" panose="020F0502020204030203" pitchFamily="34" charset="0"/>
                    <a:cs typeface="Lato" panose="020F0502020204030203" pitchFamily="34" charset="0"/>
                  </a:defRPr>
                </a:pPr>
                <a:endParaRPr lang="fr-F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 par produit'!$A$2:$A$4</c:f>
              <c:strCache>
                <c:ptCount val="3"/>
                <c:pt idx="0">
                  <c:v>Nourriture</c:v>
                </c:pt>
                <c:pt idx="1">
                  <c:v>Biens de consommation</c:v>
                </c:pt>
                <c:pt idx="2">
                  <c:v>High-tech</c:v>
                </c:pt>
              </c:strCache>
            </c:strRef>
          </c:cat>
          <c:val>
            <c:numRef>
              <c:f>'CA par produit'!$N$2:$N$4</c:f>
              <c:numCache>
                <c:formatCode>_-* #,##0.00\ [$€-40C]_-;\-* #,##0.00\ [$€-40C]_-;_-* "-"??\ [$€-40C]_-;_-@_-</c:formatCode>
                <c:ptCount val="3"/>
                <c:pt idx="0">
                  <c:v>1520000</c:v>
                </c:pt>
                <c:pt idx="1">
                  <c:v>2275000</c:v>
                </c:pt>
                <c:pt idx="2">
                  <c:v>3150000</c:v>
                </c:pt>
              </c:numCache>
            </c:numRef>
          </c:val>
          <c:extLst>
            <c:ext xmlns:c16="http://schemas.microsoft.com/office/drawing/2014/chart" uri="{C3380CC4-5D6E-409C-BE32-E72D297353CC}">
              <c16:uniqueId val="{00000006-758D-6241-AC9B-9AD17F6E02B2}"/>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732907836914809"/>
          <c:y val="0.18240801801773493"/>
          <c:w val="0.42540760335527772"/>
          <c:h val="0.57224518880035291"/>
        </c:manualLayout>
      </c:layout>
      <c:overlay val="0"/>
      <c:spPr>
        <a:noFill/>
        <a:ln>
          <a:noFill/>
        </a:ln>
        <a:effectLst/>
      </c:spPr>
      <c:txPr>
        <a:bodyPr rot="0" spcFirstLastPara="1" vertOverflow="ellipsis" vert="horz" wrap="square" anchor="ctr" anchorCtr="1"/>
        <a:lstStyle/>
        <a:p>
          <a:pPr rtl="0">
            <a:defRPr sz="28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 par produit'!$A$2</c:f>
              <c:strCache>
                <c:ptCount val="1"/>
                <c:pt idx="0">
                  <c:v>Nourriture</c:v>
                </c:pt>
              </c:strCache>
            </c:strRef>
          </c:tx>
          <c:spPr>
            <a:solidFill>
              <a:schemeClr val="accent1"/>
            </a:solidFill>
            <a:ln>
              <a:noFill/>
            </a:ln>
            <a:effectLst/>
          </c:spPr>
          <c:invertIfNegative val="0"/>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produit'!$B$2:$M$2</c:f>
              <c:numCache>
                <c:formatCode>#,##0\ [$€-40C]</c:formatCode>
                <c:ptCount val="12"/>
                <c:pt idx="0">
                  <c:v>0</c:v>
                </c:pt>
                <c:pt idx="1">
                  <c:v>0</c:v>
                </c:pt>
                <c:pt idx="2">
                  <c:v>0</c:v>
                </c:pt>
                <c:pt idx="3">
                  <c:v>0</c:v>
                </c:pt>
                <c:pt idx="4">
                  <c:v>20000</c:v>
                </c:pt>
                <c:pt idx="5">
                  <c:v>45000</c:v>
                </c:pt>
                <c:pt idx="6">
                  <c:v>80000</c:v>
                </c:pt>
                <c:pt idx="7">
                  <c:v>115000</c:v>
                </c:pt>
                <c:pt idx="8">
                  <c:v>195000</c:v>
                </c:pt>
                <c:pt idx="9">
                  <c:v>250000</c:v>
                </c:pt>
                <c:pt idx="10">
                  <c:v>345000</c:v>
                </c:pt>
                <c:pt idx="11">
                  <c:v>470000</c:v>
                </c:pt>
              </c:numCache>
            </c:numRef>
          </c:val>
          <c:extLst>
            <c:ext xmlns:c16="http://schemas.microsoft.com/office/drawing/2014/chart" uri="{C3380CC4-5D6E-409C-BE32-E72D297353CC}">
              <c16:uniqueId val="{00000000-27F3-CE47-83BF-E961C2D1AFE4}"/>
            </c:ext>
          </c:extLst>
        </c:ser>
        <c:ser>
          <c:idx val="1"/>
          <c:order val="1"/>
          <c:tx>
            <c:strRef>
              <c:f>'CA par produit'!$A$3</c:f>
              <c:strCache>
                <c:ptCount val="1"/>
                <c:pt idx="0">
                  <c:v>Biens de consommation</c:v>
                </c:pt>
              </c:strCache>
            </c:strRef>
          </c:tx>
          <c:spPr>
            <a:solidFill>
              <a:schemeClr val="accent6">
                <a:lumMod val="75000"/>
              </a:schemeClr>
            </a:solidFill>
            <a:ln>
              <a:noFill/>
            </a:ln>
            <a:effectLst/>
          </c:spPr>
          <c:invertIfNegative val="0"/>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produit'!$B$3:$M$3</c:f>
              <c:numCache>
                <c:formatCode>#,##0\ [$€-40C]</c:formatCode>
                <c:ptCount val="12"/>
                <c:pt idx="0">
                  <c:v>190000</c:v>
                </c:pt>
                <c:pt idx="1">
                  <c:v>155000</c:v>
                </c:pt>
                <c:pt idx="2">
                  <c:v>160000</c:v>
                </c:pt>
                <c:pt idx="3">
                  <c:v>195000</c:v>
                </c:pt>
                <c:pt idx="4">
                  <c:v>200000</c:v>
                </c:pt>
                <c:pt idx="5">
                  <c:v>190000</c:v>
                </c:pt>
                <c:pt idx="6">
                  <c:v>225000</c:v>
                </c:pt>
                <c:pt idx="7">
                  <c:v>195000</c:v>
                </c:pt>
                <c:pt idx="8">
                  <c:v>200000</c:v>
                </c:pt>
                <c:pt idx="9">
                  <c:v>190000</c:v>
                </c:pt>
                <c:pt idx="10">
                  <c:v>195000</c:v>
                </c:pt>
                <c:pt idx="11">
                  <c:v>180000</c:v>
                </c:pt>
              </c:numCache>
            </c:numRef>
          </c:val>
          <c:extLst>
            <c:ext xmlns:c16="http://schemas.microsoft.com/office/drawing/2014/chart" uri="{C3380CC4-5D6E-409C-BE32-E72D297353CC}">
              <c16:uniqueId val="{00000001-27F3-CE47-83BF-E961C2D1AFE4}"/>
            </c:ext>
          </c:extLst>
        </c:ser>
        <c:ser>
          <c:idx val="2"/>
          <c:order val="2"/>
          <c:tx>
            <c:strRef>
              <c:f>'CA par produit'!$A$4</c:f>
              <c:strCache>
                <c:ptCount val="1"/>
                <c:pt idx="0">
                  <c:v>High-tech</c:v>
                </c:pt>
              </c:strCache>
            </c:strRef>
          </c:tx>
          <c:spPr>
            <a:solidFill>
              <a:srgbClr val="A90000"/>
            </a:solidFill>
            <a:ln>
              <a:noFill/>
            </a:ln>
            <a:effectLst/>
          </c:spPr>
          <c:invertIfNegative val="0"/>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produit'!$B$4:$M$4</c:f>
              <c:numCache>
                <c:formatCode>#,##0\ [$€-40C]</c:formatCode>
                <c:ptCount val="12"/>
                <c:pt idx="0">
                  <c:v>295000</c:v>
                </c:pt>
                <c:pt idx="1">
                  <c:v>340000</c:v>
                </c:pt>
                <c:pt idx="2">
                  <c:v>330000</c:v>
                </c:pt>
                <c:pt idx="3">
                  <c:v>310000</c:v>
                </c:pt>
                <c:pt idx="4">
                  <c:v>290000</c:v>
                </c:pt>
                <c:pt idx="5">
                  <c:v>290000</c:v>
                </c:pt>
                <c:pt idx="6">
                  <c:v>290000</c:v>
                </c:pt>
                <c:pt idx="7">
                  <c:v>315000</c:v>
                </c:pt>
                <c:pt idx="8">
                  <c:v>285000</c:v>
                </c:pt>
                <c:pt idx="9">
                  <c:v>250000</c:v>
                </c:pt>
                <c:pt idx="10">
                  <c:v>155000</c:v>
                </c:pt>
                <c:pt idx="11">
                  <c:v>0</c:v>
                </c:pt>
              </c:numCache>
            </c:numRef>
          </c:val>
          <c:extLst>
            <c:ext xmlns:c16="http://schemas.microsoft.com/office/drawing/2014/chart" uri="{C3380CC4-5D6E-409C-BE32-E72D297353CC}">
              <c16:uniqueId val="{00000002-27F3-CE47-83BF-E961C2D1AFE4}"/>
            </c:ext>
          </c:extLst>
        </c:ser>
        <c:dLbls>
          <c:showLegendKey val="0"/>
          <c:showVal val="0"/>
          <c:showCatName val="0"/>
          <c:showSerName val="0"/>
          <c:showPercent val="0"/>
          <c:showBubbleSize val="0"/>
        </c:dLbls>
        <c:gapWidth val="150"/>
        <c:overlap val="100"/>
        <c:axId val="436503584"/>
        <c:axId val="436977616"/>
      </c:barChart>
      <c:dateAx>
        <c:axId val="43650358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436977616"/>
        <c:crosses val="autoZero"/>
        <c:auto val="1"/>
        <c:lblOffset val="100"/>
        <c:baseTimeUnit val="months"/>
      </c:dateAx>
      <c:valAx>
        <c:axId val="436977616"/>
        <c:scaling>
          <c:orientation val="minMax"/>
        </c:scaling>
        <c:delete val="0"/>
        <c:axPos val="l"/>
        <c:majorGridlines>
          <c:spPr>
            <a:ln w="9525" cap="flat" cmpd="sng" algn="ctr">
              <a:solidFill>
                <a:schemeClr val="tx1">
                  <a:lumMod val="15000"/>
                  <a:lumOff val="85000"/>
                </a:schemeClr>
              </a:solidFill>
              <a:round/>
            </a:ln>
            <a:effectLst/>
          </c:spPr>
        </c:majorGridlines>
        <c:numFmt formatCode="#,##0\ [$€-40C]"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43650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Commande de produits High-tech</c:v>
          </c:tx>
          <c:spPr>
            <a:ln w="38100" cap="rnd">
              <a:solidFill>
                <a:srgbClr val="C00000"/>
              </a:solidFill>
              <a:round/>
            </a:ln>
            <a:effectLst/>
          </c:spPr>
          <c:marker>
            <c:symbol val="none"/>
          </c:marker>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produit'!$B$7:$M$7</c:f>
              <c:numCache>
                <c:formatCode>0%</c:formatCode>
                <c:ptCount val="12"/>
                <c:pt idx="0">
                  <c:v>0.6</c:v>
                </c:pt>
                <c:pt idx="1">
                  <c:v>0.6</c:v>
                </c:pt>
                <c:pt idx="2">
                  <c:v>0.6</c:v>
                </c:pt>
                <c:pt idx="3">
                  <c:v>0.6</c:v>
                </c:pt>
                <c:pt idx="4">
                  <c:v>0.60000000000000009</c:v>
                </c:pt>
                <c:pt idx="5">
                  <c:v>0.58000000000000007</c:v>
                </c:pt>
                <c:pt idx="6">
                  <c:v>0.52</c:v>
                </c:pt>
                <c:pt idx="7">
                  <c:v>0.42</c:v>
                </c:pt>
                <c:pt idx="8">
                  <c:v>0</c:v>
                </c:pt>
                <c:pt idx="9">
                  <c:v>0</c:v>
                </c:pt>
                <c:pt idx="10">
                  <c:v>0</c:v>
                </c:pt>
                <c:pt idx="11">
                  <c:v>0</c:v>
                </c:pt>
              </c:numCache>
            </c:numRef>
          </c:val>
          <c:smooth val="0"/>
          <c:extLst>
            <c:ext xmlns:c16="http://schemas.microsoft.com/office/drawing/2014/chart" uri="{C3380CC4-5D6E-409C-BE32-E72D297353CC}">
              <c16:uniqueId val="{00000000-6C65-9048-8558-4243D5408810}"/>
            </c:ext>
          </c:extLst>
        </c:ser>
        <c:dLbls>
          <c:showLegendKey val="0"/>
          <c:showVal val="0"/>
          <c:showCatName val="0"/>
          <c:showSerName val="0"/>
          <c:showPercent val="0"/>
          <c:showBubbleSize val="0"/>
        </c:dLbls>
        <c:smooth val="0"/>
        <c:axId val="267217360"/>
        <c:axId val="467632016"/>
      </c:lineChart>
      <c:dateAx>
        <c:axId val="26721736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467632016"/>
        <c:crosses val="autoZero"/>
        <c:auto val="1"/>
        <c:lblOffset val="100"/>
        <c:baseTimeUnit val="months"/>
      </c:dateAx>
      <c:valAx>
        <c:axId val="4676320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267217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'CA par produit'!$A$4</c:f>
              <c:strCache>
                <c:ptCount val="1"/>
                <c:pt idx="0">
                  <c:v>High-tech</c:v>
                </c:pt>
              </c:strCache>
            </c:strRef>
          </c:tx>
          <c:spPr>
            <a:ln w="38100" cap="rnd">
              <a:solidFill>
                <a:srgbClr val="C00000"/>
              </a:solidFill>
              <a:round/>
            </a:ln>
            <a:effectLst/>
          </c:spPr>
          <c:marker>
            <c:symbol val="none"/>
          </c:marker>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produit'!$B$4:$M$4</c:f>
              <c:numCache>
                <c:formatCode>#,##0\ [$€-40C]</c:formatCode>
                <c:ptCount val="12"/>
                <c:pt idx="0">
                  <c:v>295000</c:v>
                </c:pt>
                <c:pt idx="1">
                  <c:v>340000</c:v>
                </c:pt>
                <c:pt idx="2">
                  <c:v>330000</c:v>
                </c:pt>
                <c:pt idx="3">
                  <c:v>310000</c:v>
                </c:pt>
                <c:pt idx="4">
                  <c:v>290000</c:v>
                </c:pt>
                <c:pt idx="5">
                  <c:v>290000</c:v>
                </c:pt>
                <c:pt idx="6">
                  <c:v>290000</c:v>
                </c:pt>
                <c:pt idx="7">
                  <c:v>315000</c:v>
                </c:pt>
                <c:pt idx="8">
                  <c:v>285000</c:v>
                </c:pt>
                <c:pt idx="9">
                  <c:v>250000</c:v>
                </c:pt>
                <c:pt idx="10">
                  <c:v>155000</c:v>
                </c:pt>
                <c:pt idx="11">
                  <c:v>0</c:v>
                </c:pt>
              </c:numCache>
            </c:numRef>
          </c:val>
          <c:smooth val="0"/>
          <c:extLst>
            <c:ext xmlns:c16="http://schemas.microsoft.com/office/drawing/2014/chart" uri="{C3380CC4-5D6E-409C-BE32-E72D297353CC}">
              <c16:uniqueId val="{00000000-72B6-A54C-B09C-A1D4745FFC97}"/>
            </c:ext>
          </c:extLst>
        </c:ser>
        <c:dLbls>
          <c:showLegendKey val="0"/>
          <c:showVal val="0"/>
          <c:showCatName val="0"/>
          <c:showSerName val="0"/>
          <c:showPercent val="0"/>
          <c:showBubbleSize val="0"/>
        </c:dLbls>
        <c:marker val="1"/>
        <c:smooth val="0"/>
        <c:axId val="358565408"/>
        <c:axId val="442866944"/>
      </c:lineChart>
      <c:lineChart>
        <c:grouping val="standard"/>
        <c:varyColors val="0"/>
        <c:ser>
          <c:idx val="9"/>
          <c:order val="1"/>
          <c:tx>
            <c:strRef>
              <c:f>'CA par produit'!$A$11</c:f>
              <c:strCache>
                <c:ptCount val="1"/>
                <c:pt idx="0">
                  <c:v>Taux de conversion</c:v>
                </c:pt>
              </c:strCache>
            </c:strRef>
          </c:tx>
          <c:spPr>
            <a:ln w="38100" cap="rnd">
              <a:solidFill>
                <a:schemeClr val="accent1">
                  <a:lumMod val="60000"/>
                  <a:lumOff val="40000"/>
                </a:schemeClr>
              </a:solidFill>
              <a:round/>
            </a:ln>
            <a:effectLst/>
          </c:spPr>
          <c:marker>
            <c:symbol val="none"/>
          </c:marker>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produit'!$B$11:$M$11</c:f>
              <c:numCache>
                <c:formatCode>0.0%</c:formatCode>
                <c:ptCount val="12"/>
                <c:pt idx="0">
                  <c:v>0.10099999999999998</c:v>
                </c:pt>
                <c:pt idx="1">
                  <c:v>0.11</c:v>
                </c:pt>
                <c:pt idx="2">
                  <c:v>0.109</c:v>
                </c:pt>
                <c:pt idx="3">
                  <c:v>0.10050000000000001</c:v>
                </c:pt>
                <c:pt idx="4">
                  <c:v>0.10036363636363636</c:v>
                </c:pt>
                <c:pt idx="5">
                  <c:v>9.1999999999999998E-2</c:v>
                </c:pt>
                <c:pt idx="6">
                  <c:v>8.4000000000000005E-2</c:v>
                </c:pt>
                <c:pt idx="7">
                  <c:v>8.0000000000000016E-2</c:v>
                </c:pt>
                <c:pt idx="8">
                  <c:v>7.0000000000000007E-2</c:v>
                </c:pt>
                <c:pt idx="9">
                  <c:v>5.9999999999999991E-2</c:v>
                </c:pt>
                <c:pt idx="10">
                  <c:v>5.2999999999999999E-2</c:v>
                </c:pt>
                <c:pt idx="11">
                  <c:v>0.05</c:v>
                </c:pt>
              </c:numCache>
            </c:numRef>
          </c:val>
          <c:smooth val="0"/>
          <c:extLst>
            <c:ext xmlns:c16="http://schemas.microsoft.com/office/drawing/2014/chart" uri="{C3380CC4-5D6E-409C-BE32-E72D297353CC}">
              <c16:uniqueId val="{00000001-72B6-A54C-B09C-A1D4745FFC97}"/>
            </c:ext>
          </c:extLst>
        </c:ser>
        <c:dLbls>
          <c:showLegendKey val="0"/>
          <c:showVal val="0"/>
          <c:showCatName val="0"/>
          <c:showSerName val="0"/>
          <c:showPercent val="0"/>
          <c:showBubbleSize val="0"/>
        </c:dLbls>
        <c:marker val="1"/>
        <c:smooth val="0"/>
        <c:axId val="444319776"/>
        <c:axId val="431321824"/>
      </c:lineChart>
      <c:dateAx>
        <c:axId val="35856540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442866944"/>
        <c:crosses val="autoZero"/>
        <c:auto val="1"/>
        <c:lblOffset val="100"/>
        <c:baseTimeUnit val="months"/>
      </c:dateAx>
      <c:valAx>
        <c:axId val="442866944"/>
        <c:scaling>
          <c:orientation val="minMax"/>
        </c:scaling>
        <c:delete val="0"/>
        <c:axPos val="l"/>
        <c:majorGridlines>
          <c:spPr>
            <a:ln w="9525" cap="flat" cmpd="sng" algn="ctr">
              <a:solidFill>
                <a:schemeClr val="tx1">
                  <a:lumMod val="15000"/>
                  <a:lumOff val="85000"/>
                </a:schemeClr>
              </a:solidFill>
              <a:round/>
            </a:ln>
            <a:effectLst/>
          </c:spPr>
        </c:majorGridlines>
        <c:numFmt formatCode="#,##0\ [$€-40C]"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358565408"/>
        <c:crosses val="autoZero"/>
        <c:crossBetween val="between"/>
      </c:valAx>
      <c:valAx>
        <c:axId val="431321824"/>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444319776"/>
        <c:crosses val="max"/>
        <c:crossBetween val="between"/>
      </c:valAx>
      <c:dateAx>
        <c:axId val="444319776"/>
        <c:scaling>
          <c:orientation val="minMax"/>
        </c:scaling>
        <c:delete val="1"/>
        <c:axPos val="b"/>
        <c:numFmt formatCode="mmm\-yy" sourceLinked="1"/>
        <c:majorTickMark val="out"/>
        <c:minorTickMark val="none"/>
        <c:tickLblPos val="nextTo"/>
        <c:crossAx val="431321824"/>
        <c:crosses val="autoZero"/>
        <c:auto val="1"/>
        <c:lblOffset val="100"/>
        <c:baseTimeUnit val="months"/>
      </c:dateAx>
      <c:spPr>
        <a:noFill/>
        <a:ln>
          <a:noFill/>
        </a:ln>
        <a:effectLst/>
      </c:spPr>
    </c:plotArea>
    <c:legend>
      <c:legendPos val="b"/>
      <c:legendEntry>
        <c:idx val="0"/>
        <c:txPr>
          <a:bodyPr rot="0" spcFirstLastPara="1" vertOverflow="ellipsis" vert="horz" wrap="square" anchor="ctr" anchorCtr="1"/>
          <a:lstStyle/>
          <a:p>
            <a:pPr>
              <a:defRPr sz="18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Entry>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'CA par produit'!$A$10</c:f>
              <c:strCache>
                <c:ptCount val="1"/>
                <c:pt idx="0">
                  <c:v>Nombre de visites</c:v>
                </c:pt>
              </c:strCache>
            </c:strRef>
          </c:tx>
          <c:spPr>
            <a:solidFill>
              <a:schemeClr val="accent4">
                <a:lumMod val="60000"/>
                <a:lumOff val="40000"/>
              </a:schemeClr>
            </a:solidFill>
            <a:ln>
              <a:noFill/>
            </a:ln>
            <a:effectLst/>
          </c:spPr>
          <c:invertIfNegative val="0"/>
          <c:cat>
            <c:numRef>
              <c:f>'CA par produit'!$B$1:$M$1</c:f>
              <c:numCache>
                <c:formatCode>mmm\-yy</c:formatCode>
                <c:ptCount val="12"/>
                <c:pt idx="0">
                  <c:v>43525</c:v>
                </c:pt>
                <c:pt idx="1">
                  <c:v>43556</c:v>
                </c:pt>
                <c:pt idx="2">
                  <c:v>43586</c:v>
                </c:pt>
                <c:pt idx="3">
                  <c:v>43617</c:v>
                </c:pt>
                <c:pt idx="4">
                  <c:v>43647</c:v>
                </c:pt>
                <c:pt idx="5">
                  <c:v>43678</c:v>
                </c:pt>
                <c:pt idx="6">
                  <c:v>43709</c:v>
                </c:pt>
                <c:pt idx="7">
                  <c:v>43739</c:v>
                </c:pt>
                <c:pt idx="8">
                  <c:v>43770</c:v>
                </c:pt>
                <c:pt idx="9">
                  <c:v>43800</c:v>
                </c:pt>
                <c:pt idx="10">
                  <c:v>43831</c:v>
                </c:pt>
                <c:pt idx="11">
                  <c:v>43862</c:v>
                </c:pt>
              </c:numCache>
            </c:numRef>
          </c:cat>
          <c:val>
            <c:numRef>
              <c:f>'CA par produit'!$B$10:$M$10</c:f>
              <c:numCache>
                <c:formatCode>General</c:formatCode>
                <c:ptCount val="12"/>
                <c:pt idx="0">
                  <c:v>10000</c:v>
                </c:pt>
                <c:pt idx="1">
                  <c:v>9000</c:v>
                </c:pt>
                <c:pt idx="2">
                  <c:v>9000</c:v>
                </c:pt>
                <c:pt idx="3">
                  <c:v>12000</c:v>
                </c:pt>
                <c:pt idx="4">
                  <c:v>27500</c:v>
                </c:pt>
                <c:pt idx="5">
                  <c:v>45000</c:v>
                </c:pt>
                <c:pt idx="6">
                  <c:v>75000</c:v>
                </c:pt>
                <c:pt idx="7">
                  <c:v>105000</c:v>
                </c:pt>
                <c:pt idx="8">
                  <c:v>180000</c:v>
                </c:pt>
                <c:pt idx="9">
                  <c:v>255000</c:v>
                </c:pt>
                <c:pt idx="10">
                  <c:v>390000</c:v>
                </c:pt>
                <c:pt idx="11">
                  <c:v>555000</c:v>
                </c:pt>
              </c:numCache>
            </c:numRef>
          </c:val>
          <c:extLst>
            <c:ext xmlns:c16="http://schemas.microsoft.com/office/drawing/2014/chart" uri="{C3380CC4-5D6E-409C-BE32-E72D297353CC}">
              <c16:uniqueId val="{00000000-C121-474B-BCB9-C6A7F4CF9ACC}"/>
            </c:ext>
          </c:extLst>
        </c:ser>
        <c:ser>
          <c:idx val="0"/>
          <c:order val="1"/>
          <c:tx>
            <c:strRef>
              <c:f>'CA par produit'!$A$9</c:f>
              <c:strCache>
                <c:ptCount val="1"/>
                <c:pt idx="0">
                  <c:v>Nombre de ventes</c:v>
                </c:pt>
              </c:strCache>
            </c:strRef>
          </c:tx>
          <c:spPr>
            <a:solidFill>
              <a:srgbClr val="7030A0"/>
            </a:solidFill>
            <a:ln>
              <a:noFill/>
            </a:ln>
            <a:effectLst/>
          </c:spPr>
          <c:invertIfNegative val="0"/>
          <c:val>
            <c:numRef>
              <c:f>'CA par produit'!$B$9:$M$9</c:f>
              <c:numCache>
                <c:formatCode>General</c:formatCode>
                <c:ptCount val="12"/>
                <c:pt idx="0">
                  <c:v>1009.9999999999998</c:v>
                </c:pt>
                <c:pt idx="1">
                  <c:v>990</c:v>
                </c:pt>
                <c:pt idx="2">
                  <c:v>981</c:v>
                </c:pt>
                <c:pt idx="3">
                  <c:v>1206</c:v>
                </c:pt>
                <c:pt idx="4">
                  <c:v>2760</c:v>
                </c:pt>
                <c:pt idx="5">
                  <c:v>4140</c:v>
                </c:pt>
                <c:pt idx="6">
                  <c:v>6300.0000000000009</c:v>
                </c:pt>
                <c:pt idx="7">
                  <c:v>8400.0000000000018</c:v>
                </c:pt>
                <c:pt idx="8">
                  <c:v>12600</c:v>
                </c:pt>
                <c:pt idx="9">
                  <c:v>15299.999999999998</c:v>
                </c:pt>
                <c:pt idx="10">
                  <c:v>20670</c:v>
                </c:pt>
                <c:pt idx="11">
                  <c:v>27750</c:v>
                </c:pt>
              </c:numCache>
            </c:numRef>
          </c:val>
          <c:extLst>
            <c:ext xmlns:c16="http://schemas.microsoft.com/office/drawing/2014/chart" uri="{C3380CC4-5D6E-409C-BE32-E72D297353CC}">
              <c16:uniqueId val="{00000001-C121-474B-BCB9-C6A7F4CF9ACC}"/>
            </c:ext>
          </c:extLst>
        </c:ser>
        <c:dLbls>
          <c:showLegendKey val="0"/>
          <c:showVal val="0"/>
          <c:showCatName val="0"/>
          <c:showSerName val="0"/>
          <c:showPercent val="0"/>
          <c:showBubbleSize val="0"/>
        </c:dLbls>
        <c:gapWidth val="219"/>
        <c:overlap val="-27"/>
        <c:axId val="1634042000"/>
        <c:axId val="1574452928"/>
      </c:barChart>
      <c:dateAx>
        <c:axId val="16340420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1574452928"/>
        <c:crosses val="autoZero"/>
        <c:auto val="1"/>
        <c:lblOffset val="100"/>
        <c:baseTimeUnit val="months"/>
      </c:dateAx>
      <c:valAx>
        <c:axId val="157445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crossAx val="163404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E6686-348B-4746-953F-846C1B57E7DA}" type="datetimeFigureOut">
              <a:rPr lang="fr-FR" smtClean="0"/>
              <a:t>12/04/2020</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AD3FA-47E7-CA46-B37A-CD77C0739D41}" type="slidenum">
              <a:rPr lang="fr-FR" smtClean="0"/>
              <a:t>‹n°›</a:t>
            </a:fld>
            <a:endParaRPr lang="fr-FR"/>
          </a:p>
        </p:txBody>
      </p:sp>
    </p:spTree>
    <p:extLst>
      <p:ext uri="{BB962C8B-B14F-4D97-AF65-F5344CB8AC3E}">
        <p14:creationId xmlns:p14="http://schemas.microsoft.com/office/powerpoint/2010/main" val="93728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bilan annuel permet d’exposer une forte proportion des ventes de catégorie annuelle.</a:t>
            </a:r>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2</a:t>
            </a:fld>
            <a:endParaRPr lang="fr-FR"/>
          </a:p>
        </p:txBody>
      </p:sp>
    </p:spTree>
    <p:extLst>
      <p:ext uri="{BB962C8B-B14F-4D97-AF65-F5344CB8AC3E}">
        <p14:creationId xmlns:p14="http://schemas.microsoft.com/office/powerpoint/2010/main" val="55051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baisse du CA pour la première fois depuis un an. Cette baisse est caractérisée par aucune vente de produit de la catégorie high tech.</a:t>
            </a:r>
          </a:p>
          <a:p>
            <a:r>
              <a:rPr lang="fr-FR" dirty="0"/>
              <a:t>Une baisse de vente de produit de catégorie high tech qui débute en juillet 2019 en même temps que le début des ventes de nourriture qui ne font que croître.</a:t>
            </a:r>
          </a:p>
          <a:p>
            <a:r>
              <a:rPr lang="fr-FR" dirty="0"/>
              <a:t>Baisse CA produits high tech connaît un net déclin à partir de novembre 2019</a:t>
            </a:r>
          </a:p>
          <a:p>
            <a:r>
              <a:rPr lang="fr-FR" dirty="0"/>
              <a:t>.</a:t>
            </a:r>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3</a:t>
            </a:fld>
            <a:endParaRPr lang="fr-FR"/>
          </a:p>
        </p:txBody>
      </p:sp>
    </p:spTree>
    <p:extLst>
      <p:ext uri="{BB962C8B-B14F-4D97-AF65-F5344CB8AC3E}">
        <p14:creationId xmlns:p14="http://schemas.microsoft.com/office/powerpoint/2010/main" val="159411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Baisse CA produits high tech connaît un net déclin à partir de novembre 2019, au même moment que l’arrêt des commandes fournisseur pour cette catégorie de produits.</a:t>
            </a:r>
          </a:p>
          <a:p>
            <a:endParaRPr lang="fr-FR" dirty="0"/>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4</a:t>
            </a:fld>
            <a:endParaRPr lang="fr-FR"/>
          </a:p>
        </p:txBody>
      </p:sp>
    </p:spTree>
    <p:extLst>
      <p:ext uri="{BB962C8B-B14F-4D97-AF65-F5344CB8AC3E}">
        <p14:creationId xmlns:p14="http://schemas.microsoft.com/office/powerpoint/2010/main" val="315453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L’évolution du taux de conversion suit la même tendance que la chute des ventes de produits high tech.</a:t>
            </a:r>
          </a:p>
          <a:p>
            <a:r>
              <a:rPr lang="fr-FR" dirty="0"/>
              <a:t>Ce taux connaît son max lorsque les ventes de produits high tech sont elle aussi à leur maximum</a:t>
            </a:r>
          </a:p>
          <a:p>
            <a:r>
              <a:rPr lang="fr-FR" dirty="0"/>
              <a:t>Inversement, le taux est au plus bas quand les ventes de produits high tech sont nulles.</a:t>
            </a:r>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5</a:t>
            </a:fld>
            <a:endParaRPr lang="fr-FR"/>
          </a:p>
        </p:txBody>
      </p:sp>
    </p:spTree>
    <p:extLst>
      <p:ext uri="{BB962C8B-B14F-4D97-AF65-F5344CB8AC3E}">
        <p14:creationId xmlns:p14="http://schemas.microsoft.com/office/powerpoint/2010/main" val="402700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taux de conversion diminue  par la hausse de visiteurs sans achats beaucoup plus rapide que celle des visites avec achat</a:t>
            </a:r>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6</a:t>
            </a:fld>
            <a:endParaRPr lang="fr-FR"/>
          </a:p>
        </p:txBody>
      </p:sp>
    </p:spTree>
    <p:extLst>
      <p:ext uri="{BB962C8B-B14F-4D97-AF65-F5344CB8AC3E}">
        <p14:creationId xmlns:p14="http://schemas.microsoft.com/office/powerpoint/2010/main" val="248509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Le taux de conversion permet de constater un intérêt du client selon l’offre de produits high tech =&gt; RELANCER VENTES DE PRODUITS HIGH TECH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Recomposer offre de produits high tech en commandant un stock prévisionnel basé sur ventes annuelles:  si le montant moyen du panier culmine à 500 euros, cela signifie que la part des ventes de produits high tech haut de gamme est très faible =&gt; ARRÊTER VENTES DE PRODUITS HIGH TECH HAUT DE GAMME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D’autres graphiques exposent l’augmentation du panier moyen avec le temps passé sur le site qui est actuellement de 7 min =&gt; AMÉLIORER EXPÉRIENCE UTILISATEUR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dirty="0"/>
          </a:p>
          <a:p>
            <a:r>
              <a:rPr lang="fr-FR" dirty="0"/>
              <a:t>-  Le montant du panier moyen est actuellement d’une vingtaine d’euros alors que les prix de vente des produits high tech sont de l’ordre de la centaine voire du millier d’euros. Avec 555 000 visiteurs sans achats, si 8% d’entre eux (taux de conversion annuel moyen) achètent un produit high tech, cela permet d’espérer une hausse rapide du CA mensuel. =&gt; AUGMENTATION DU CA MENSUEL POSSIBLE À COURT TERME</a:t>
            </a:r>
          </a:p>
        </p:txBody>
      </p:sp>
      <p:sp>
        <p:nvSpPr>
          <p:cNvPr id="4" name="Espace réservé du numéro de diapositive 3"/>
          <p:cNvSpPr>
            <a:spLocks noGrp="1"/>
          </p:cNvSpPr>
          <p:nvPr>
            <p:ph type="sldNum" sz="quarter" idx="5"/>
          </p:nvPr>
        </p:nvSpPr>
        <p:spPr/>
        <p:txBody>
          <a:bodyPr/>
          <a:lstStyle/>
          <a:p>
            <a:fld id="{A5AAD3FA-47E7-CA46-B37A-CD77C0739D41}" type="slidenum">
              <a:rPr lang="fr-FR" smtClean="0"/>
              <a:t>7</a:t>
            </a:fld>
            <a:endParaRPr lang="fr-FR"/>
          </a:p>
        </p:txBody>
      </p:sp>
    </p:spTree>
    <p:extLst>
      <p:ext uri="{BB962C8B-B14F-4D97-AF65-F5344CB8AC3E}">
        <p14:creationId xmlns:p14="http://schemas.microsoft.com/office/powerpoint/2010/main" val="226694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1B4992-E5D6-0545-93F4-5587C9E88D92}"/>
              </a:ext>
            </a:extLst>
          </p:cNvPr>
          <p:cNvSpPr>
            <a:spLocks noGrp="1"/>
          </p:cNvSpPr>
          <p:nvPr>
            <p:ph type="ctrTitle"/>
          </p:nvPr>
        </p:nvSpPr>
        <p:spPr>
          <a:xfrm>
            <a:off x="1524000" y="1122363"/>
            <a:ext cx="9144000" cy="2387600"/>
          </a:xfr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C3C192DD-5708-414C-9778-0B4CDBF2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e la date 3">
            <a:extLst>
              <a:ext uri="{FF2B5EF4-FFF2-40B4-BE49-F238E27FC236}">
                <a16:creationId xmlns:a16="http://schemas.microsoft.com/office/drawing/2014/main" id="{F2CC9C9E-0918-FB4B-B5B2-86C5A0F36DF6}"/>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54379576-F0F6-A943-BECC-9AAD0629A2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5E749E-2C0C-8948-85AF-D0BB1073F547}"/>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375096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2C5882-D65B-B94C-BF38-0EDEAB5922BC}"/>
              </a:ext>
            </a:extLst>
          </p:cNvPr>
          <p:cNvSpPr>
            <a:spLocks noGrp="1"/>
          </p:cNvSpPr>
          <p:nvPr>
            <p:ph type="title"/>
          </p:nvPr>
        </p:nvSpPr>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4BA18B24-FBBF-BC4C-B8DD-621B0B1BF44A}"/>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0FD181EA-88A0-0748-84CD-EB387589C209}"/>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E65C47A0-B693-5446-AC8A-17569C0367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F86822-0AB7-EB43-A2E0-9BB84C8BBA5F}"/>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416747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A089470-FA90-1F4F-89D2-B2AA284416E8}"/>
              </a:ext>
            </a:extLst>
          </p:cNvPr>
          <p:cNvSpPr>
            <a:spLocks noGrp="1"/>
          </p:cNvSpPr>
          <p:nvPr>
            <p:ph type="title" orient="vert"/>
          </p:nvPr>
        </p:nvSpPr>
        <p:spPr>
          <a:xfrm>
            <a:off x="8724900" y="365125"/>
            <a:ext cx="2628900" cy="5811838"/>
          </a:xfr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B6B3123F-7041-FE4E-8975-02F91DD3FC16}"/>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0640C2FE-1837-1E4F-BCAB-9E8F249F2966}"/>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EE6FA77F-12F2-E74F-84E5-90D9ECAD58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F46DC1-0614-8E41-A63F-C094437B2801}"/>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320996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14E8E-C173-294C-BB26-24D2B8A514B0}"/>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3F3F9E21-0C3E-F943-93FA-C74BA0CF9011}"/>
              </a:ext>
            </a:extLst>
          </p:cNvPr>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8DDF4E80-CE61-7B4E-A1DC-354352913DAE}"/>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403B9556-46B1-7D48-B3D3-122F0D9D5A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FCE751-EC5C-D846-9C6E-60B55F4378B5}"/>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39055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A0683-D806-D14B-8A52-C7017F26F4AE}"/>
              </a:ext>
            </a:extLst>
          </p:cNvPr>
          <p:cNvSpPr>
            <a:spLocks noGrp="1"/>
          </p:cNvSpPr>
          <p:nvPr>
            <p:ph type="title"/>
          </p:nvPr>
        </p:nvSpPr>
        <p:spPr>
          <a:xfrm>
            <a:off x="831850" y="1709738"/>
            <a:ext cx="10515600" cy="2852737"/>
          </a:xfr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97299792-7135-9E42-9FCA-44CF5C0AA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7DE70356-0A26-DE4A-8F57-A454FBA07948}"/>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E83DEDB4-E52C-614E-B271-3725A95C66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AF1864-8270-2D4C-A3F9-0EABD8F0AD7D}"/>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417670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62F2E-FE6B-DA47-A070-E5C0230C7DBB}"/>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02BADFC7-97BF-904D-B821-9B5B9355DB8B}"/>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D5D3CF44-FB10-CD4D-B23D-49DC6B267F23}"/>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e la date 4">
            <a:extLst>
              <a:ext uri="{FF2B5EF4-FFF2-40B4-BE49-F238E27FC236}">
                <a16:creationId xmlns:a16="http://schemas.microsoft.com/office/drawing/2014/main" id="{87BDE6A1-7805-0E4C-B7CC-E332BC9F6D2E}"/>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A5D5B5D9-0B7C-774F-BE15-4E20678755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E54D48-F2E0-0A4D-9D67-76A03A788C04}"/>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369331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16251-8CD8-1548-872E-21523954435F}"/>
              </a:ext>
            </a:extLst>
          </p:cNvPr>
          <p:cNvSpPr>
            <a:spLocks noGrp="1"/>
          </p:cNvSpPr>
          <p:nvPr>
            <p:ph type="title"/>
          </p:nvPr>
        </p:nvSpPr>
        <p:spPr>
          <a:xfrm>
            <a:off x="839788" y="365125"/>
            <a:ext cx="10515600" cy="1325563"/>
          </a:xfr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07F8D5EC-2EAC-7745-B693-7CC78131A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EE5ED8C6-E6BF-994C-8893-DDCF206DB874}"/>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5E261CA9-BDE5-6347-9B6B-625C261A7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351629EF-5242-004C-9896-45BFEAC3C4A9}"/>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e la date 6">
            <a:extLst>
              <a:ext uri="{FF2B5EF4-FFF2-40B4-BE49-F238E27FC236}">
                <a16:creationId xmlns:a16="http://schemas.microsoft.com/office/drawing/2014/main" id="{E51AEEB3-40E0-5045-B526-6EF9641EE5C7}"/>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8" name="Espace réservé du pied de page 7">
            <a:extLst>
              <a:ext uri="{FF2B5EF4-FFF2-40B4-BE49-F238E27FC236}">
                <a16:creationId xmlns:a16="http://schemas.microsoft.com/office/drawing/2014/main" id="{77F4BBF5-CA28-7444-B09C-7B73D15A450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59A7855-C2B7-AC4D-A62B-D35CEB46ADC8}"/>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10737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34CFB-1E80-D34D-937B-804AC8A749B6}"/>
              </a:ext>
            </a:extLst>
          </p:cNvPr>
          <p:cNvSpPr>
            <a:spLocks noGrp="1"/>
          </p:cNvSpPr>
          <p:nvPr>
            <p:ph type="title"/>
          </p:nvPr>
        </p:nvSpPr>
        <p:spPr/>
        <p:txBody>
          <a:bodyPr/>
          <a:lstStyle/>
          <a:p>
            <a:r>
              <a:rPr lang="fr-CA"/>
              <a:t>Modifier le style du titre</a:t>
            </a:r>
            <a:endParaRPr lang="fr-FR"/>
          </a:p>
        </p:txBody>
      </p:sp>
      <p:sp>
        <p:nvSpPr>
          <p:cNvPr id="3" name="Espace réservé de la date 2">
            <a:extLst>
              <a:ext uri="{FF2B5EF4-FFF2-40B4-BE49-F238E27FC236}">
                <a16:creationId xmlns:a16="http://schemas.microsoft.com/office/drawing/2014/main" id="{BDA6CBC7-8902-0D4D-AABC-70BB14253541}"/>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4" name="Espace réservé du pied de page 3">
            <a:extLst>
              <a:ext uri="{FF2B5EF4-FFF2-40B4-BE49-F238E27FC236}">
                <a16:creationId xmlns:a16="http://schemas.microsoft.com/office/drawing/2014/main" id="{86CB6E96-EFF2-4A47-A26E-DA789A9C24A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398918D-D8AC-AB41-A50D-432AA6DA3ED1}"/>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409886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05D6ED2-E1F0-214C-A7E1-26277A1096AD}"/>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3" name="Espace réservé du pied de page 2">
            <a:extLst>
              <a:ext uri="{FF2B5EF4-FFF2-40B4-BE49-F238E27FC236}">
                <a16:creationId xmlns:a16="http://schemas.microsoft.com/office/drawing/2014/main" id="{41FFC599-1055-7A48-B1A2-91FB0D8F351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0BA540F-C112-4043-A6FB-957C2EBB7655}"/>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37786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8648B-276E-9D46-B4A0-8191E54C3772}"/>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85D310B4-BA0C-884E-90AA-ED8CB9B19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2B5DDCFD-4056-5240-BA2D-6E057FD05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C85CB3EE-7045-7648-B7A2-B5333A87CC1F}"/>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1B2AC275-E1C0-F24B-86F0-9A4BA52A9F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5B5220-42D9-9043-B509-0B50CF83C52A}"/>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135611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060B6-BCFA-8B40-92D1-599E9AE42CE4}"/>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F1B7AFFE-7184-6F42-950E-885AAA528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EA2FA5-AD35-3848-9486-B99F1C8A0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81EE0C15-1F24-C249-9FAF-6392AB3CBD97}"/>
              </a:ext>
            </a:extLst>
          </p:cNvPr>
          <p:cNvSpPr>
            <a:spLocks noGrp="1"/>
          </p:cNvSpPr>
          <p:nvPr>
            <p:ph type="dt" sz="half" idx="10"/>
          </p:nvPr>
        </p:nvSpPr>
        <p:spPr/>
        <p:txBody>
          <a:bodyPr/>
          <a:lstStyle/>
          <a:p>
            <a:fld id="{4B2DFA57-6A40-6F40-94DA-B23FEE0B530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57599157-2438-1B4E-9148-1E42D41E9C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345331-45BF-5643-84CD-8F5117DA29AB}"/>
              </a:ext>
            </a:extLst>
          </p:cNvPr>
          <p:cNvSpPr>
            <a:spLocks noGrp="1"/>
          </p:cNvSpPr>
          <p:nvPr>
            <p:ph type="sldNum" sz="quarter" idx="12"/>
          </p:nvPr>
        </p:nvSpPr>
        <p:spPr/>
        <p:txBody>
          <a:bodyPr/>
          <a:lstStyle/>
          <a:p>
            <a:fld id="{62ACDEE2-212C-B642-A1F7-80B481DE52F1}" type="slidenum">
              <a:rPr lang="fr-FR" smtClean="0"/>
              <a:t>‹n°›</a:t>
            </a:fld>
            <a:endParaRPr lang="fr-FR"/>
          </a:p>
        </p:txBody>
      </p:sp>
    </p:spTree>
    <p:extLst>
      <p:ext uri="{BB962C8B-B14F-4D97-AF65-F5344CB8AC3E}">
        <p14:creationId xmlns:p14="http://schemas.microsoft.com/office/powerpoint/2010/main" val="406942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EAE01D5-6B93-CD47-8345-E8540E104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dirty="0"/>
              <a:t>Modifier le style du titre</a:t>
            </a:r>
            <a:endParaRPr lang="fr-FR" dirty="0"/>
          </a:p>
        </p:txBody>
      </p:sp>
      <p:sp>
        <p:nvSpPr>
          <p:cNvPr id="3" name="Espace réservé du texte 2">
            <a:extLst>
              <a:ext uri="{FF2B5EF4-FFF2-40B4-BE49-F238E27FC236}">
                <a16:creationId xmlns:a16="http://schemas.microsoft.com/office/drawing/2014/main" id="{E61D6BCA-D1BB-D543-A6C7-37F3271C6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endParaRPr lang="fr-FR" dirty="0"/>
          </a:p>
        </p:txBody>
      </p:sp>
      <p:sp>
        <p:nvSpPr>
          <p:cNvPr id="4" name="Espace réservé de la date 3">
            <a:extLst>
              <a:ext uri="{FF2B5EF4-FFF2-40B4-BE49-F238E27FC236}">
                <a16:creationId xmlns:a16="http://schemas.microsoft.com/office/drawing/2014/main" id="{8C175282-C52F-8145-91DF-5F6131B74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194D"/>
                </a:solidFill>
              </a:defRPr>
            </a:lvl1pPr>
          </a:lstStyle>
          <a:p>
            <a:fld id="{4B2DFA57-6A40-6F40-94DA-B23FEE0B5307}" type="datetimeFigureOut">
              <a:rPr lang="fr-FR" smtClean="0"/>
              <a:pPr/>
              <a:t>12/04/2020</a:t>
            </a:fld>
            <a:endParaRPr lang="fr-FR" dirty="0"/>
          </a:p>
        </p:txBody>
      </p:sp>
      <p:sp>
        <p:nvSpPr>
          <p:cNvPr id="5" name="Espace réservé du pied de page 4">
            <a:extLst>
              <a:ext uri="{FF2B5EF4-FFF2-40B4-BE49-F238E27FC236}">
                <a16:creationId xmlns:a16="http://schemas.microsoft.com/office/drawing/2014/main" id="{9D0023FF-E56E-904E-A35D-3F1A6EA82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F8EB4862-D101-1840-80CE-91232CE6B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CDEE2-212C-B642-A1F7-80B481DE52F1}" type="slidenum">
              <a:rPr lang="fr-FR" smtClean="0"/>
              <a:t>‹n°›</a:t>
            </a:fld>
            <a:endParaRPr lang="fr-FR" dirty="0"/>
          </a:p>
        </p:txBody>
      </p:sp>
    </p:spTree>
    <p:extLst>
      <p:ext uri="{BB962C8B-B14F-4D97-AF65-F5344CB8AC3E}">
        <p14:creationId xmlns:p14="http://schemas.microsoft.com/office/powerpoint/2010/main" val="51733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rgbClr val="00194D"/>
          </a:solidFill>
          <a:latin typeface="Lato Light" panose="020F0502020204030203" pitchFamily="34" charset="0"/>
          <a:ea typeface="Lato Light" panose="020F0502020204030203" pitchFamily="34" charset="0"/>
          <a:cs typeface="Lato Light"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00194D"/>
          </a:solidFill>
          <a:latin typeface="Lato Hairline" panose="020F0502020204030203" pitchFamily="34" charset="0"/>
          <a:ea typeface="Lato Hairline" panose="020F0502020204030203" pitchFamily="34" charset="0"/>
          <a:cs typeface="Lato Hairline"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a:solidFill>
            <a:srgbClr val="00194D"/>
          </a:solidFill>
          <a:latin typeface="Lato Hairline" panose="020F0502020204030203" pitchFamily="34" charset="0"/>
          <a:ea typeface="Lato Hairline" panose="020F0502020204030203" pitchFamily="34" charset="0"/>
          <a:cs typeface="Lato Hairline"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i="0" kern="1200">
          <a:solidFill>
            <a:srgbClr val="00194D"/>
          </a:solidFill>
          <a:latin typeface="Lato Hairline" panose="020F0502020204030203" pitchFamily="34" charset="0"/>
          <a:ea typeface="Lato Hairline" panose="020F0502020204030203" pitchFamily="34" charset="0"/>
          <a:cs typeface="Lato Hairline"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1" i="0" kern="1200">
          <a:solidFill>
            <a:srgbClr val="00194D"/>
          </a:solidFill>
          <a:latin typeface="Lato Hairline" panose="020F0502020204030203" pitchFamily="34" charset="0"/>
          <a:ea typeface="Lato Hairline" panose="020F0502020204030203" pitchFamily="34" charset="0"/>
          <a:cs typeface="Lato Hairline"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1" i="0" kern="1200">
          <a:solidFill>
            <a:srgbClr val="00194D"/>
          </a:solidFill>
          <a:latin typeface="Lato Hairline" panose="020F0502020204030203" pitchFamily="34" charset="0"/>
          <a:ea typeface="Lato Hairline" panose="020F0502020204030203" pitchFamily="34" charset="0"/>
          <a:cs typeface="Lato Hairline"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35F31-BEF8-F74F-8768-495E7648B4E3}"/>
              </a:ext>
            </a:extLst>
          </p:cNvPr>
          <p:cNvSpPr>
            <a:spLocks noGrp="1"/>
          </p:cNvSpPr>
          <p:nvPr>
            <p:ph type="ctrTitle"/>
          </p:nvPr>
        </p:nvSpPr>
        <p:spPr>
          <a:xfrm>
            <a:off x="1524000" y="1122363"/>
            <a:ext cx="9332422" cy="2387600"/>
          </a:xfrm>
        </p:spPr>
        <p:txBody>
          <a:bodyPr>
            <a:noAutofit/>
          </a:bodyPr>
          <a:lstStyle/>
          <a:p>
            <a:r>
              <a:rPr lang="fr-FR" sz="8800" dirty="0"/>
              <a:t>Reporting mensuel</a:t>
            </a:r>
          </a:p>
        </p:txBody>
      </p:sp>
      <p:sp>
        <p:nvSpPr>
          <p:cNvPr id="3" name="Sous-titre 2">
            <a:extLst>
              <a:ext uri="{FF2B5EF4-FFF2-40B4-BE49-F238E27FC236}">
                <a16:creationId xmlns:a16="http://schemas.microsoft.com/office/drawing/2014/main" id="{AF687497-5FD3-B94E-95F2-54EB4BB3421A}"/>
              </a:ext>
            </a:extLst>
          </p:cNvPr>
          <p:cNvSpPr>
            <a:spLocks noGrp="1"/>
          </p:cNvSpPr>
          <p:nvPr>
            <p:ph type="subTitle" idx="1"/>
          </p:nvPr>
        </p:nvSpPr>
        <p:spPr>
          <a:xfrm>
            <a:off x="1524000" y="4200552"/>
            <a:ext cx="9144000" cy="1655762"/>
          </a:xfrm>
        </p:spPr>
        <p:txBody>
          <a:bodyPr/>
          <a:lstStyle/>
          <a:p>
            <a:r>
              <a:rPr lang="fr-FR" sz="4800" dirty="0"/>
              <a:t>Mars 2020</a:t>
            </a:r>
          </a:p>
          <a:p>
            <a:endParaRPr lang="fr-FR" dirty="0"/>
          </a:p>
        </p:txBody>
      </p:sp>
    </p:spTree>
    <p:extLst>
      <p:ext uri="{BB962C8B-B14F-4D97-AF65-F5344CB8AC3E}">
        <p14:creationId xmlns:p14="http://schemas.microsoft.com/office/powerpoint/2010/main" val="28147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D1F34-295A-9A4A-BC0E-FC1B58FC2C50}"/>
              </a:ext>
            </a:extLst>
          </p:cNvPr>
          <p:cNvSpPr>
            <a:spLocks noGrp="1"/>
          </p:cNvSpPr>
          <p:nvPr>
            <p:ph type="title"/>
          </p:nvPr>
        </p:nvSpPr>
        <p:spPr>
          <a:xfrm>
            <a:off x="838200" y="708035"/>
            <a:ext cx="10515600" cy="1325563"/>
          </a:xfrm>
        </p:spPr>
        <p:txBody>
          <a:bodyPr>
            <a:normAutofit fontScale="90000"/>
          </a:bodyPr>
          <a:lstStyle/>
          <a:p>
            <a:pPr algn="ctr"/>
            <a:r>
              <a:rPr lang="fr-FR" dirty="0"/>
              <a:t>Près de la moitié des ventes annuelles sont des produits de catégorie high-tech</a:t>
            </a:r>
            <a:br>
              <a:rPr lang="fr-FR" dirty="0"/>
            </a:br>
            <a:endParaRPr lang="fr-FR" dirty="0"/>
          </a:p>
        </p:txBody>
      </p:sp>
      <p:graphicFrame>
        <p:nvGraphicFramePr>
          <p:cNvPr id="7" name="Graphique 6">
            <a:extLst>
              <a:ext uri="{FF2B5EF4-FFF2-40B4-BE49-F238E27FC236}">
                <a16:creationId xmlns:a16="http://schemas.microsoft.com/office/drawing/2014/main" id="{BCF946D6-2A4D-5140-8CCC-226F640F4D50}"/>
              </a:ext>
            </a:extLst>
          </p:cNvPr>
          <p:cNvGraphicFramePr/>
          <p:nvPr>
            <p:extLst>
              <p:ext uri="{D42A27DB-BD31-4B8C-83A1-F6EECF244321}">
                <p14:modId xmlns:p14="http://schemas.microsoft.com/office/powerpoint/2010/main" val="736432220"/>
              </p:ext>
            </p:extLst>
          </p:nvPr>
        </p:nvGraphicFramePr>
        <p:xfrm>
          <a:off x="1227902" y="2033598"/>
          <a:ext cx="10125898" cy="44551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348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11EA2-100C-F641-8A35-BCCD88D2F41A}"/>
              </a:ext>
            </a:extLst>
          </p:cNvPr>
          <p:cNvSpPr>
            <a:spLocks noGrp="1"/>
          </p:cNvSpPr>
          <p:nvPr>
            <p:ph type="title"/>
          </p:nvPr>
        </p:nvSpPr>
        <p:spPr/>
        <p:txBody>
          <a:bodyPr>
            <a:normAutofit fontScale="90000"/>
          </a:bodyPr>
          <a:lstStyle/>
          <a:p>
            <a:pPr algn="ctr"/>
            <a:r>
              <a:rPr lang="fr-FR" dirty="0"/>
              <a:t>Mais en février : aucune vente de high-tech et première baisse du CA</a:t>
            </a:r>
            <a:br>
              <a:rPr lang="fr-FR" dirty="0"/>
            </a:br>
            <a:endParaRPr lang="fr-FR" dirty="0"/>
          </a:p>
        </p:txBody>
      </p:sp>
      <p:graphicFrame>
        <p:nvGraphicFramePr>
          <p:cNvPr id="4" name="Graphique 3">
            <a:extLst>
              <a:ext uri="{FF2B5EF4-FFF2-40B4-BE49-F238E27FC236}">
                <a16:creationId xmlns:a16="http://schemas.microsoft.com/office/drawing/2014/main" id="{9C34F1A5-B690-6E4B-8052-26E5F14DE5B5}"/>
              </a:ext>
            </a:extLst>
          </p:cNvPr>
          <p:cNvGraphicFramePr>
            <a:graphicFrameLocks/>
          </p:cNvGraphicFramePr>
          <p:nvPr>
            <p:extLst>
              <p:ext uri="{D42A27DB-BD31-4B8C-83A1-F6EECF244321}">
                <p14:modId xmlns:p14="http://schemas.microsoft.com/office/powerpoint/2010/main" val="615336339"/>
              </p:ext>
            </p:extLst>
          </p:nvPr>
        </p:nvGraphicFramePr>
        <p:xfrm>
          <a:off x="2054111" y="1690688"/>
          <a:ext cx="8083778" cy="432036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3E2D88F0-A5A3-2E43-AE6A-B881CF440FB2}"/>
              </a:ext>
            </a:extLst>
          </p:cNvPr>
          <p:cNvSpPr/>
          <p:nvPr/>
        </p:nvSpPr>
        <p:spPr>
          <a:xfrm>
            <a:off x="9254837" y="1690688"/>
            <a:ext cx="762000" cy="3823421"/>
          </a:xfrm>
          <a:prstGeom prst="rect">
            <a:avLst/>
          </a:prstGeom>
          <a:solidFill>
            <a:srgbClr val="FF00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3621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C594B-64CA-A141-B808-52AF281BBA52}"/>
              </a:ext>
            </a:extLst>
          </p:cNvPr>
          <p:cNvSpPr>
            <a:spLocks noGrp="1"/>
          </p:cNvSpPr>
          <p:nvPr>
            <p:ph type="title"/>
          </p:nvPr>
        </p:nvSpPr>
        <p:spPr/>
        <p:txBody>
          <a:bodyPr/>
          <a:lstStyle/>
          <a:p>
            <a:pPr algn="ctr"/>
            <a:r>
              <a:rPr lang="fr-FR" dirty="0"/>
              <a:t>Baisse des stocks de produits high-tech entraînant celle de leurs ventes</a:t>
            </a:r>
          </a:p>
        </p:txBody>
      </p:sp>
      <p:graphicFrame>
        <p:nvGraphicFramePr>
          <p:cNvPr id="4" name="Graphique 3">
            <a:extLst>
              <a:ext uri="{FF2B5EF4-FFF2-40B4-BE49-F238E27FC236}">
                <a16:creationId xmlns:a16="http://schemas.microsoft.com/office/drawing/2014/main" id="{1F5ACB0D-98BF-8945-8351-20D720EE3B30}"/>
              </a:ext>
            </a:extLst>
          </p:cNvPr>
          <p:cNvGraphicFramePr/>
          <p:nvPr>
            <p:extLst>
              <p:ext uri="{D42A27DB-BD31-4B8C-83A1-F6EECF244321}">
                <p14:modId xmlns:p14="http://schemas.microsoft.com/office/powerpoint/2010/main" val="2048791092"/>
              </p:ext>
            </p:extLst>
          </p:nvPr>
        </p:nvGraphicFramePr>
        <p:xfrm>
          <a:off x="1489134" y="1896614"/>
          <a:ext cx="9213732" cy="45962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900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F60ECE-4084-A046-9284-A0B74D92AE91}"/>
              </a:ext>
            </a:extLst>
          </p:cNvPr>
          <p:cNvSpPr>
            <a:spLocks noGrp="1"/>
          </p:cNvSpPr>
          <p:nvPr>
            <p:ph type="title"/>
          </p:nvPr>
        </p:nvSpPr>
        <p:spPr/>
        <p:txBody>
          <a:bodyPr>
            <a:normAutofit/>
          </a:bodyPr>
          <a:lstStyle/>
          <a:p>
            <a:pPr algn="ctr"/>
            <a:r>
              <a:rPr lang="fr-FR" dirty="0"/>
              <a:t>Corrélation entre taux de conversion et CA mensuel produits high-tech</a:t>
            </a:r>
          </a:p>
        </p:txBody>
      </p:sp>
      <p:graphicFrame>
        <p:nvGraphicFramePr>
          <p:cNvPr id="8" name="Graphique 7">
            <a:extLst>
              <a:ext uri="{FF2B5EF4-FFF2-40B4-BE49-F238E27FC236}">
                <a16:creationId xmlns:a16="http://schemas.microsoft.com/office/drawing/2014/main" id="{07BD7470-4274-7D45-8158-0BA1F3B3D017}"/>
              </a:ext>
            </a:extLst>
          </p:cNvPr>
          <p:cNvGraphicFramePr>
            <a:graphicFrameLocks/>
          </p:cNvGraphicFramePr>
          <p:nvPr>
            <p:extLst>
              <p:ext uri="{D42A27DB-BD31-4B8C-83A1-F6EECF244321}">
                <p14:modId xmlns:p14="http://schemas.microsoft.com/office/powerpoint/2010/main" val="2198872983"/>
              </p:ext>
            </p:extLst>
          </p:nvPr>
        </p:nvGraphicFramePr>
        <p:xfrm>
          <a:off x="1700867" y="1690688"/>
          <a:ext cx="8790266" cy="5167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764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8DEA47-4F94-A441-8B83-3A1C42E8B795}"/>
              </a:ext>
            </a:extLst>
          </p:cNvPr>
          <p:cNvSpPr>
            <a:spLocks noGrp="1"/>
          </p:cNvSpPr>
          <p:nvPr>
            <p:ph type="title"/>
          </p:nvPr>
        </p:nvSpPr>
        <p:spPr/>
        <p:txBody>
          <a:bodyPr/>
          <a:lstStyle/>
          <a:p>
            <a:pPr algn="ctr"/>
            <a:r>
              <a:rPr lang="fr-FR" dirty="0"/>
              <a:t>Explosion du nombre de visiteurs sans achat</a:t>
            </a:r>
          </a:p>
        </p:txBody>
      </p:sp>
      <p:graphicFrame>
        <p:nvGraphicFramePr>
          <p:cNvPr id="4" name="Graphique 3">
            <a:extLst>
              <a:ext uri="{FF2B5EF4-FFF2-40B4-BE49-F238E27FC236}">
                <a16:creationId xmlns:a16="http://schemas.microsoft.com/office/drawing/2014/main" id="{35C23357-2DC4-5747-A433-3CDB6FEB8799}"/>
              </a:ext>
            </a:extLst>
          </p:cNvPr>
          <p:cNvGraphicFramePr/>
          <p:nvPr>
            <p:extLst>
              <p:ext uri="{D42A27DB-BD31-4B8C-83A1-F6EECF244321}">
                <p14:modId xmlns:p14="http://schemas.microsoft.com/office/powerpoint/2010/main" val="1756281837"/>
              </p:ext>
            </p:extLst>
          </p:nvPr>
        </p:nvGraphicFramePr>
        <p:xfrm>
          <a:off x="1547350" y="1690688"/>
          <a:ext cx="9097300" cy="50996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023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BAD01-E6F9-2244-939C-0932E7595B9F}"/>
              </a:ext>
            </a:extLst>
          </p:cNvPr>
          <p:cNvSpPr>
            <a:spLocks noGrp="1"/>
          </p:cNvSpPr>
          <p:nvPr>
            <p:ph type="title"/>
          </p:nvPr>
        </p:nvSpPr>
        <p:spPr/>
        <p:txBody>
          <a:bodyPr/>
          <a:lstStyle/>
          <a:p>
            <a:pPr algn="ctr"/>
            <a:r>
              <a:rPr lang="fr-FR" dirty="0"/>
              <a:t>Recommandations</a:t>
            </a:r>
          </a:p>
        </p:txBody>
      </p:sp>
      <p:sp>
        <p:nvSpPr>
          <p:cNvPr id="3" name="Espace réservé du contenu 2">
            <a:extLst>
              <a:ext uri="{FF2B5EF4-FFF2-40B4-BE49-F238E27FC236}">
                <a16:creationId xmlns:a16="http://schemas.microsoft.com/office/drawing/2014/main" id="{320EE758-C0B9-7C42-B1AF-AB60F3E3D568}"/>
              </a:ext>
            </a:extLst>
          </p:cNvPr>
          <p:cNvSpPr>
            <a:spLocks noGrp="1"/>
          </p:cNvSpPr>
          <p:nvPr>
            <p:ph idx="1"/>
          </p:nvPr>
        </p:nvSpPr>
        <p:spPr/>
        <p:txBody>
          <a:bodyPr/>
          <a:lstStyle/>
          <a:p>
            <a:pPr marL="0" indent="0" algn="ctr">
              <a:buNone/>
            </a:pPr>
            <a:r>
              <a:rPr lang="fr-FR" dirty="0"/>
              <a:t>Relancer ventes de produits high-tech</a:t>
            </a:r>
          </a:p>
          <a:p>
            <a:pPr marL="0" indent="0" algn="ctr">
              <a:buNone/>
            </a:pPr>
            <a:r>
              <a:rPr lang="fr-FR" dirty="0"/>
              <a:t>+</a:t>
            </a:r>
          </a:p>
          <a:p>
            <a:pPr marL="0" indent="0" algn="ctr">
              <a:buNone/>
            </a:pPr>
            <a:r>
              <a:rPr lang="fr-FR" dirty="0"/>
              <a:t>Améliorer expérience utilisateur</a:t>
            </a:r>
          </a:p>
          <a:p>
            <a:pPr marL="0" indent="0" algn="ctr">
              <a:buNone/>
            </a:pPr>
            <a:r>
              <a:rPr lang="fr-FR" dirty="0"/>
              <a:t>+</a:t>
            </a:r>
          </a:p>
          <a:p>
            <a:pPr marL="0" indent="0" algn="ctr">
              <a:buNone/>
            </a:pPr>
            <a:r>
              <a:rPr lang="fr-FR" dirty="0"/>
              <a:t>Arrêter offre de produits high-tech haut de gamme</a:t>
            </a:r>
          </a:p>
          <a:p>
            <a:pPr marL="0" indent="0" algn="ctr">
              <a:buNone/>
            </a:pPr>
            <a:r>
              <a:rPr lang="fr-FR" dirty="0"/>
              <a:t>=</a:t>
            </a:r>
          </a:p>
          <a:p>
            <a:pPr marL="0" indent="0" algn="ctr">
              <a:buNone/>
            </a:pPr>
            <a:r>
              <a:rPr lang="fr-FR" dirty="0">
                <a:latin typeface="Lato" panose="020F0502020204030203" pitchFamily="34" charset="0"/>
                <a:ea typeface="Lato" panose="020F0502020204030203" pitchFamily="34" charset="0"/>
                <a:cs typeface="Lato" panose="020F0502020204030203" pitchFamily="34" charset="0"/>
              </a:rPr>
              <a:t>Augmentation du CA mensuel à court terme </a:t>
            </a:r>
          </a:p>
        </p:txBody>
      </p:sp>
    </p:spTree>
    <p:extLst>
      <p:ext uri="{BB962C8B-B14F-4D97-AF65-F5344CB8AC3E}">
        <p14:creationId xmlns:p14="http://schemas.microsoft.com/office/powerpoint/2010/main" val="558649113"/>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4440</TotalTime>
  <Words>463</Words>
  <Application>Microsoft Macintosh PowerPoint</Application>
  <PresentationFormat>Grand écran</PresentationFormat>
  <Paragraphs>38</Paragraphs>
  <Slides>7</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Lato</vt:lpstr>
      <vt:lpstr>Lato Hairline</vt:lpstr>
      <vt:lpstr>Lato Light</vt:lpstr>
      <vt:lpstr>Thème Office</vt:lpstr>
      <vt:lpstr>Reporting mensuel</vt:lpstr>
      <vt:lpstr>Près de la moitié des ventes annuelles sont des produits de catégorie high-tech </vt:lpstr>
      <vt:lpstr>Mais en février : aucune vente de high-tech et première baisse du CA </vt:lpstr>
      <vt:lpstr>Baisse des stocks de produits high-tech entraînant celle de leurs ventes</vt:lpstr>
      <vt:lpstr>Corrélation entre taux de conversion et CA mensuel produits high-tech</vt:lpstr>
      <vt:lpstr>Explosion du nombre de visiteurs sans achat</vt:lpstr>
      <vt:lpstr>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Levallois, Matthieu</dc:creator>
  <cp:lastModifiedBy>Levallois, Matthieu</cp:lastModifiedBy>
  <cp:revision>50</cp:revision>
  <dcterms:created xsi:type="dcterms:W3CDTF">2020-04-10T13:08:31Z</dcterms:created>
  <dcterms:modified xsi:type="dcterms:W3CDTF">2020-04-13T15:13:58Z</dcterms:modified>
</cp:coreProperties>
</file>