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9"/>
  </p:notesMasterIdLst>
  <p:sldIdLst>
    <p:sldId id="256" r:id="rId2"/>
    <p:sldId id="257" r:id="rId3"/>
    <p:sldId id="277" r:id="rId4"/>
    <p:sldId id="278" r:id="rId5"/>
    <p:sldId id="258" r:id="rId6"/>
    <p:sldId id="284" r:id="rId7"/>
    <p:sldId id="259" r:id="rId8"/>
    <p:sldId id="280" r:id="rId9"/>
    <p:sldId id="281" r:id="rId10"/>
    <p:sldId id="282" r:id="rId11"/>
    <p:sldId id="283" r:id="rId12"/>
    <p:sldId id="260" r:id="rId13"/>
    <p:sldId id="295" r:id="rId14"/>
    <p:sldId id="261" r:id="rId15"/>
    <p:sldId id="262" r:id="rId16"/>
    <p:sldId id="263" r:id="rId17"/>
    <p:sldId id="264" r:id="rId18"/>
    <p:sldId id="279" r:id="rId19"/>
    <p:sldId id="294" r:id="rId20"/>
    <p:sldId id="265" r:id="rId21"/>
    <p:sldId id="266" r:id="rId22"/>
    <p:sldId id="288" r:id="rId23"/>
    <p:sldId id="267" r:id="rId24"/>
    <p:sldId id="287" r:id="rId25"/>
    <p:sldId id="285" r:id="rId26"/>
    <p:sldId id="289" r:id="rId27"/>
    <p:sldId id="290" r:id="rId28"/>
    <p:sldId id="291" r:id="rId29"/>
    <p:sldId id="292" r:id="rId30"/>
    <p:sldId id="268" r:id="rId31"/>
    <p:sldId id="269" r:id="rId32"/>
    <p:sldId id="270" r:id="rId33"/>
    <p:sldId id="276" r:id="rId34"/>
    <p:sldId id="272" r:id="rId35"/>
    <p:sldId id="273" r:id="rId36"/>
    <p:sldId id="274"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7915"/>
  </p:normalViewPr>
  <p:slideViewPr>
    <p:cSldViewPr snapToGrid="0" snapToObjects="1">
      <p:cViewPr varScale="1">
        <p:scale>
          <a:sx n="100" d="100"/>
          <a:sy n="100" d="100"/>
        </p:scale>
        <p:origin x="119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ADF0C-940C-8140-964F-D52F99D47734}" type="datetimeFigureOut">
              <a:rPr lang="fr-FR" smtClean="0"/>
              <a:t>01/06/2020</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DD869-AEB7-5A40-8FD0-C1FAC6C13BC6}" type="slidenum">
              <a:rPr lang="fr-FR" smtClean="0"/>
              <a:t>‹n°›</a:t>
            </a:fld>
            <a:endParaRPr lang="fr-FR"/>
          </a:p>
        </p:txBody>
      </p:sp>
    </p:spTree>
    <p:extLst>
      <p:ext uri="{BB962C8B-B14F-4D97-AF65-F5344CB8AC3E}">
        <p14:creationId xmlns:p14="http://schemas.microsoft.com/office/powerpoint/2010/main" val="348999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je vous remercie pour le temps que vous m'accordez. Je vais vous présenter l’étude de santé publique du projet 3 du parcours Data analyst.</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a:t>
            </a:fld>
            <a:endParaRPr lang="fr-FR"/>
          </a:p>
        </p:txBody>
      </p:sp>
    </p:spTree>
    <p:extLst>
      <p:ext uri="{BB962C8B-B14F-4D97-AF65-F5344CB8AC3E}">
        <p14:creationId xmlns:p14="http://schemas.microsoft.com/office/powerpoint/2010/main" val="340428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mettre en lumière ce mauvais emploi...</a:t>
            </a:r>
          </a:p>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14</a:t>
            </a:fld>
            <a:endParaRPr lang="fr-FR"/>
          </a:p>
        </p:txBody>
      </p:sp>
    </p:spTree>
    <p:extLst>
      <p:ext uri="{BB962C8B-B14F-4D97-AF65-F5344CB8AC3E}">
        <p14:creationId xmlns:p14="http://schemas.microsoft.com/office/powerpoint/2010/main" val="25523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Pourquoi ne réduisons-nous pas les pertes ? Les pertes sont liées à la comestibilité d’un produit qui est le cas lors de sa récolte mais peut-être plus une fois livré.</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15</a:t>
            </a:fld>
            <a:endParaRPr lang="fr-FR"/>
          </a:p>
        </p:txBody>
      </p:sp>
    </p:spTree>
    <p:extLst>
      <p:ext uri="{BB962C8B-B14F-4D97-AF65-F5344CB8AC3E}">
        <p14:creationId xmlns:p14="http://schemas.microsoft.com/office/powerpoint/2010/main" val="76531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Et donc, pour répondre à la question suivante : La faim dans le monde résulte-t-elle d’un manque de production, ou de problèmes technologiques ?</a:t>
            </a:r>
          </a:p>
          <a:p>
            <a:r>
              <a:rPr lang="fr-CA" sz="1200" kern="1200" dirty="0">
                <a:solidFill>
                  <a:schemeClr val="tx1"/>
                </a:solidFill>
                <a:effectLst/>
                <a:latin typeface="+mn-lt"/>
                <a:ea typeface="+mn-ea"/>
                <a:cs typeface="+mn-cs"/>
              </a:rPr>
              <a:t> </a:t>
            </a:r>
          </a:p>
          <a:p>
            <a:r>
              <a:rPr lang="fr-CA" sz="1200" kern="1200" dirty="0">
                <a:solidFill>
                  <a:schemeClr val="tx1"/>
                </a:solidFill>
                <a:effectLst/>
                <a:latin typeface="+mn-lt"/>
                <a:ea typeface="+mn-ea"/>
                <a:cs typeface="+mn-cs"/>
              </a:rPr>
              <a:t>Au regard de ces chiffres, non. La faim résulte d’une part de la mauvaise répartition des ressources alimentaires, problème lié à la pauvreté, et d'autre part, d'un mauvais emploi de ces ressources alimentaires.</a:t>
            </a:r>
          </a:p>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16</a:t>
            </a:fld>
            <a:endParaRPr lang="fr-FR"/>
          </a:p>
        </p:txBody>
      </p:sp>
    </p:spTree>
    <p:extLst>
      <p:ext uri="{BB962C8B-B14F-4D97-AF65-F5344CB8AC3E}">
        <p14:creationId xmlns:p14="http://schemas.microsoft.com/office/powerpoint/2010/main" val="1387872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Aura-t-on besoin d’augmenter drastiquement la production alimentaire ? </a:t>
            </a:r>
          </a:p>
          <a:p>
            <a:r>
              <a:rPr lang="fr-CA" sz="1200" kern="1200" dirty="0">
                <a:solidFill>
                  <a:schemeClr val="tx1"/>
                </a:solidFill>
                <a:effectLst/>
                <a:latin typeface="+mn-lt"/>
                <a:ea typeface="+mn-ea"/>
                <a:cs typeface="+mn-cs"/>
              </a:rPr>
              <a:t> </a:t>
            </a:r>
          </a:p>
          <a:p>
            <a:r>
              <a:rPr lang="fr-CA" sz="1200" kern="1200" dirty="0">
                <a:solidFill>
                  <a:schemeClr val="tx1"/>
                </a:solidFill>
                <a:effectLst/>
                <a:latin typeface="+mn-lt"/>
                <a:ea typeface="+mn-ea"/>
                <a:cs typeface="+mn-cs"/>
              </a:rPr>
              <a:t>Non car les calculs précédents prouvent qu’il est déjà possible de nourrir plus de 9 milliards de personnes rien qu’avec la production actuelle de végétaux.</a:t>
            </a:r>
          </a:p>
          <a:p>
            <a:r>
              <a:rPr lang="fr-CA" sz="1200" kern="1200" dirty="0">
                <a:solidFill>
                  <a:schemeClr val="tx1"/>
                </a:solidFill>
                <a:effectLst/>
                <a:latin typeface="+mn-lt"/>
                <a:ea typeface="+mn-ea"/>
                <a:cs typeface="+mn-cs"/>
              </a:rPr>
              <a:t> </a:t>
            </a:r>
          </a:p>
          <a:p>
            <a:r>
              <a:rPr lang="fr-CA" sz="1200" kern="1200" dirty="0">
                <a:solidFill>
                  <a:schemeClr val="tx1"/>
                </a:solidFill>
                <a:effectLst/>
                <a:latin typeface="+mn-lt"/>
                <a:ea typeface="+mn-ea"/>
                <a:cs typeface="+mn-cs"/>
              </a:rPr>
              <a:t>Néanmoins, le calcul de la disponibilité alimentaire mondiale utilisée pour de la nourriture montre que nous devrons à terme réduire notre consommation de nourriture animale.</a:t>
            </a:r>
          </a:p>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17</a:t>
            </a:fld>
            <a:endParaRPr lang="fr-FR"/>
          </a:p>
        </p:txBody>
      </p:sp>
    </p:spTree>
    <p:extLst>
      <p:ext uri="{BB962C8B-B14F-4D97-AF65-F5344CB8AC3E}">
        <p14:creationId xmlns:p14="http://schemas.microsoft.com/office/powerpoint/2010/main" val="420502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passe aux données téléchargées dont voici le détail.</a:t>
            </a:r>
          </a:p>
          <a:p>
            <a:endParaRPr lang="fr-FR" dirty="0"/>
          </a:p>
          <a:p>
            <a:r>
              <a:rPr lang="fr-FR" sz="1200" dirty="0"/>
              <a:t>Source : Organisation des Nations Unies pour l’alimentation et l’agriculture </a:t>
            </a:r>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20</a:t>
            </a:fld>
            <a:endParaRPr lang="fr-FR"/>
          </a:p>
        </p:txBody>
      </p:sp>
    </p:spTree>
    <p:extLst>
      <p:ext uri="{BB962C8B-B14F-4D97-AF65-F5344CB8AC3E}">
        <p14:creationId xmlns:p14="http://schemas.microsoft.com/office/powerpoint/2010/main" val="4217064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domaine : La FAO classe ses bilans alimentaires sur son site Web. Et nous avons le choix entre divers domaines:</a:t>
            </a:r>
          </a:p>
          <a:p>
            <a:pPr marL="628650" lvl="1" indent="-171450">
              <a:buFontTx/>
              <a:buChar char="-"/>
            </a:pPr>
            <a:r>
              <a:rPr lang="fr-FR" dirty="0"/>
              <a:t>les nouveaux bilans alimentaires</a:t>
            </a:r>
          </a:p>
          <a:p>
            <a:pPr marL="628650" lvl="1" indent="-171450">
              <a:buFontTx/>
              <a:buChar char="-"/>
            </a:pPr>
            <a:r>
              <a:rPr lang="fr-FR" dirty="0"/>
              <a:t>Les bilans alimentaires (ancienne méthodologie et population)</a:t>
            </a:r>
          </a:p>
          <a:p>
            <a:pPr marL="628650" lvl="1" indent="-171450">
              <a:buFontTx/>
              <a:buChar char="-"/>
            </a:pPr>
            <a:r>
              <a:rPr lang="fr-FR" dirty="0"/>
              <a:t>Ou encore les équilibres des produits – cultures équivalent primaire</a:t>
            </a:r>
          </a:p>
          <a:p>
            <a:pPr marL="628650" lvl="1" indent="-171450">
              <a:buFontTx/>
              <a:buChar char="-"/>
            </a:pPr>
            <a:endParaRPr lang="fr-FR" dirty="0"/>
          </a:p>
          <a:p>
            <a:pPr marL="171450" lvl="0" indent="-171450">
              <a:buFontTx/>
              <a:buChar char="-"/>
            </a:pPr>
            <a:r>
              <a:rPr lang="fr-FR" dirty="0"/>
              <a:t>Cette étude se base sur les données du domaine bilans alimentaires (ancienne méthodologie et population)</a:t>
            </a:r>
          </a:p>
          <a:p>
            <a:pPr marL="171450" lvl="0" indent="-171450">
              <a:buFontTx/>
              <a:buChar char="-"/>
            </a:pPr>
            <a:r>
              <a:rPr lang="fr-FR" dirty="0"/>
              <a:t>La zone correspond à une zone géographique où sont recensées les données</a:t>
            </a:r>
          </a:p>
          <a:p>
            <a:pPr marL="171450" lvl="0" indent="-171450">
              <a:buFontTx/>
              <a:buChar char="-"/>
            </a:pPr>
            <a:r>
              <a:rPr lang="fr-FR" dirty="0"/>
              <a:t>L’élément correspond à l’emploi ou l’origine du produit. Est-ce qu’il s’agit de production, d’exportation, disponibilité alimentaire… ?</a:t>
            </a:r>
          </a:p>
          <a:p>
            <a:pPr marL="171450" lvl="0" indent="-171450">
              <a:buFontTx/>
              <a:buChar char="-"/>
            </a:pPr>
            <a:r>
              <a:rPr lang="fr-FR" dirty="0"/>
              <a:t>Le produit correspond à la denrée alimentaire ou la population</a:t>
            </a:r>
          </a:p>
          <a:p>
            <a:pPr marL="171450" lvl="0" indent="-171450">
              <a:buFontTx/>
              <a:buChar char="-"/>
            </a:pPr>
            <a:r>
              <a:rPr lang="fr-FR" dirty="0"/>
              <a:t>L’année indique logiquement l’année pendant laquelle les données sont recensées</a:t>
            </a:r>
          </a:p>
          <a:p>
            <a:pPr marL="171450" lvl="0" indent="-171450">
              <a:buFontTx/>
              <a:buChar char="-"/>
            </a:pPr>
            <a:r>
              <a:rPr lang="fr-FR" dirty="0"/>
              <a:t>La valeur et l’unité renseignent la quantité du produit étudié</a:t>
            </a:r>
          </a:p>
          <a:p>
            <a:pPr marL="171450" lvl="0" indent="-171450">
              <a:buFontTx/>
              <a:buChar char="-"/>
            </a:pPr>
            <a:r>
              <a:rPr lang="fr-FR" dirty="0"/>
              <a:t>Enfin la description du symbole indique le type de donnée. S’agit-il d’une donnée officielle, d’une estimation …?</a:t>
            </a:r>
          </a:p>
          <a:p>
            <a:pPr marL="171450" lvl="0" indent="-171450">
              <a:buFontTx/>
              <a:buChar cha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CA" sz="1200" kern="1200" dirty="0">
                <a:solidFill>
                  <a:schemeClr val="tx1"/>
                </a:solidFill>
                <a:effectLst/>
                <a:latin typeface="+mn-lt"/>
                <a:ea typeface="+mn-ea"/>
                <a:cs typeface="+mn-cs"/>
              </a:rPr>
              <a:t>Détailler clés primaires : Code Produit + Code Zone + Code Année</a:t>
            </a:r>
          </a:p>
          <a:p>
            <a:pPr marL="171450" lvl="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21</a:t>
            </a:fld>
            <a:endParaRPr lang="fr-FR"/>
          </a:p>
        </p:txBody>
      </p:sp>
    </p:spTree>
    <p:extLst>
      <p:ext uri="{BB962C8B-B14F-4D97-AF65-F5344CB8AC3E}">
        <p14:creationId xmlns:p14="http://schemas.microsoft.com/office/powerpoint/2010/main" val="308230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23</a:t>
            </a:fld>
            <a:endParaRPr lang="fr-FR"/>
          </a:p>
        </p:txBody>
      </p:sp>
    </p:spTree>
    <p:extLst>
      <p:ext uri="{BB962C8B-B14F-4D97-AF65-F5344CB8AC3E}">
        <p14:creationId xmlns:p14="http://schemas.microsoft.com/office/powerpoint/2010/main" val="2073411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b="1" dirty="0"/>
              <a:t>Jointure</a:t>
            </a:r>
            <a:r>
              <a:rPr lang="fr-CA" dirty="0"/>
              <a:t> </a:t>
            </a:r>
            <a:r>
              <a:rPr lang="fr-CA" b="1" dirty="0"/>
              <a:t>interne</a:t>
            </a:r>
            <a:r>
              <a:rPr lang="fr-CA" dirty="0"/>
              <a:t>: Création d’une table à partir de deux tables selon une condition. Cette condition lie la clé étrangère de la première table à la clé primaire de la seconde.</a:t>
            </a:r>
          </a:p>
          <a:p>
            <a:r>
              <a:rPr lang="fr-CA" b="1" dirty="0"/>
              <a:t>Jointure externe</a:t>
            </a:r>
            <a:r>
              <a:rPr lang="fr-CA" dirty="0"/>
              <a:t> : Une clé ne peut avoir de valeur nulles. Or si pour une clé étrangère, il manque une information pour une ligne, cela signifie qu’elle n’apparaîtra plus après une jointure interne. On fait alors une jointure externe.</a:t>
            </a:r>
          </a:p>
          <a:p>
            <a:r>
              <a:rPr lang="fr-CA" dirty="0"/>
              <a:t>Si la </a:t>
            </a:r>
            <a:r>
              <a:rPr lang="fr-CA" b="1" dirty="0"/>
              <a:t>valeur nulle est dans la table de gauche, on fait alors une jointure externe à gauche</a:t>
            </a:r>
            <a:r>
              <a:rPr lang="fr-CA" dirty="0"/>
              <a:t> pour conserver la ligne où l’information manque</a:t>
            </a:r>
          </a:p>
          <a:p>
            <a:r>
              <a:rPr lang="fr-CA" dirty="0"/>
              <a:t>Si la </a:t>
            </a:r>
            <a:r>
              <a:rPr lang="fr-CA" b="1" dirty="0"/>
              <a:t>valeur nulle est dans la table de droite, on fait alors une jointure externe à droite.</a:t>
            </a:r>
          </a:p>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25</a:t>
            </a:fld>
            <a:endParaRPr lang="fr-FR"/>
          </a:p>
        </p:txBody>
      </p:sp>
    </p:spTree>
    <p:extLst>
      <p:ext uri="{BB962C8B-B14F-4D97-AF65-F5344CB8AC3E}">
        <p14:creationId xmlns:p14="http://schemas.microsoft.com/office/powerpoint/2010/main" val="4131290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 la table </a:t>
            </a:r>
            <a:r>
              <a:rPr lang="fr-FR" dirty="0" err="1"/>
              <a:t>dispo_alim</a:t>
            </a:r>
            <a:r>
              <a:rPr lang="fr-FR" dirty="0"/>
              <a:t>, je sélectionne la colonne ‘pays’ et la somme de la colonne ‘</a:t>
            </a:r>
            <a:r>
              <a:rPr lang="fr-FR" dirty="0" err="1"/>
              <a:t>dispo_alim_prot</a:t>
            </a:r>
            <a:r>
              <a:rPr lang="fr-FR" dirty="0"/>
              <a:t>’ que je divise par 1000 pour la convertir en kg (initialement en g) et que je multiplie par 365 pour la convertir en donnée annuelle au lieu d’une donnée quotidienne. Je renomme cette somme ‘classement disponibilité en kg protéines par habitant’</a:t>
            </a:r>
          </a:p>
          <a:p>
            <a:endParaRPr lang="fr-FR" dirty="0"/>
          </a:p>
          <a:p>
            <a:r>
              <a:rPr lang="fr-FR" dirty="0"/>
              <a:t>Le résultat ne donne alors qu’une seule ligne  :  c’est la somme totale des disponibilités alimentaires en kg de protéines par habitant</a:t>
            </a:r>
          </a:p>
          <a:p>
            <a:r>
              <a:rPr lang="fr-FR" dirty="0"/>
              <a:t>Le nom du pays correspond ici au dernier de la table </a:t>
            </a:r>
            <a:r>
              <a:rPr lang="fr-FR" dirty="0" err="1"/>
              <a:t>dispo_alim</a:t>
            </a:r>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27</a:t>
            </a:fld>
            <a:endParaRPr lang="fr-FR"/>
          </a:p>
        </p:txBody>
      </p:sp>
    </p:spTree>
    <p:extLst>
      <p:ext uri="{BB962C8B-B14F-4D97-AF65-F5344CB8AC3E}">
        <p14:creationId xmlns:p14="http://schemas.microsoft.com/office/powerpoint/2010/main" val="38981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fais une agrégation avec GROUP BY qui affiche la somme des disponibilités en kg de protéines par habitants pour chaque pays.</a:t>
            </a:r>
          </a:p>
          <a:p>
            <a:endParaRPr lang="fr-FR" dirty="0"/>
          </a:p>
          <a:p>
            <a:r>
              <a:rPr lang="fr-FR" dirty="0"/>
              <a:t>Ces données ne sont pas classées comme nous le souhaitons.</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28</a:t>
            </a:fld>
            <a:endParaRPr lang="fr-FR"/>
          </a:p>
        </p:txBody>
      </p:sp>
    </p:spTree>
    <p:extLst>
      <p:ext uri="{BB962C8B-B14F-4D97-AF65-F5344CB8AC3E}">
        <p14:creationId xmlns:p14="http://schemas.microsoft.com/office/powerpoint/2010/main" val="275104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étude aborde le thème de la sous-nutrition dans le monde.</a:t>
            </a:r>
          </a:p>
          <a:p>
            <a:r>
              <a:rPr lang="fr-FR" dirty="0"/>
              <a:t>C’est une étude statistique menée par une équipe de l’Organisation des Nations Unies pour l’alimentation et l’agriculture : la FAO.</a:t>
            </a:r>
          </a:p>
          <a:p>
            <a:r>
              <a:rPr lang="fr-FR" dirty="0"/>
              <a:t>L’étude se base sur les chiffres de l’année 2013.</a:t>
            </a:r>
          </a:p>
          <a:p>
            <a:r>
              <a:rPr lang="fr-FR" dirty="0"/>
              <a:t>Les données proviennent de la FAO.</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a:t>
            </a:fld>
            <a:endParaRPr lang="fr-FR"/>
          </a:p>
        </p:txBody>
      </p:sp>
    </p:spTree>
    <p:extLst>
      <p:ext uri="{BB962C8B-B14F-4D97-AF65-F5344CB8AC3E}">
        <p14:creationId xmlns:p14="http://schemas.microsoft.com/office/powerpoint/2010/main" val="216308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J’ordonne ces données selon la somme de la disponibilité avec ORDER BY</a:t>
            </a:r>
          </a:p>
          <a:p>
            <a:endParaRPr lang="fr-FR" dirty="0"/>
          </a:p>
          <a:p>
            <a:r>
              <a:rPr lang="fr-FR" dirty="0"/>
              <a:t>Je les affiche dans l’ordre décroissant en rajoutant DESC à la fin de la ligne</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29</a:t>
            </a:fld>
            <a:endParaRPr lang="fr-FR"/>
          </a:p>
        </p:txBody>
      </p:sp>
    </p:spTree>
    <p:extLst>
      <p:ext uri="{BB962C8B-B14F-4D97-AF65-F5344CB8AC3E}">
        <p14:creationId xmlns:p14="http://schemas.microsoft.com/office/powerpoint/2010/main" val="2282980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Enfin je sélectionne les 10 premières lignes avec LIMIT 10</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30</a:t>
            </a:fld>
            <a:endParaRPr lang="fr-FR"/>
          </a:p>
        </p:txBody>
      </p:sp>
    </p:spTree>
    <p:extLst>
      <p:ext uri="{BB962C8B-B14F-4D97-AF65-F5344CB8AC3E}">
        <p14:creationId xmlns:p14="http://schemas.microsoft.com/office/powerpoint/2010/main" val="4180814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31</a:t>
            </a:fld>
            <a:endParaRPr lang="fr-FR"/>
          </a:p>
        </p:txBody>
      </p:sp>
    </p:spTree>
    <p:extLst>
      <p:ext uri="{BB962C8B-B14F-4D97-AF65-F5344CB8AC3E}">
        <p14:creationId xmlns:p14="http://schemas.microsoft.com/office/powerpoint/2010/main" val="3011447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 de la disponibilité intérieure mondiale</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33</a:t>
            </a:fld>
            <a:endParaRPr lang="fr-FR"/>
          </a:p>
        </p:txBody>
      </p:sp>
    </p:spTree>
    <p:extLst>
      <p:ext uri="{BB962C8B-B14F-4D97-AF65-F5344CB8AC3E}">
        <p14:creationId xmlns:p14="http://schemas.microsoft.com/office/powerpoint/2010/main" val="101309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Haïti : climat</a:t>
            </a:r>
          </a:p>
          <a:p>
            <a:r>
              <a:rPr lang="fr-FR" dirty="0"/>
              <a:t>Zambie : pauvreté</a:t>
            </a:r>
          </a:p>
          <a:p>
            <a:r>
              <a:rPr lang="fr-FR" dirty="0"/>
              <a:t>Zimbabwe : croissance démographique</a:t>
            </a:r>
          </a:p>
          <a:p>
            <a:r>
              <a:rPr lang="fr-FR" dirty="0"/>
              <a:t>RCA : conflits</a:t>
            </a:r>
          </a:p>
          <a:p>
            <a:r>
              <a:rPr lang="fr-FR" dirty="0"/>
              <a:t>Tchad : accès à l’eau</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34</a:t>
            </a:fld>
            <a:endParaRPr lang="fr-FR"/>
          </a:p>
        </p:txBody>
      </p:sp>
    </p:spTree>
    <p:extLst>
      <p:ext uri="{BB962C8B-B14F-4D97-AF65-F5344CB8AC3E}">
        <p14:creationId xmlns:p14="http://schemas.microsoft.com/office/powerpoint/2010/main" val="155783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quelques chiffres :</a:t>
            </a:r>
          </a:p>
          <a:p>
            <a:endParaRPr lang="fr-FR" dirty="0"/>
          </a:p>
          <a:p>
            <a:r>
              <a:rPr lang="fr-FR" dirty="0"/>
              <a:t>En 2013, la population mondiale compte 7 milliards de personnes.</a:t>
            </a:r>
          </a:p>
          <a:p>
            <a:r>
              <a:rPr lang="fr-FR" dirty="0"/>
              <a:t>Dont 10 % de personnes sous-alimentées.</a:t>
            </a:r>
          </a:p>
          <a:p>
            <a:r>
              <a:rPr lang="fr-FR" dirty="0"/>
              <a:t>Le nombre de décès par an liés à la famine est de 9,1 millions de personnes.</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5</a:t>
            </a:fld>
            <a:endParaRPr lang="fr-FR"/>
          </a:p>
        </p:txBody>
      </p:sp>
    </p:spTree>
    <p:extLst>
      <p:ext uri="{BB962C8B-B14F-4D97-AF65-F5344CB8AC3E}">
        <p14:creationId xmlns:p14="http://schemas.microsoft.com/office/powerpoint/2010/main" val="61242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Cas de Haïti :  le climat tropical avec une saison des ouragans de juin à novembre</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7</a:t>
            </a:fld>
            <a:endParaRPr lang="fr-FR"/>
          </a:p>
        </p:txBody>
      </p:sp>
    </p:spTree>
    <p:extLst>
      <p:ext uri="{BB962C8B-B14F-4D97-AF65-F5344CB8AC3E}">
        <p14:creationId xmlns:p14="http://schemas.microsoft.com/office/powerpoint/2010/main" val="90795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Cas du Tchad : le lac Tchad est le seul point d’eau pour 4 pays : le Tchad, le Cameroun, le Niger et le Nigéria</a:t>
            </a:r>
          </a:p>
          <a:p>
            <a:r>
              <a:rPr lang="fr-CA" sz="120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8</a:t>
            </a:fld>
            <a:endParaRPr lang="fr-FR"/>
          </a:p>
        </p:txBody>
      </p:sp>
    </p:spTree>
    <p:extLst>
      <p:ext uri="{BB962C8B-B14F-4D97-AF65-F5344CB8AC3E}">
        <p14:creationId xmlns:p14="http://schemas.microsoft.com/office/powerpoint/2010/main" val="321640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 Cas de la RCA : le pays connaît une guerre civile depuis 2003</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9</a:t>
            </a:fld>
            <a:endParaRPr lang="fr-FR"/>
          </a:p>
        </p:txBody>
      </p:sp>
    </p:spTree>
    <p:extLst>
      <p:ext uri="{BB962C8B-B14F-4D97-AF65-F5344CB8AC3E}">
        <p14:creationId xmlns:p14="http://schemas.microsoft.com/office/powerpoint/2010/main" val="234443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Cas du Zimbabwe : la population a triplé depuis les années 1960</a:t>
            </a:r>
          </a:p>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10</a:t>
            </a:fld>
            <a:endParaRPr lang="fr-FR"/>
          </a:p>
        </p:txBody>
      </p:sp>
    </p:spTree>
    <p:extLst>
      <p:ext uri="{BB962C8B-B14F-4D97-AF65-F5344CB8AC3E}">
        <p14:creationId xmlns:p14="http://schemas.microsoft.com/office/powerpoint/2010/main" val="53170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11</a:t>
            </a:fld>
            <a:endParaRPr lang="fr-FR"/>
          </a:p>
        </p:txBody>
      </p:sp>
    </p:spTree>
    <p:extLst>
      <p:ext uri="{BB962C8B-B14F-4D97-AF65-F5344CB8AC3E}">
        <p14:creationId xmlns:p14="http://schemas.microsoft.com/office/powerpoint/2010/main" val="91225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Aliments pour animaux : 46% de la production de céréales pour nourrir les élevages d’animaux</a:t>
            </a:r>
          </a:p>
        </p:txBody>
      </p:sp>
      <p:sp>
        <p:nvSpPr>
          <p:cNvPr id="4" name="Espace réservé du numéro de diapositive 3"/>
          <p:cNvSpPr>
            <a:spLocks noGrp="1"/>
          </p:cNvSpPr>
          <p:nvPr>
            <p:ph type="sldNum" sz="quarter" idx="5"/>
          </p:nvPr>
        </p:nvSpPr>
        <p:spPr/>
        <p:txBody>
          <a:bodyPr/>
          <a:lstStyle/>
          <a:p>
            <a:fld id="{2C5DD869-AEB7-5A40-8FD0-C1FAC6C13BC6}" type="slidenum">
              <a:rPr lang="fr-FR" smtClean="0"/>
              <a:t>12</a:t>
            </a:fld>
            <a:endParaRPr lang="fr-FR"/>
          </a:p>
        </p:txBody>
      </p:sp>
    </p:spTree>
    <p:extLst>
      <p:ext uri="{BB962C8B-B14F-4D97-AF65-F5344CB8AC3E}">
        <p14:creationId xmlns:p14="http://schemas.microsoft.com/office/powerpoint/2010/main" val="219538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CA"/>
              <a:t>Modifier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4CF832CA-04BC-8E48-BD73-522A73719BB0}"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1114728" y="6128318"/>
            <a:ext cx="779767" cy="365125"/>
          </a:xfrm>
        </p:spPr>
        <p:txBody>
          <a:bodyPr/>
          <a:lstStyle>
            <a:lvl1pPr>
              <a:defRPr>
                <a:solidFill>
                  <a:schemeClr val="tx1"/>
                </a:solidFill>
              </a:defRPr>
            </a:lvl1pPr>
          </a:lstStyle>
          <a:p>
            <a:fld id="{D57F1E4F-1CFF-5643-939E-217C01CDF565}"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CA"/>
              <a:t>Modifier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17347E90-CEC3-3549-AD1C-97C67486AF4B}"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CA"/>
              <a:t>Modifier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CA"/>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0C119BA1-787A-3440-9EE3-0A19F5E7ACB6}"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CA"/>
              <a:t>Modifier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CA"/>
              <a:t>Cliquez pour modifier les styles du texte du masque</a:t>
            </a:r>
          </a:p>
        </p:txBody>
      </p:sp>
      <p:sp>
        <p:nvSpPr>
          <p:cNvPr id="5" name="Date Placeholder 4"/>
          <p:cNvSpPr>
            <a:spLocks noGrp="1"/>
          </p:cNvSpPr>
          <p:nvPr>
            <p:ph type="dt" sz="half" idx="10"/>
          </p:nvPr>
        </p:nvSpPr>
        <p:spPr/>
        <p:txBody>
          <a:bodyPr/>
          <a:lstStyle/>
          <a:p>
            <a:fld id="{6A83396E-670C-F942-AC26-3210E232202C}"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CA"/>
              <a:t>Modifier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CA"/>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CA"/>
              <a:t>Cliquez pour modifier les styles du texte du masque</a:t>
            </a:r>
          </a:p>
        </p:txBody>
      </p:sp>
      <p:sp>
        <p:nvSpPr>
          <p:cNvPr id="5" name="Date Placeholder 4"/>
          <p:cNvSpPr>
            <a:spLocks noGrp="1"/>
          </p:cNvSpPr>
          <p:nvPr>
            <p:ph type="dt" sz="half" idx="10"/>
          </p:nvPr>
        </p:nvSpPr>
        <p:spPr/>
        <p:txBody>
          <a:bodyPr/>
          <a:lstStyle/>
          <a:p>
            <a:fld id="{C33F50C0-1D0C-3649-A150-D64AD633E18F}"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CA"/>
              <a:t>Modifier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CA"/>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CA"/>
              <a:t>Cliquez pour modifier les styles du texte du masque</a:t>
            </a:r>
          </a:p>
        </p:txBody>
      </p:sp>
      <p:sp>
        <p:nvSpPr>
          <p:cNvPr id="5" name="Date Placeholder 4"/>
          <p:cNvSpPr>
            <a:spLocks noGrp="1"/>
          </p:cNvSpPr>
          <p:nvPr>
            <p:ph type="dt" sz="half" idx="10"/>
          </p:nvPr>
        </p:nvSpPr>
        <p:spPr/>
        <p:txBody>
          <a:bodyPr/>
          <a:lstStyle/>
          <a:p>
            <a:fld id="{062AECA1-7155-2747-9C0C-D38B21E2D094}"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86980C21-64F4-6749-A8FC-71D1E828A861}"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CA"/>
              <a:t>Modifier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C08B8037-83F8-A443-A68E-DBF4F2971D1B}"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CA"/>
              <a:t>Modifier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08652D3F-2198-8649-B72C-3EC2CAA8770F}"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114728" y="6233890"/>
            <a:ext cx="779767" cy="365125"/>
          </a:xfrm>
        </p:spPr>
        <p:txBody>
          <a:bodyPr/>
          <a:lstStyle>
            <a:lvl1pPr>
              <a:defRPr>
                <a:solidFill>
                  <a:schemeClr val="tx1"/>
                </a:solidFill>
              </a:defRPr>
            </a:lvl1pPr>
          </a:lstStyle>
          <a:p>
            <a:fld id="{D57F1E4F-1CFF-5643-939E-217C01CDF565}"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CA"/>
              <a:t>Modifier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5D1CCCFC-23B3-404D-B521-A3A2F1B34208}" type="datetime1">
              <a:rPr lang="fr-CA" smtClean="0"/>
              <a:t>20-06-01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63D91638-3CE1-F544-8AA6-32D0CDE4AA48}"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CA"/>
              <a:t>Modifier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B0878D1B-8C46-114F-B923-3DC6C972F4F8}" type="datetime1">
              <a:rPr lang="fr-CA" smtClean="0"/>
              <a:t>20-06-01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43FB68B8-CDD6-D849-84C0-EF04D7685468}" type="datetime1">
              <a:rPr lang="fr-CA" smtClean="0"/>
              <a:t>20-06-01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197BD-1BB4-5B47-8C27-B2ED0C217254}" type="datetime1">
              <a:rPr lang="fr-CA" smtClean="0"/>
              <a:t>20-06-01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CA"/>
              <a:t>Modifier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5545850B-08B2-134A-8B7C-6DB580F4B5A9}"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CA"/>
              <a:t>Modifier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E1FC27A7-50E8-3D43-836A-CBB23AEDABBE}" type="datetime1">
              <a:rPr lang="fr-CA" smtClean="0"/>
              <a:t>20-06-01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CA"/>
              <a:t>Modifier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EE104E-FAF5-EB4A-8D7E-5AF3E60FDF49}" type="datetime1">
              <a:rPr lang="fr-CA" smtClean="0"/>
              <a:t>20-06-01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fao.org/fileadmin/templates/wsfs/docs/Issues_papers/HLEF2050_Global_Agricultur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perspective.usherbrooke.ca/bilan/servlet/BMTendanceStatPays?langue=fr&amp;codePays=ZWE&amp;codeStat=SP.POP.TOTL&amp;codeTheme=1" TargetMode="External"/><Relationship Id="rId3" Type="http://schemas.openxmlformats.org/officeDocument/2006/relationships/hyperlink" Target="https://www.carefrance.org/actualite/communique-presse-news/2017-10-16,faim-journee-internationale-cinq-points-comprendre.htm" TargetMode="External"/><Relationship Id="rId7" Type="http://schemas.openxmlformats.org/officeDocument/2006/relationships/hyperlink" Target="https://fr.wikipedia.org/wiki/Zambie#Niveau_de_vie" TargetMode="External"/><Relationship Id="rId2" Type="http://schemas.openxmlformats.org/officeDocument/2006/relationships/hyperlink" Target="http://faimdanslemonde.e-monsite.com/pages/le-probleme-de-la-faim-en-constant-developpement.html" TargetMode="External"/><Relationship Id="rId1" Type="http://schemas.openxmlformats.org/officeDocument/2006/relationships/slideLayout" Target="../slideLayouts/slideLayout2.xml"/><Relationship Id="rId6" Type="http://schemas.openxmlformats.org/officeDocument/2006/relationships/hyperlink" Target="https://fr.wikipedia.org/wiki/R%C3%A9publique_centrafricaine#Le_r%C3%A9gime_Boziz%C3%A9_et_la_guerre_civile_(2003-2013)" TargetMode="External"/><Relationship Id="rId5" Type="http://schemas.openxmlformats.org/officeDocument/2006/relationships/hyperlink" Target="https://fr.wikipedia.org/wiki/Lac_Tchad" TargetMode="External"/><Relationship Id="rId4" Type="http://schemas.openxmlformats.org/officeDocument/2006/relationships/hyperlink" Target="https://fr.wikipedia.org/wiki/Ha%C3%AFti#Clim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lanetoscope.com/mortalite/32-nombre-de-deces-dus-a-la-malnutrition-dans-le-mond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BA7A1-A917-9249-97CE-575413E83EDE}"/>
              </a:ext>
            </a:extLst>
          </p:cNvPr>
          <p:cNvSpPr>
            <a:spLocks noGrp="1"/>
          </p:cNvSpPr>
          <p:nvPr>
            <p:ph type="ctrTitle"/>
          </p:nvPr>
        </p:nvSpPr>
        <p:spPr/>
        <p:txBody>
          <a:bodyPr/>
          <a:lstStyle/>
          <a:p>
            <a:r>
              <a:rPr lang="fr-FR" dirty="0"/>
              <a:t>Étude de santé publique</a:t>
            </a:r>
          </a:p>
        </p:txBody>
      </p:sp>
      <p:sp>
        <p:nvSpPr>
          <p:cNvPr id="3" name="Sous-titre 2">
            <a:extLst>
              <a:ext uri="{FF2B5EF4-FFF2-40B4-BE49-F238E27FC236}">
                <a16:creationId xmlns:a16="http://schemas.microsoft.com/office/drawing/2014/main" id="{C6092F37-6272-B044-A967-5D5BD4EB83BE}"/>
              </a:ext>
            </a:extLst>
          </p:cNvPr>
          <p:cNvSpPr>
            <a:spLocks noGrp="1"/>
          </p:cNvSpPr>
          <p:nvPr>
            <p:ph type="subTitle" idx="1"/>
          </p:nvPr>
        </p:nvSpPr>
        <p:spPr/>
        <p:txBody>
          <a:bodyPr/>
          <a:lstStyle/>
          <a:p>
            <a:r>
              <a:rPr lang="fr-FR" dirty="0"/>
              <a:t>Projet 3 parcours Data analyst</a:t>
            </a:r>
          </a:p>
        </p:txBody>
      </p:sp>
    </p:spTree>
    <p:extLst>
      <p:ext uri="{BB962C8B-B14F-4D97-AF65-F5344CB8AC3E}">
        <p14:creationId xmlns:p14="http://schemas.microsoft.com/office/powerpoint/2010/main" val="93147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2CF5A-7ACF-B541-B5E3-7844EC70DB2D}"/>
              </a:ext>
            </a:extLst>
          </p:cNvPr>
          <p:cNvSpPr>
            <a:spLocks noGrp="1"/>
          </p:cNvSpPr>
          <p:nvPr>
            <p:ph type="title"/>
          </p:nvPr>
        </p:nvSpPr>
        <p:spPr/>
        <p:txBody>
          <a:bodyPr/>
          <a:lstStyle/>
          <a:p>
            <a:r>
              <a:rPr lang="fr-FR" b="1" dirty="0"/>
              <a:t>Croissance démographique </a:t>
            </a:r>
            <a:r>
              <a:rPr lang="fr-FR" dirty="0"/>
              <a:t>: Cas du Zimbabwe</a:t>
            </a:r>
          </a:p>
        </p:txBody>
      </p:sp>
      <p:sp>
        <p:nvSpPr>
          <p:cNvPr id="4" name="ZoneTexte 3">
            <a:extLst>
              <a:ext uri="{FF2B5EF4-FFF2-40B4-BE49-F238E27FC236}">
                <a16:creationId xmlns:a16="http://schemas.microsoft.com/office/drawing/2014/main" id="{B0576F5D-887B-E445-AE23-E00563D62F61}"/>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pic>
        <p:nvPicPr>
          <p:cNvPr id="6" name="Image 5">
            <a:extLst>
              <a:ext uri="{FF2B5EF4-FFF2-40B4-BE49-F238E27FC236}">
                <a16:creationId xmlns:a16="http://schemas.microsoft.com/office/drawing/2014/main" id="{BB35959C-A13E-9749-A56E-62A49DA49491}"/>
              </a:ext>
            </a:extLst>
          </p:cNvPr>
          <p:cNvPicPr>
            <a:picLocks noChangeAspect="1"/>
          </p:cNvPicPr>
          <p:nvPr/>
        </p:nvPicPr>
        <p:blipFill>
          <a:blip r:embed="rId3"/>
          <a:stretch>
            <a:fillRect/>
          </a:stretch>
        </p:blipFill>
        <p:spPr>
          <a:xfrm>
            <a:off x="2592925" y="2147889"/>
            <a:ext cx="8963816" cy="3724274"/>
          </a:xfrm>
          <a:prstGeom prst="rect">
            <a:avLst/>
          </a:prstGeom>
        </p:spPr>
      </p:pic>
      <p:sp>
        <p:nvSpPr>
          <p:cNvPr id="9" name="Espace réservé du numéro de diapositive 8">
            <a:extLst>
              <a:ext uri="{FF2B5EF4-FFF2-40B4-BE49-F238E27FC236}">
                <a16:creationId xmlns:a16="http://schemas.microsoft.com/office/drawing/2014/main" id="{09CB1ECC-794C-B04E-9D6F-AE891A66550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45928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62719-BFFC-D246-B826-F5CD6FEB24BC}"/>
              </a:ext>
            </a:extLst>
          </p:cNvPr>
          <p:cNvSpPr>
            <a:spLocks noGrp="1"/>
          </p:cNvSpPr>
          <p:nvPr>
            <p:ph type="title"/>
          </p:nvPr>
        </p:nvSpPr>
        <p:spPr/>
        <p:txBody>
          <a:bodyPr/>
          <a:lstStyle/>
          <a:p>
            <a:r>
              <a:rPr lang="fr-FR" b="1" dirty="0"/>
              <a:t>Pauvreté</a:t>
            </a:r>
            <a:r>
              <a:rPr lang="fr-FR" dirty="0"/>
              <a:t> : Cas de la Zambie</a:t>
            </a:r>
          </a:p>
        </p:txBody>
      </p:sp>
      <p:sp>
        <p:nvSpPr>
          <p:cNvPr id="3" name="Espace réservé du contenu 2">
            <a:extLst>
              <a:ext uri="{FF2B5EF4-FFF2-40B4-BE49-F238E27FC236}">
                <a16:creationId xmlns:a16="http://schemas.microsoft.com/office/drawing/2014/main" id="{66E11761-4C46-EC41-B06F-64DA0CC95CF9}"/>
              </a:ext>
            </a:extLst>
          </p:cNvPr>
          <p:cNvSpPr>
            <a:spLocks noGrp="1"/>
          </p:cNvSpPr>
          <p:nvPr>
            <p:ph idx="1"/>
          </p:nvPr>
        </p:nvSpPr>
        <p:spPr/>
        <p:txBody>
          <a:bodyPr/>
          <a:lstStyle/>
          <a:p>
            <a:r>
              <a:rPr lang="fr-CA" sz="2800" dirty="0">
                <a:solidFill>
                  <a:schemeClr val="tx1"/>
                </a:solidFill>
              </a:rPr>
              <a:t>Climat propice à l’agriculture</a:t>
            </a:r>
          </a:p>
          <a:p>
            <a:r>
              <a:rPr lang="fr-CA" sz="2800" dirty="0">
                <a:solidFill>
                  <a:schemeClr val="tx1"/>
                </a:solidFill>
              </a:rPr>
              <a:t>Pas de conflits</a:t>
            </a:r>
          </a:p>
          <a:p>
            <a:r>
              <a:rPr lang="fr-CA" sz="2800" b="1" dirty="0">
                <a:solidFill>
                  <a:schemeClr val="tx1"/>
                </a:solidFill>
              </a:rPr>
              <a:t>60 %</a:t>
            </a:r>
            <a:r>
              <a:rPr lang="fr-CA" sz="2800" dirty="0">
                <a:solidFill>
                  <a:schemeClr val="tx1"/>
                </a:solidFill>
              </a:rPr>
              <a:t> de la population sous le seuil de la </a:t>
            </a:r>
            <a:r>
              <a:rPr lang="fr-CA" sz="2800" b="1" dirty="0">
                <a:solidFill>
                  <a:schemeClr val="tx1"/>
                </a:solidFill>
              </a:rPr>
              <a:t>pauvreté</a:t>
            </a:r>
          </a:p>
          <a:p>
            <a:endParaRPr lang="fr-FR" dirty="0"/>
          </a:p>
        </p:txBody>
      </p:sp>
      <p:sp>
        <p:nvSpPr>
          <p:cNvPr id="4" name="ZoneTexte 3">
            <a:extLst>
              <a:ext uri="{FF2B5EF4-FFF2-40B4-BE49-F238E27FC236}">
                <a16:creationId xmlns:a16="http://schemas.microsoft.com/office/drawing/2014/main" id="{40810423-0E6D-EF4D-BE3C-BEE79011CBAE}"/>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573D779E-3591-624E-9665-1B84CA10B9B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4687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C5CBB7-0AEF-5D4D-A9F6-7A4170F10A6D}"/>
              </a:ext>
            </a:extLst>
          </p:cNvPr>
          <p:cNvSpPr>
            <a:spLocks noGrp="1"/>
          </p:cNvSpPr>
          <p:nvPr>
            <p:ph type="title"/>
          </p:nvPr>
        </p:nvSpPr>
        <p:spPr>
          <a:xfrm>
            <a:off x="1642013" y="624109"/>
            <a:ext cx="8911687" cy="1594983"/>
          </a:xfrm>
        </p:spPr>
        <p:txBody>
          <a:bodyPr>
            <a:normAutofit fontScale="90000"/>
          </a:bodyPr>
          <a:lstStyle/>
          <a:p>
            <a:pPr algn="ctr"/>
            <a:r>
              <a:rPr lang="fr-FR" dirty="0"/>
              <a:t>Autre cause de la faim : </a:t>
            </a:r>
            <a:br>
              <a:rPr lang="fr-FR" dirty="0"/>
            </a:br>
            <a:r>
              <a:rPr lang="fr-CA" dirty="0"/>
              <a:t>Mauvais emploi de la disponibilité intérieure</a:t>
            </a:r>
            <a:endParaRPr lang="fr-FR" dirty="0"/>
          </a:p>
        </p:txBody>
      </p:sp>
      <p:sp>
        <p:nvSpPr>
          <p:cNvPr id="3" name="Espace réservé du contenu 2">
            <a:extLst>
              <a:ext uri="{FF2B5EF4-FFF2-40B4-BE49-F238E27FC236}">
                <a16:creationId xmlns:a16="http://schemas.microsoft.com/office/drawing/2014/main" id="{9BB6D65B-D8E4-2A43-BB43-1448E29BB92C}"/>
              </a:ext>
            </a:extLst>
          </p:cNvPr>
          <p:cNvSpPr>
            <a:spLocks noGrp="1"/>
          </p:cNvSpPr>
          <p:nvPr>
            <p:ph idx="1"/>
          </p:nvPr>
        </p:nvSpPr>
        <p:spPr>
          <a:xfrm>
            <a:off x="1638300" y="1962616"/>
            <a:ext cx="8915400" cy="4271275"/>
          </a:xfrm>
        </p:spPr>
        <p:txBody>
          <a:bodyPr>
            <a:normAutofit fontScale="85000" lnSpcReduction="10000"/>
          </a:bodyPr>
          <a:lstStyle/>
          <a:p>
            <a:pPr marL="0" indent="0" algn="ctr">
              <a:buNone/>
            </a:pPr>
            <a:r>
              <a:rPr lang="fr-FR" sz="2600" b="1" dirty="0"/>
              <a:t>disponibilité intérieure </a:t>
            </a:r>
          </a:p>
          <a:p>
            <a:pPr marL="0" indent="0" algn="ctr">
              <a:buNone/>
            </a:pPr>
            <a:r>
              <a:rPr lang="fr-FR" sz="2600" dirty="0"/>
              <a:t>=</a:t>
            </a:r>
          </a:p>
          <a:p>
            <a:pPr marL="0" indent="0" algn="ctr">
              <a:buNone/>
            </a:pPr>
            <a:r>
              <a:rPr lang="fr-FR" sz="2600" dirty="0"/>
              <a:t>production + importations - exportations + variations des stocks</a:t>
            </a:r>
          </a:p>
          <a:p>
            <a:pPr marL="0" indent="0" algn="ctr">
              <a:buNone/>
            </a:pPr>
            <a:r>
              <a:rPr lang="fr-FR" sz="2600" dirty="0"/>
              <a:t>=</a:t>
            </a:r>
          </a:p>
          <a:p>
            <a:pPr marL="0" indent="0" algn="ctr">
              <a:buNone/>
            </a:pPr>
            <a:r>
              <a:rPr lang="fr-FR" sz="2600" b="1" dirty="0"/>
              <a:t>disponibilité alimentaire</a:t>
            </a:r>
          </a:p>
          <a:p>
            <a:pPr marL="3543300" lvl="8" indent="0" algn="just">
              <a:buNone/>
            </a:pPr>
            <a:r>
              <a:rPr lang="fr-FR" sz="2600" dirty="0"/>
              <a:t>+ aliments pour animaux </a:t>
            </a:r>
          </a:p>
          <a:p>
            <a:pPr marL="3543300" lvl="8" indent="0" algn="just">
              <a:buNone/>
            </a:pPr>
            <a:r>
              <a:rPr lang="fr-FR" sz="2600" dirty="0"/>
              <a:t>+ semences </a:t>
            </a:r>
          </a:p>
          <a:p>
            <a:pPr marL="3543300" lvl="8" indent="0" algn="just">
              <a:buNone/>
            </a:pPr>
            <a:r>
              <a:rPr lang="fr-FR" sz="2600" dirty="0"/>
              <a:t>+ autres utilisations </a:t>
            </a:r>
          </a:p>
          <a:p>
            <a:pPr marL="3543300" lvl="8" indent="0" algn="just">
              <a:buNone/>
            </a:pPr>
            <a:r>
              <a:rPr lang="fr-FR" sz="2600" dirty="0"/>
              <a:t>+ traitements</a:t>
            </a:r>
          </a:p>
          <a:p>
            <a:pPr marL="3543300" lvl="8" indent="0" algn="just">
              <a:buNone/>
            </a:pPr>
            <a:r>
              <a:rPr lang="fr-FR" sz="2600" dirty="0"/>
              <a:t>+ pertes</a:t>
            </a:r>
          </a:p>
          <a:p>
            <a:endParaRPr lang="fr-FR" dirty="0"/>
          </a:p>
          <a:p>
            <a:endParaRPr lang="fr-FR" dirty="0"/>
          </a:p>
        </p:txBody>
      </p:sp>
      <p:sp>
        <p:nvSpPr>
          <p:cNvPr id="4" name="ZoneTexte 3">
            <a:extLst>
              <a:ext uri="{FF2B5EF4-FFF2-40B4-BE49-F238E27FC236}">
                <a16:creationId xmlns:a16="http://schemas.microsoft.com/office/drawing/2014/main" id="{1756FDF8-C9AF-C548-B0A3-9D94C5DDC6AC}"/>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B494E11C-BD1A-3A48-B793-9B70F4BC271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5404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759CA-C9FF-5F45-A047-C891C2714C53}"/>
              </a:ext>
            </a:extLst>
          </p:cNvPr>
          <p:cNvSpPr>
            <a:spLocks noGrp="1"/>
          </p:cNvSpPr>
          <p:nvPr>
            <p:ph type="title"/>
          </p:nvPr>
        </p:nvSpPr>
        <p:spPr>
          <a:xfrm>
            <a:off x="2707225" y="2788555"/>
            <a:ext cx="8911687" cy="1280890"/>
          </a:xfrm>
        </p:spPr>
        <p:txBody>
          <a:bodyPr>
            <a:normAutofit fontScale="90000"/>
          </a:bodyPr>
          <a:lstStyle/>
          <a:p>
            <a:r>
              <a:rPr lang="fr-FR" sz="4000" dirty="0"/>
              <a:t>Autres utilisations possibles de la disponibilité alimentaire</a:t>
            </a:r>
          </a:p>
        </p:txBody>
      </p:sp>
      <p:sp>
        <p:nvSpPr>
          <p:cNvPr id="4" name="ZoneTexte 3">
            <a:extLst>
              <a:ext uri="{FF2B5EF4-FFF2-40B4-BE49-F238E27FC236}">
                <a16:creationId xmlns:a16="http://schemas.microsoft.com/office/drawing/2014/main" id="{A0BCC878-CF25-D042-B6D9-8C81128A217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0803479D-93D6-5F4A-82A1-B78A3AB9A6E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2535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92AA49-A3E7-D345-B055-66376658D4E8}"/>
              </a:ext>
            </a:extLst>
          </p:cNvPr>
          <p:cNvSpPr>
            <a:spLocks noGrp="1"/>
          </p:cNvSpPr>
          <p:nvPr>
            <p:ph type="title"/>
          </p:nvPr>
        </p:nvSpPr>
        <p:spPr/>
        <p:txBody>
          <a:bodyPr>
            <a:normAutofit fontScale="90000"/>
          </a:bodyPr>
          <a:lstStyle/>
          <a:p>
            <a:r>
              <a:rPr lang="fr-CA" dirty="0"/>
              <a:t>Si toute la disponibilité intérieure mondiale de </a:t>
            </a:r>
            <a:r>
              <a:rPr lang="fr-CA" b="1" dirty="0"/>
              <a:t>végétaux </a:t>
            </a:r>
            <a:r>
              <a:rPr lang="fr-CA" dirty="0"/>
              <a:t>était utilisée pour de la </a:t>
            </a:r>
            <a:r>
              <a:rPr lang="fr-CA" b="1" dirty="0"/>
              <a:t>nourriture</a:t>
            </a:r>
            <a:r>
              <a:rPr lang="fr-CA" dirty="0"/>
              <a:t>:</a:t>
            </a:r>
            <a:br>
              <a:rPr lang="fr-CA" dirty="0"/>
            </a:br>
            <a:endParaRPr lang="fr-FR" dirty="0"/>
          </a:p>
        </p:txBody>
      </p:sp>
      <p:sp>
        <p:nvSpPr>
          <p:cNvPr id="3" name="Espace réservé du contenu 2">
            <a:extLst>
              <a:ext uri="{FF2B5EF4-FFF2-40B4-BE49-F238E27FC236}">
                <a16:creationId xmlns:a16="http://schemas.microsoft.com/office/drawing/2014/main" id="{E634EE9D-60EF-374B-86EF-619A4314D2DE}"/>
              </a:ext>
            </a:extLst>
          </p:cNvPr>
          <p:cNvSpPr>
            <a:spLocks noGrp="1"/>
          </p:cNvSpPr>
          <p:nvPr>
            <p:ph idx="1"/>
          </p:nvPr>
        </p:nvSpPr>
        <p:spPr>
          <a:xfrm>
            <a:off x="2589212" y="2456268"/>
            <a:ext cx="8915400" cy="3777622"/>
          </a:xfrm>
        </p:spPr>
        <p:txBody>
          <a:bodyPr>
            <a:noAutofit/>
          </a:bodyPr>
          <a:lstStyle/>
          <a:p>
            <a:r>
              <a:rPr lang="fr-CA" sz="2800" dirty="0"/>
              <a:t>En terme de besoins</a:t>
            </a:r>
            <a:r>
              <a:rPr lang="fr-CA" sz="2800" b="1" dirty="0"/>
              <a:t> en kcal </a:t>
            </a:r>
            <a:r>
              <a:rPr lang="fr-CA" sz="2800" dirty="0"/>
              <a:t>:</a:t>
            </a:r>
          </a:p>
          <a:p>
            <a:pPr lvl="1"/>
            <a:r>
              <a:rPr lang="fr-CA" sz="2800" b="1" dirty="0"/>
              <a:t>11,8 milliards </a:t>
            </a:r>
            <a:r>
              <a:rPr lang="fr-CA" sz="2800" dirty="0"/>
              <a:t>de personnes seraient nourries.</a:t>
            </a:r>
          </a:p>
          <a:p>
            <a:pPr lvl="1"/>
            <a:r>
              <a:rPr lang="fr-CA" sz="2800" dirty="0"/>
              <a:t>Soit </a:t>
            </a:r>
            <a:r>
              <a:rPr lang="fr-CA" sz="2800" b="1" dirty="0"/>
              <a:t>170 %</a:t>
            </a:r>
            <a:r>
              <a:rPr lang="fr-CA" sz="2800" dirty="0"/>
              <a:t> de la population mondiale.</a:t>
            </a:r>
          </a:p>
          <a:p>
            <a:r>
              <a:rPr lang="fr-CA" sz="2800" dirty="0"/>
              <a:t>En terme de besoins </a:t>
            </a:r>
            <a:r>
              <a:rPr lang="fr-CA" sz="2800" b="1" dirty="0"/>
              <a:t>en protéines </a:t>
            </a:r>
            <a:r>
              <a:rPr lang="fr-CA" sz="2800" dirty="0"/>
              <a:t>:</a:t>
            </a:r>
          </a:p>
          <a:p>
            <a:pPr lvl="1"/>
            <a:r>
              <a:rPr lang="fr-CA" sz="2800" b="1" dirty="0"/>
              <a:t>14 milliards </a:t>
            </a:r>
            <a:r>
              <a:rPr lang="fr-CA" sz="2800" dirty="0"/>
              <a:t>de personnes seraient nourries.</a:t>
            </a:r>
          </a:p>
          <a:p>
            <a:pPr lvl="1"/>
            <a:r>
              <a:rPr lang="fr-CA" sz="2800" dirty="0"/>
              <a:t>Soit </a:t>
            </a:r>
            <a:r>
              <a:rPr lang="fr-CA" sz="2800" b="1" dirty="0"/>
              <a:t>205 %</a:t>
            </a:r>
            <a:r>
              <a:rPr lang="fr-CA" sz="2800" dirty="0"/>
              <a:t> de la population mondiale.</a:t>
            </a:r>
            <a:endParaRPr lang="fr-FR" sz="2800" dirty="0"/>
          </a:p>
        </p:txBody>
      </p:sp>
      <p:sp>
        <p:nvSpPr>
          <p:cNvPr id="4" name="ZoneTexte 3">
            <a:extLst>
              <a:ext uri="{FF2B5EF4-FFF2-40B4-BE49-F238E27FC236}">
                <a16:creationId xmlns:a16="http://schemas.microsoft.com/office/drawing/2014/main" id="{74DA7147-6465-3D41-8020-AEB7BDADF423}"/>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7A6191FC-886F-824B-A3E1-3E92FF02F69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40601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D25B3-AA3F-5D47-883B-5C29255F83C2}"/>
              </a:ext>
            </a:extLst>
          </p:cNvPr>
          <p:cNvSpPr>
            <a:spLocks noGrp="1"/>
          </p:cNvSpPr>
          <p:nvPr>
            <p:ph type="title"/>
          </p:nvPr>
        </p:nvSpPr>
        <p:spPr/>
        <p:txBody>
          <a:bodyPr>
            <a:normAutofit fontScale="90000"/>
          </a:bodyPr>
          <a:lstStyle/>
          <a:p>
            <a:r>
              <a:rPr lang="fr-CA" dirty="0"/>
              <a:t>Si toute la </a:t>
            </a:r>
            <a:r>
              <a:rPr lang="fr-CA" b="1" dirty="0"/>
              <a:t>disponibilité alimentaire, les semences et les pertes mondiales de végétaux </a:t>
            </a:r>
            <a:r>
              <a:rPr lang="fr-CA" dirty="0"/>
              <a:t>étaient utilisées pour de la nourriture : </a:t>
            </a:r>
          </a:p>
        </p:txBody>
      </p:sp>
      <p:sp>
        <p:nvSpPr>
          <p:cNvPr id="3" name="Espace réservé du contenu 2">
            <a:extLst>
              <a:ext uri="{FF2B5EF4-FFF2-40B4-BE49-F238E27FC236}">
                <a16:creationId xmlns:a16="http://schemas.microsoft.com/office/drawing/2014/main" id="{02333422-8A1D-774C-A0F3-931F294FAAE7}"/>
              </a:ext>
            </a:extLst>
          </p:cNvPr>
          <p:cNvSpPr>
            <a:spLocks noGrp="1"/>
          </p:cNvSpPr>
          <p:nvPr>
            <p:ph idx="1"/>
          </p:nvPr>
        </p:nvSpPr>
        <p:spPr>
          <a:xfrm>
            <a:off x="2589212" y="2747963"/>
            <a:ext cx="8915400" cy="3777622"/>
          </a:xfrm>
        </p:spPr>
        <p:txBody>
          <a:bodyPr>
            <a:noAutofit/>
          </a:bodyPr>
          <a:lstStyle/>
          <a:p>
            <a:r>
              <a:rPr lang="fr-CA" sz="2800" dirty="0"/>
              <a:t>En terme de besoin </a:t>
            </a:r>
            <a:r>
              <a:rPr lang="fr-CA" sz="2800" b="1" dirty="0"/>
              <a:t>en kcal </a:t>
            </a:r>
            <a:r>
              <a:rPr lang="fr-CA" sz="2800" dirty="0"/>
              <a:t>: </a:t>
            </a:r>
          </a:p>
          <a:p>
            <a:pPr lvl="1"/>
            <a:r>
              <a:rPr lang="fr-CA" sz="2800" b="1" dirty="0"/>
              <a:t>9 milliards </a:t>
            </a:r>
            <a:r>
              <a:rPr lang="fr-CA" sz="2800" dirty="0"/>
              <a:t>d'êtres humains seraient nourris. </a:t>
            </a:r>
          </a:p>
          <a:p>
            <a:pPr lvl="1"/>
            <a:r>
              <a:rPr lang="fr-CA" sz="2800" dirty="0"/>
              <a:t>Soit </a:t>
            </a:r>
            <a:r>
              <a:rPr lang="fr-CA" sz="2800" b="1" dirty="0"/>
              <a:t>130 %</a:t>
            </a:r>
            <a:r>
              <a:rPr lang="fr-CA" sz="2800" dirty="0"/>
              <a:t> de la population mondiale.</a:t>
            </a:r>
          </a:p>
          <a:p>
            <a:r>
              <a:rPr lang="fr-CA" sz="2800" dirty="0"/>
              <a:t>En terme de besoin </a:t>
            </a:r>
            <a:r>
              <a:rPr lang="fr-CA" sz="2800" b="1" dirty="0"/>
              <a:t>en protéines </a:t>
            </a:r>
            <a:r>
              <a:rPr lang="fr-CA" sz="2800" dirty="0"/>
              <a:t>: </a:t>
            </a:r>
          </a:p>
          <a:p>
            <a:pPr lvl="1"/>
            <a:r>
              <a:rPr lang="fr-CA" sz="2800" b="1" dirty="0"/>
              <a:t>10 milliards </a:t>
            </a:r>
            <a:r>
              <a:rPr lang="fr-CA" sz="2800" dirty="0"/>
              <a:t>d'êtres humains seraient nourris. </a:t>
            </a:r>
          </a:p>
          <a:p>
            <a:pPr lvl="1"/>
            <a:r>
              <a:rPr lang="fr-CA" sz="2800" b="1" dirty="0"/>
              <a:t>Soit 140 % </a:t>
            </a:r>
            <a:r>
              <a:rPr lang="fr-CA" sz="2800" dirty="0"/>
              <a:t>de la population mondiale.</a:t>
            </a:r>
            <a:endParaRPr lang="fr-FR" sz="2800" dirty="0"/>
          </a:p>
        </p:txBody>
      </p:sp>
      <p:sp>
        <p:nvSpPr>
          <p:cNvPr id="4" name="ZoneTexte 3">
            <a:extLst>
              <a:ext uri="{FF2B5EF4-FFF2-40B4-BE49-F238E27FC236}">
                <a16:creationId xmlns:a16="http://schemas.microsoft.com/office/drawing/2014/main" id="{F09FEDA7-BA14-D24F-ACC2-7CA2BC02D4CD}"/>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F2F4C642-122A-F940-A6A2-F5B68F1EA26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2962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AD149-F010-3A4B-83BE-D548F937B5C6}"/>
              </a:ext>
            </a:extLst>
          </p:cNvPr>
          <p:cNvSpPr>
            <a:spLocks noGrp="1"/>
          </p:cNvSpPr>
          <p:nvPr>
            <p:ph type="title"/>
          </p:nvPr>
        </p:nvSpPr>
        <p:spPr/>
        <p:txBody>
          <a:bodyPr>
            <a:normAutofit fontScale="90000"/>
          </a:bodyPr>
          <a:lstStyle/>
          <a:p>
            <a:r>
              <a:rPr lang="fr-CA" dirty="0"/>
              <a:t>Si toute la </a:t>
            </a:r>
            <a:r>
              <a:rPr lang="fr-CA" b="1" dirty="0"/>
              <a:t>disponibilité alimentaire mondiale </a:t>
            </a:r>
            <a:r>
              <a:rPr lang="fr-CA" dirty="0"/>
              <a:t>était utilisée pour de la nourriture : </a:t>
            </a:r>
          </a:p>
        </p:txBody>
      </p:sp>
      <p:sp>
        <p:nvSpPr>
          <p:cNvPr id="3" name="Espace réservé du contenu 2">
            <a:extLst>
              <a:ext uri="{FF2B5EF4-FFF2-40B4-BE49-F238E27FC236}">
                <a16:creationId xmlns:a16="http://schemas.microsoft.com/office/drawing/2014/main" id="{F0D64923-85B1-D944-9EA2-7413F9291923}"/>
              </a:ext>
            </a:extLst>
          </p:cNvPr>
          <p:cNvSpPr>
            <a:spLocks noGrp="1"/>
          </p:cNvSpPr>
          <p:nvPr>
            <p:ph idx="1"/>
          </p:nvPr>
        </p:nvSpPr>
        <p:spPr/>
        <p:txBody>
          <a:bodyPr>
            <a:normAutofit/>
          </a:bodyPr>
          <a:lstStyle/>
          <a:p>
            <a:r>
              <a:rPr lang="fr-CA" sz="2800" dirty="0"/>
              <a:t>En terme de besoin </a:t>
            </a:r>
            <a:r>
              <a:rPr lang="fr-CA" sz="2800" b="1" dirty="0"/>
              <a:t>en kcal </a:t>
            </a:r>
            <a:r>
              <a:rPr lang="fr-CA" sz="2800" dirty="0"/>
              <a:t>: </a:t>
            </a:r>
          </a:p>
          <a:p>
            <a:pPr lvl="1"/>
            <a:r>
              <a:rPr lang="fr-CA" sz="2800" b="1" dirty="0"/>
              <a:t>8 milliards </a:t>
            </a:r>
            <a:r>
              <a:rPr lang="fr-CA" sz="2800" dirty="0"/>
              <a:t>d'êtres humains seraient nourris.</a:t>
            </a:r>
          </a:p>
          <a:p>
            <a:pPr lvl="1"/>
            <a:r>
              <a:rPr lang="fr-CA" sz="2800" dirty="0"/>
              <a:t>Soit </a:t>
            </a:r>
            <a:r>
              <a:rPr lang="fr-CA" sz="2800" b="1" dirty="0"/>
              <a:t>115 %</a:t>
            </a:r>
            <a:r>
              <a:rPr lang="fr-CA" sz="2800" dirty="0"/>
              <a:t> de la population mondiale.</a:t>
            </a:r>
          </a:p>
          <a:p>
            <a:r>
              <a:rPr lang="fr-CA" sz="2800" dirty="0"/>
              <a:t>En terme de besoin </a:t>
            </a:r>
            <a:r>
              <a:rPr lang="fr-CA" sz="2800" b="1" dirty="0"/>
              <a:t>en protéines </a:t>
            </a:r>
            <a:r>
              <a:rPr lang="fr-CA" sz="2800" dirty="0"/>
              <a:t>: </a:t>
            </a:r>
          </a:p>
          <a:p>
            <a:pPr lvl="1"/>
            <a:r>
              <a:rPr lang="fr-CA" sz="2800" b="1" dirty="0"/>
              <a:t>10 milliards </a:t>
            </a:r>
            <a:r>
              <a:rPr lang="fr-CA" sz="2800" dirty="0"/>
              <a:t>d'êtres humains seraient nourris. </a:t>
            </a:r>
          </a:p>
          <a:p>
            <a:pPr lvl="1"/>
            <a:r>
              <a:rPr lang="fr-CA" sz="2800" dirty="0"/>
              <a:t>Soit </a:t>
            </a:r>
            <a:r>
              <a:rPr lang="fr-CA" sz="2800" b="1" dirty="0"/>
              <a:t>145 %</a:t>
            </a:r>
            <a:r>
              <a:rPr lang="fr-CA" sz="2800" dirty="0"/>
              <a:t> de la population mondiale.</a:t>
            </a:r>
            <a:endParaRPr lang="fr-FR" sz="2800" dirty="0"/>
          </a:p>
        </p:txBody>
      </p:sp>
      <p:sp>
        <p:nvSpPr>
          <p:cNvPr id="4" name="ZoneTexte 3">
            <a:extLst>
              <a:ext uri="{FF2B5EF4-FFF2-40B4-BE49-F238E27FC236}">
                <a16:creationId xmlns:a16="http://schemas.microsoft.com/office/drawing/2014/main" id="{F799042B-1D3B-5C4D-926A-5C3C7FFD618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E3771D15-9926-D44E-B7C0-36B36722F29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03321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92F99-C5E1-9045-A9EE-B64E6F5992FB}"/>
              </a:ext>
            </a:extLst>
          </p:cNvPr>
          <p:cNvSpPr>
            <a:spLocks noGrp="1"/>
          </p:cNvSpPr>
          <p:nvPr>
            <p:ph type="title"/>
          </p:nvPr>
        </p:nvSpPr>
        <p:spPr/>
        <p:txBody>
          <a:bodyPr/>
          <a:lstStyle/>
          <a:p>
            <a:r>
              <a:rPr lang="fr-CA" dirty="0"/>
              <a:t>Prévisions de population en 2050 </a:t>
            </a:r>
            <a:endParaRPr lang="fr-FR" dirty="0"/>
          </a:p>
        </p:txBody>
      </p:sp>
      <p:sp>
        <p:nvSpPr>
          <p:cNvPr id="3" name="Espace réservé du contenu 2">
            <a:extLst>
              <a:ext uri="{FF2B5EF4-FFF2-40B4-BE49-F238E27FC236}">
                <a16:creationId xmlns:a16="http://schemas.microsoft.com/office/drawing/2014/main" id="{106CFD9E-4453-AB44-AD59-025C2E046AA0}"/>
              </a:ext>
            </a:extLst>
          </p:cNvPr>
          <p:cNvSpPr>
            <a:spLocks noGrp="1"/>
          </p:cNvSpPr>
          <p:nvPr>
            <p:ph idx="1"/>
          </p:nvPr>
        </p:nvSpPr>
        <p:spPr>
          <a:xfrm>
            <a:off x="2589212" y="2483005"/>
            <a:ext cx="8915400" cy="1891990"/>
          </a:xfrm>
        </p:spPr>
        <p:txBody>
          <a:bodyPr/>
          <a:lstStyle/>
          <a:p>
            <a:r>
              <a:rPr lang="fr-CA" sz="2800" dirty="0"/>
              <a:t>Population mondiale : </a:t>
            </a:r>
            <a:r>
              <a:rPr lang="fr-CA" sz="2800" b="1" dirty="0"/>
              <a:t>9 milliards</a:t>
            </a:r>
            <a:endParaRPr lang="fr-CA" sz="2800" dirty="0"/>
          </a:p>
          <a:p>
            <a:r>
              <a:rPr lang="fr-CA" sz="2800" dirty="0"/>
              <a:t>Pourcentage de la population sous-alimentée : </a:t>
            </a:r>
            <a:r>
              <a:rPr lang="fr-CA" sz="2800" b="1" dirty="0"/>
              <a:t>4,8 %</a:t>
            </a:r>
          </a:p>
          <a:p>
            <a:endParaRPr lang="fr-FR" dirty="0"/>
          </a:p>
        </p:txBody>
      </p:sp>
      <p:sp>
        <p:nvSpPr>
          <p:cNvPr id="4" name="ZoneTexte 3">
            <a:extLst>
              <a:ext uri="{FF2B5EF4-FFF2-40B4-BE49-F238E27FC236}">
                <a16:creationId xmlns:a16="http://schemas.microsoft.com/office/drawing/2014/main" id="{D2DBBA43-3D9A-3340-B9C8-10105A819D56}"/>
              </a:ext>
            </a:extLst>
          </p:cNvPr>
          <p:cNvSpPr txBox="1"/>
          <p:nvPr/>
        </p:nvSpPr>
        <p:spPr>
          <a:xfrm>
            <a:off x="2589212" y="5419493"/>
            <a:ext cx="6898042" cy="400110"/>
          </a:xfrm>
          <a:prstGeom prst="rect">
            <a:avLst/>
          </a:prstGeom>
          <a:noFill/>
        </p:spPr>
        <p:txBody>
          <a:bodyPr wrap="none" rtlCol="0">
            <a:spAutoFit/>
          </a:bodyPr>
          <a:lstStyle/>
          <a:p>
            <a:r>
              <a:rPr lang="fr-CA" sz="1000" dirty="0"/>
              <a:t>Source : </a:t>
            </a:r>
            <a:r>
              <a:rPr lang="fr-CA" sz="1000" u="sng" dirty="0">
                <a:hlinkClick r:id="rId3"/>
              </a:rPr>
              <a:t>http://www.fao.org/fileadmin/templates/wsfs/docs/Issues_papers/HLEF2050_Global_Agriculture.pdf</a:t>
            </a:r>
            <a:endParaRPr lang="fr-CA" sz="1000" dirty="0"/>
          </a:p>
          <a:p>
            <a:endParaRPr lang="fr-FR" sz="1000" dirty="0"/>
          </a:p>
        </p:txBody>
      </p:sp>
      <p:sp>
        <p:nvSpPr>
          <p:cNvPr id="5" name="ZoneTexte 4">
            <a:extLst>
              <a:ext uri="{FF2B5EF4-FFF2-40B4-BE49-F238E27FC236}">
                <a16:creationId xmlns:a16="http://schemas.microsoft.com/office/drawing/2014/main" id="{89BB4E7C-5608-A648-96B0-2D70E610ADCB}"/>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8" name="Espace réservé du numéro de diapositive 7">
            <a:extLst>
              <a:ext uri="{FF2B5EF4-FFF2-40B4-BE49-F238E27FC236}">
                <a16:creationId xmlns:a16="http://schemas.microsoft.com/office/drawing/2014/main" id="{F137481A-ADE9-C146-BA15-E4128DFFDE2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2369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449EF-561B-824F-9127-D4B927122821}"/>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D0E568D5-D335-954B-9987-3417E5345D82}"/>
              </a:ext>
            </a:extLst>
          </p:cNvPr>
          <p:cNvSpPr>
            <a:spLocks noGrp="1"/>
          </p:cNvSpPr>
          <p:nvPr>
            <p:ph idx="1"/>
          </p:nvPr>
        </p:nvSpPr>
        <p:spPr/>
        <p:txBody>
          <a:bodyPr>
            <a:noAutofit/>
          </a:bodyPr>
          <a:lstStyle/>
          <a:p>
            <a:r>
              <a:rPr lang="fr-FR" sz="2000" dirty="0"/>
              <a:t>Les ressources alimentaires sont actuellement </a:t>
            </a:r>
            <a:r>
              <a:rPr lang="fr-FR" sz="2000" b="1" dirty="0"/>
              <a:t>suffisantes</a:t>
            </a:r>
          </a:p>
          <a:p>
            <a:r>
              <a:rPr lang="fr-FR" sz="2000" dirty="0"/>
              <a:t>La sous-alimentation résulte d’une </a:t>
            </a:r>
            <a:r>
              <a:rPr lang="fr-FR" sz="2000" b="1" dirty="0"/>
              <a:t>mauvaise répartition des richesses </a:t>
            </a:r>
            <a:r>
              <a:rPr lang="fr-FR" sz="2000" dirty="0"/>
              <a:t>et d’un </a:t>
            </a:r>
            <a:r>
              <a:rPr lang="fr-FR" sz="2000" b="1" dirty="0"/>
              <a:t>mauvais emploi des disponibilités alimentaires</a:t>
            </a:r>
          </a:p>
          <a:p>
            <a:r>
              <a:rPr lang="fr-FR" sz="2000" dirty="0"/>
              <a:t>Pour endiguer la sous-alimentation, il faut : </a:t>
            </a:r>
          </a:p>
          <a:p>
            <a:pPr lvl="1"/>
            <a:r>
              <a:rPr lang="fr-FR" sz="2000" b="1" dirty="0"/>
              <a:t>Repenser l’accès à la nourriture</a:t>
            </a:r>
            <a:r>
              <a:rPr lang="fr-FR" sz="2000" dirty="0"/>
              <a:t>, indépendamment du niveau de richesse</a:t>
            </a:r>
          </a:p>
          <a:p>
            <a:pPr lvl="1"/>
            <a:r>
              <a:rPr lang="fr-FR" sz="2000" b="1" dirty="0"/>
              <a:t>Mieux employer les ressources alimentaires</a:t>
            </a:r>
          </a:p>
          <a:p>
            <a:r>
              <a:rPr lang="fr-FR" sz="2000" dirty="0"/>
              <a:t>À terme, la </a:t>
            </a:r>
            <a:r>
              <a:rPr lang="fr-FR" sz="2000" b="1" dirty="0"/>
              <a:t>réduction de la consommation de viandes </a:t>
            </a:r>
            <a:r>
              <a:rPr lang="fr-FR" sz="2000" dirty="0"/>
              <a:t>s’imposera à nous tous</a:t>
            </a:r>
          </a:p>
        </p:txBody>
      </p:sp>
      <p:sp>
        <p:nvSpPr>
          <p:cNvPr id="4" name="ZoneTexte 3">
            <a:extLst>
              <a:ext uri="{FF2B5EF4-FFF2-40B4-BE49-F238E27FC236}">
                <a16:creationId xmlns:a16="http://schemas.microsoft.com/office/drawing/2014/main" id="{6C363876-5E07-2946-9E7D-FC55E8718F9B}"/>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693C1421-6427-AA49-B2F5-DFE34E2DE8D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98946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759CA-C9FF-5F45-A047-C891C2714C53}"/>
              </a:ext>
            </a:extLst>
          </p:cNvPr>
          <p:cNvSpPr>
            <a:spLocks noGrp="1"/>
          </p:cNvSpPr>
          <p:nvPr>
            <p:ph type="title"/>
          </p:nvPr>
        </p:nvSpPr>
        <p:spPr>
          <a:xfrm>
            <a:off x="2707225" y="2788555"/>
            <a:ext cx="8911687" cy="1280890"/>
          </a:xfrm>
        </p:spPr>
        <p:txBody>
          <a:bodyPr>
            <a:normAutofit/>
          </a:bodyPr>
          <a:lstStyle/>
          <a:p>
            <a:r>
              <a:rPr lang="fr-CA" sz="4000" dirty="0"/>
              <a:t>Détails des données téléchargées  </a:t>
            </a:r>
            <a:endParaRPr lang="fr-FR" sz="4000" dirty="0"/>
          </a:p>
        </p:txBody>
      </p:sp>
      <p:sp>
        <p:nvSpPr>
          <p:cNvPr id="4" name="ZoneTexte 3">
            <a:extLst>
              <a:ext uri="{FF2B5EF4-FFF2-40B4-BE49-F238E27FC236}">
                <a16:creationId xmlns:a16="http://schemas.microsoft.com/office/drawing/2014/main" id="{A0BCC878-CF25-D042-B6D9-8C81128A217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2</a:t>
            </a:r>
          </a:p>
        </p:txBody>
      </p:sp>
      <p:sp>
        <p:nvSpPr>
          <p:cNvPr id="7" name="Espace réservé du numéro de diapositive 6">
            <a:extLst>
              <a:ext uri="{FF2B5EF4-FFF2-40B4-BE49-F238E27FC236}">
                <a16:creationId xmlns:a16="http://schemas.microsoft.com/office/drawing/2014/main" id="{0803479D-93D6-5F4A-82A1-B78A3AB9A6E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3888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0DBD8-E300-794A-94E3-972B12A4AC33}"/>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41ECC7C9-1E5F-6041-82B6-8AE7450884C0}"/>
              </a:ext>
            </a:extLst>
          </p:cNvPr>
          <p:cNvSpPr>
            <a:spLocks noGrp="1"/>
          </p:cNvSpPr>
          <p:nvPr>
            <p:ph idx="1"/>
          </p:nvPr>
        </p:nvSpPr>
        <p:spPr/>
        <p:txBody>
          <a:bodyPr>
            <a:normAutofit/>
          </a:bodyPr>
          <a:lstStyle/>
          <a:p>
            <a:r>
              <a:rPr lang="fr-FR" sz="2800" dirty="0"/>
              <a:t>Thème de la </a:t>
            </a:r>
            <a:r>
              <a:rPr lang="fr-FR" sz="2800" b="1" dirty="0"/>
              <a:t>sous-nutrition</a:t>
            </a:r>
            <a:r>
              <a:rPr lang="fr-FR" sz="2800" dirty="0"/>
              <a:t> dans le monde</a:t>
            </a:r>
          </a:p>
          <a:p>
            <a:r>
              <a:rPr lang="fr-FR" sz="2800" dirty="0"/>
              <a:t>Étude statistique réalisée par une équipe de l’Organisation des Nations Unies pour l’alimentation et l’agriculture (</a:t>
            </a:r>
            <a:r>
              <a:rPr lang="fr-FR" sz="2800" b="1" dirty="0"/>
              <a:t>FAO</a:t>
            </a:r>
            <a:r>
              <a:rPr lang="fr-FR" sz="2800" dirty="0"/>
              <a:t>)</a:t>
            </a:r>
          </a:p>
          <a:p>
            <a:r>
              <a:rPr lang="fr-FR" sz="2800" dirty="0"/>
              <a:t>Étude basée sur chiffres de l’année </a:t>
            </a:r>
            <a:r>
              <a:rPr lang="fr-FR" sz="2800" b="1" dirty="0"/>
              <a:t>2013</a:t>
            </a:r>
          </a:p>
          <a:p>
            <a:r>
              <a:rPr lang="fr-FR" sz="2800" b="1" dirty="0"/>
              <a:t>Source</a:t>
            </a:r>
            <a:r>
              <a:rPr lang="fr-FR" sz="2800" dirty="0"/>
              <a:t> des données : FAO</a:t>
            </a:r>
          </a:p>
        </p:txBody>
      </p:sp>
      <p:sp>
        <p:nvSpPr>
          <p:cNvPr id="7" name="Espace réservé du numéro de diapositive 6">
            <a:extLst>
              <a:ext uri="{FF2B5EF4-FFF2-40B4-BE49-F238E27FC236}">
                <a16:creationId xmlns:a16="http://schemas.microsoft.com/office/drawing/2014/main" id="{BC321812-2C98-B942-83BD-B0D434B75BD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9205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82E1D-4681-9F45-8020-5409B6984585}"/>
              </a:ext>
            </a:extLst>
          </p:cNvPr>
          <p:cNvSpPr>
            <a:spLocks noGrp="1"/>
          </p:cNvSpPr>
          <p:nvPr>
            <p:ph type="title"/>
          </p:nvPr>
        </p:nvSpPr>
        <p:spPr/>
        <p:txBody>
          <a:bodyPr/>
          <a:lstStyle/>
          <a:p>
            <a:r>
              <a:rPr lang="fr-CA" dirty="0"/>
              <a:t>Détails des données téléchargées  </a:t>
            </a:r>
            <a:endParaRPr lang="fr-FR" dirty="0"/>
          </a:p>
        </p:txBody>
      </p:sp>
      <p:sp>
        <p:nvSpPr>
          <p:cNvPr id="3" name="Espace réservé du contenu 2">
            <a:extLst>
              <a:ext uri="{FF2B5EF4-FFF2-40B4-BE49-F238E27FC236}">
                <a16:creationId xmlns:a16="http://schemas.microsoft.com/office/drawing/2014/main" id="{3063ABA4-0175-1B47-A1AA-7563D1BC32B7}"/>
              </a:ext>
            </a:extLst>
          </p:cNvPr>
          <p:cNvSpPr>
            <a:spLocks noGrp="1"/>
          </p:cNvSpPr>
          <p:nvPr>
            <p:ph idx="1"/>
          </p:nvPr>
        </p:nvSpPr>
        <p:spPr/>
        <p:txBody>
          <a:bodyPr>
            <a:normAutofit/>
          </a:bodyPr>
          <a:lstStyle/>
          <a:p>
            <a:r>
              <a:rPr lang="fr-FR" sz="2400" dirty="0"/>
              <a:t>Source : </a:t>
            </a:r>
            <a:r>
              <a:rPr lang="fr-FR" sz="2400" b="1" dirty="0"/>
              <a:t>FAO</a:t>
            </a:r>
          </a:p>
          <a:p>
            <a:r>
              <a:rPr lang="fr-FR" sz="2400" dirty="0"/>
              <a:t>5 fichiers détaillant chacun, pour chaque pays :</a:t>
            </a:r>
          </a:p>
          <a:p>
            <a:pPr lvl="1"/>
            <a:r>
              <a:rPr lang="fr-FR" sz="2400" dirty="0"/>
              <a:t>La </a:t>
            </a:r>
            <a:r>
              <a:rPr lang="fr-FR" sz="2400" b="1" dirty="0"/>
              <a:t>population</a:t>
            </a:r>
          </a:p>
          <a:p>
            <a:pPr lvl="1"/>
            <a:r>
              <a:rPr lang="fr-FR" sz="2400" dirty="0"/>
              <a:t>La production de denrées </a:t>
            </a:r>
            <a:r>
              <a:rPr lang="fr-FR" sz="2400" b="1" dirty="0"/>
              <a:t>végétales</a:t>
            </a:r>
          </a:p>
          <a:p>
            <a:pPr lvl="1"/>
            <a:r>
              <a:rPr lang="fr-FR" sz="2400" dirty="0"/>
              <a:t>La production de denrées </a:t>
            </a:r>
            <a:r>
              <a:rPr lang="fr-FR" sz="2400" b="1" dirty="0"/>
              <a:t>animales</a:t>
            </a:r>
          </a:p>
          <a:p>
            <a:pPr lvl="1"/>
            <a:r>
              <a:rPr lang="fr-FR" sz="2400" dirty="0"/>
              <a:t>La production de </a:t>
            </a:r>
            <a:r>
              <a:rPr lang="fr-FR" sz="2400" b="1" dirty="0"/>
              <a:t>céréales</a:t>
            </a:r>
          </a:p>
          <a:p>
            <a:pPr lvl="1"/>
            <a:r>
              <a:rPr lang="fr-FR" sz="2400" dirty="0"/>
              <a:t>La proportion de personnes </a:t>
            </a:r>
            <a:r>
              <a:rPr lang="fr-FR" sz="2400" b="1" dirty="0"/>
              <a:t>sous-alimentées</a:t>
            </a:r>
          </a:p>
          <a:p>
            <a:pPr lvl="1"/>
            <a:endParaRPr lang="fr-FR" dirty="0"/>
          </a:p>
        </p:txBody>
      </p:sp>
      <p:sp>
        <p:nvSpPr>
          <p:cNvPr id="4" name="ZoneTexte 3">
            <a:extLst>
              <a:ext uri="{FF2B5EF4-FFF2-40B4-BE49-F238E27FC236}">
                <a16:creationId xmlns:a16="http://schemas.microsoft.com/office/drawing/2014/main" id="{4C22386B-3725-7A4F-BF30-0A0413D01A9E}"/>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2</a:t>
            </a:r>
          </a:p>
        </p:txBody>
      </p:sp>
      <p:sp>
        <p:nvSpPr>
          <p:cNvPr id="7" name="Espace réservé du numéro de diapositive 6">
            <a:extLst>
              <a:ext uri="{FF2B5EF4-FFF2-40B4-BE49-F238E27FC236}">
                <a16:creationId xmlns:a16="http://schemas.microsoft.com/office/drawing/2014/main" id="{313D5640-FB84-6248-9D07-3D275D39628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61250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CADD5-13CD-2B45-B956-F2EE3E1B2820}"/>
              </a:ext>
            </a:extLst>
          </p:cNvPr>
          <p:cNvSpPr>
            <a:spLocks noGrp="1"/>
          </p:cNvSpPr>
          <p:nvPr>
            <p:ph type="title"/>
          </p:nvPr>
        </p:nvSpPr>
        <p:spPr/>
        <p:txBody>
          <a:bodyPr/>
          <a:lstStyle/>
          <a:p>
            <a:r>
              <a:rPr lang="fr-FR" dirty="0"/>
              <a:t>Correspondance de chaque colonne</a:t>
            </a:r>
          </a:p>
        </p:txBody>
      </p:sp>
      <p:sp>
        <p:nvSpPr>
          <p:cNvPr id="4" name="ZoneTexte 3">
            <a:extLst>
              <a:ext uri="{FF2B5EF4-FFF2-40B4-BE49-F238E27FC236}">
                <a16:creationId xmlns:a16="http://schemas.microsoft.com/office/drawing/2014/main" id="{D1AAB44D-CB72-404C-BFD5-DABE9A9F2D20}"/>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2</a:t>
            </a:r>
          </a:p>
        </p:txBody>
      </p:sp>
      <p:sp>
        <p:nvSpPr>
          <p:cNvPr id="7" name="Espace réservé du numéro de diapositive 6">
            <a:extLst>
              <a:ext uri="{FF2B5EF4-FFF2-40B4-BE49-F238E27FC236}">
                <a16:creationId xmlns:a16="http://schemas.microsoft.com/office/drawing/2014/main" id="{01C5124F-1F8B-6D40-987C-066CD6A52A9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9" name="Image 8">
            <a:extLst>
              <a:ext uri="{FF2B5EF4-FFF2-40B4-BE49-F238E27FC236}">
                <a16:creationId xmlns:a16="http://schemas.microsoft.com/office/drawing/2014/main" id="{BFADBABE-5C11-3040-8C74-1277E6D7AF13}"/>
              </a:ext>
            </a:extLst>
          </p:cNvPr>
          <p:cNvPicPr>
            <a:picLocks noChangeAspect="1"/>
          </p:cNvPicPr>
          <p:nvPr/>
        </p:nvPicPr>
        <p:blipFill>
          <a:blip r:embed="rId3"/>
          <a:stretch>
            <a:fillRect/>
          </a:stretch>
        </p:blipFill>
        <p:spPr>
          <a:xfrm>
            <a:off x="1685184" y="1905000"/>
            <a:ext cx="9819428" cy="3675529"/>
          </a:xfrm>
          <a:prstGeom prst="rect">
            <a:avLst/>
          </a:prstGeom>
        </p:spPr>
      </p:pic>
    </p:spTree>
    <p:extLst>
      <p:ext uri="{BB962C8B-B14F-4D97-AF65-F5344CB8AC3E}">
        <p14:creationId xmlns:p14="http://schemas.microsoft.com/office/powerpoint/2010/main" val="313003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759CA-C9FF-5F45-A047-C891C2714C53}"/>
              </a:ext>
            </a:extLst>
          </p:cNvPr>
          <p:cNvSpPr>
            <a:spLocks noGrp="1"/>
          </p:cNvSpPr>
          <p:nvPr>
            <p:ph type="title"/>
          </p:nvPr>
        </p:nvSpPr>
        <p:spPr>
          <a:xfrm>
            <a:off x="2707225" y="2788555"/>
            <a:ext cx="8911687" cy="1280890"/>
          </a:xfrm>
        </p:spPr>
        <p:txBody>
          <a:bodyPr>
            <a:normAutofit fontScale="90000"/>
          </a:bodyPr>
          <a:lstStyle/>
          <a:p>
            <a:r>
              <a:rPr lang="fr-CA" sz="4000" dirty="0"/>
              <a:t>Opérations d’algèbre relationnelle utilisées </a:t>
            </a:r>
            <a:endParaRPr lang="fr-FR" sz="4000" dirty="0"/>
          </a:p>
        </p:txBody>
      </p:sp>
      <p:sp>
        <p:nvSpPr>
          <p:cNvPr id="4" name="ZoneTexte 3">
            <a:extLst>
              <a:ext uri="{FF2B5EF4-FFF2-40B4-BE49-F238E27FC236}">
                <a16:creationId xmlns:a16="http://schemas.microsoft.com/office/drawing/2014/main" id="{A0BCC878-CF25-D042-B6D9-8C81128A217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3</a:t>
            </a:r>
          </a:p>
        </p:txBody>
      </p:sp>
      <p:sp>
        <p:nvSpPr>
          <p:cNvPr id="7" name="Espace réservé du numéro de diapositive 6">
            <a:extLst>
              <a:ext uri="{FF2B5EF4-FFF2-40B4-BE49-F238E27FC236}">
                <a16:creationId xmlns:a16="http://schemas.microsoft.com/office/drawing/2014/main" id="{0803479D-93D6-5F4A-82A1-B78A3AB9A6E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17234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251B2-60EF-A949-9202-328C41F1202D}"/>
              </a:ext>
            </a:extLst>
          </p:cNvPr>
          <p:cNvSpPr>
            <a:spLocks noGrp="1"/>
          </p:cNvSpPr>
          <p:nvPr>
            <p:ph type="title"/>
          </p:nvPr>
        </p:nvSpPr>
        <p:spPr>
          <a:xfrm>
            <a:off x="2592925" y="624110"/>
            <a:ext cx="9308563" cy="1280890"/>
          </a:xfrm>
        </p:spPr>
        <p:txBody>
          <a:bodyPr/>
          <a:lstStyle/>
          <a:p>
            <a:r>
              <a:rPr lang="fr-CA" dirty="0"/>
              <a:t>Agrégation</a:t>
            </a:r>
            <a:endParaRPr lang="fr-FR" dirty="0"/>
          </a:p>
        </p:txBody>
      </p:sp>
      <p:sp>
        <p:nvSpPr>
          <p:cNvPr id="3" name="Espace réservé du contenu 2">
            <a:extLst>
              <a:ext uri="{FF2B5EF4-FFF2-40B4-BE49-F238E27FC236}">
                <a16:creationId xmlns:a16="http://schemas.microsoft.com/office/drawing/2014/main" id="{ABA4AAE8-0F05-8B41-A6D1-2543D21C8CBF}"/>
              </a:ext>
            </a:extLst>
          </p:cNvPr>
          <p:cNvSpPr>
            <a:spLocks noGrp="1"/>
          </p:cNvSpPr>
          <p:nvPr>
            <p:ph idx="1"/>
          </p:nvPr>
        </p:nvSpPr>
        <p:spPr/>
        <p:txBody>
          <a:bodyPr>
            <a:normAutofit/>
          </a:bodyPr>
          <a:lstStyle/>
          <a:p>
            <a:pPr lvl="0"/>
            <a:r>
              <a:rPr lang="fr-CA" sz="2000" dirty="0"/>
              <a:t>Opération donnant un calcul de données, par exemple la moyenne ou la somme, c’est la </a:t>
            </a:r>
            <a:r>
              <a:rPr lang="fr-CA" sz="2000" b="1" dirty="0"/>
              <a:t>fonction d’agrégation,</a:t>
            </a:r>
            <a:r>
              <a:rPr lang="fr-CA" sz="2000" dirty="0"/>
              <a:t> regroupées selon un </a:t>
            </a:r>
            <a:r>
              <a:rPr lang="fr-CA" sz="2000" b="1" dirty="0"/>
              <a:t>groupe d’attributs de partitionnement</a:t>
            </a:r>
          </a:p>
          <a:p>
            <a:pPr lvl="0"/>
            <a:r>
              <a:rPr lang="fr-CA" sz="2000" b="1" dirty="0"/>
              <a:t>Exemple : </a:t>
            </a:r>
            <a:r>
              <a:rPr lang="fr-CA" sz="2000" dirty="0"/>
              <a:t>Moyenne des ratios énergie/poids de chaque produit (question 5 du projet)</a:t>
            </a:r>
          </a:p>
          <a:p>
            <a:endParaRPr lang="fr-FR" dirty="0"/>
          </a:p>
        </p:txBody>
      </p:sp>
      <p:sp>
        <p:nvSpPr>
          <p:cNvPr id="4" name="ZoneTexte 3">
            <a:extLst>
              <a:ext uri="{FF2B5EF4-FFF2-40B4-BE49-F238E27FC236}">
                <a16:creationId xmlns:a16="http://schemas.microsoft.com/office/drawing/2014/main" id="{69ABE766-7EBF-F646-8575-982ED18BAF11}"/>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3</a:t>
            </a:r>
          </a:p>
        </p:txBody>
      </p:sp>
      <p:sp>
        <p:nvSpPr>
          <p:cNvPr id="7" name="Espace réservé du numéro de diapositive 6">
            <a:extLst>
              <a:ext uri="{FF2B5EF4-FFF2-40B4-BE49-F238E27FC236}">
                <a16:creationId xmlns:a16="http://schemas.microsoft.com/office/drawing/2014/main" id="{02DC14B3-1BAA-0546-8C7C-7A78C82E3B4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9" name="Image 8">
            <a:extLst>
              <a:ext uri="{FF2B5EF4-FFF2-40B4-BE49-F238E27FC236}">
                <a16:creationId xmlns:a16="http://schemas.microsoft.com/office/drawing/2014/main" id="{47CA2191-0CFE-FB47-BCF5-8E564EC3A81F}"/>
              </a:ext>
            </a:extLst>
          </p:cNvPr>
          <p:cNvPicPr>
            <a:picLocks noChangeAspect="1"/>
          </p:cNvPicPr>
          <p:nvPr/>
        </p:nvPicPr>
        <p:blipFill>
          <a:blip r:embed="rId3"/>
          <a:stretch>
            <a:fillRect/>
          </a:stretch>
        </p:blipFill>
        <p:spPr>
          <a:xfrm>
            <a:off x="4141048" y="4461476"/>
            <a:ext cx="5811727" cy="666578"/>
          </a:xfrm>
          <a:prstGeom prst="rect">
            <a:avLst/>
          </a:prstGeom>
        </p:spPr>
      </p:pic>
    </p:spTree>
    <p:extLst>
      <p:ext uri="{BB962C8B-B14F-4D97-AF65-F5344CB8AC3E}">
        <p14:creationId xmlns:p14="http://schemas.microsoft.com/office/powerpoint/2010/main" val="344029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86CA5-D1A2-194E-91F6-32E43D6FFD5B}"/>
              </a:ext>
            </a:extLst>
          </p:cNvPr>
          <p:cNvSpPr>
            <a:spLocks noGrp="1"/>
          </p:cNvSpPr>
          <p:nvPr>
            <p:ph type="title"/>
          </p:nvPr>
        </p:nvSpPr>
        <p:spPr/>
        <p:txBody>
          <a:bodyPr/>
          <a:lstStyle/>
          <a:p>
            <a:r>
              <a:rPr lang="fr-FR" dirty="0"/>
              <a:t>Union</a:t>
            </a:r>
          </a:p>
        </p:txBody>
      </p:sp>
      <p:sp>
        <p:nvSpPr>
          <p:cNvPr id="3" name="Espace réservé du contenu 2">
            <a:extLst>
              <a:ext uri="{FF2B5EF4-FFF2-40B4-BE49-F238E27FC236}">
                <a16:creationId xmlns:a16="http://schemas.microsoft.com/office/drawing/2014/main" id="{C0122B41-B49E-C04B-AE5C-072B7BCDD2F4}"/>
              </a:ext>
            </a:extLst>
          </p:cNvPr>
          <p:cNvSpPr>
            <a:spLocks noGrp="1"/>
          </p:cNvSpPr>
          <p:nvPr>
            <p:ph idx="1"/>
          </p:nvPr>
        </p:nvSpPr>
        <p:spPr/>
        <p:txBody>
          <a:bodyPr/>
          <a:lstStyle/>
          <a:p>
            <a:r>
              <a:rPr lang="fr-FR" b="1" dirty="0"/>
              <a:t>Regroupe</a:t>
            </a:r>
            <a:r>
              <a:rPr lang="fr-FR" dirty="0"/>
              <a:t> les données de deux tables ayant les mêmes attributs dans une même table</a:t>
            </a:r>
          </a:p>
          <a:p>
            <a:r>
              <a:rPr lang="fr-FR" b="1" dirty="0"/>
              <a:t>Exemple</a:t>
            </a:r>
            <a:r>
              <a:rPr lang="fr-FR" dirty="0"/>
              <a:t> : union des tables ‘animaux’, ‘</a:t>
            </a:r>
            <a:r>
              <a:rPr lang="fr-FR" dirty="0" err="1"/>
              <a:t>vegetaux</a:t>
            </a:r>
            <a:r>
              <a:rPr lang="fr-FR" dirty="0"/>
              <a:t>’ et ‘</a:t>
            </a:r>
            <a:r>
              <a:rPr lang="fr-FR" dirty="0" err="1"/>
              <a:t>cereales</a:t>
            </a:r>
            <a:r>
              <a:rPr lang="fr-FR" dirty="0"/>
              <a:t>’ </a:t>
            </a:r>
            <a:r>
              <a:rPr lang="fr-CA" dirty="0"/>
              <a:t>(question 3 du projet)</a:t>
            </a:r>
          </a:p>
          <a:p>
            <a:pPr marL="0" indent="0">
              <a:buNone/>
            </a:pPr>
            <a:endParaRPr lang="fr-FR" dirty="0"/>
          </a:p>
        </p:txBody>
      </p:sp>
      <p:sp>
        <p:nvSpPr>
          <p:cNvPr id="4" name="Espace réservé du numéro de diapositive 3">
            <a:extLst>
              <a:ext uri="{FF2B5EF4-FFF2-40B4-BE49-F238E27FC236}">
                <a16:creationId xmlns:a16="http://schemas.microsoft.com/office/drawing/2014/main" id="{C0BCD7AF-639E-F741-A730-B43A4503BDE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6" name="Image 5">
            <a:extLst>
              <a:ext uri="{FF2B5EF4-FFF2-40B4-BE49-F238E27FC236}">
                <a16:creationId xmlns:a16="http://schemas.microsoft.com/office/drawing/2014/main" id="{DA25B45F-205A-3845-AA8F-91A9FF55311E}"/>
              </a:ext>
            </a:extLst>
          </p:cNvPr>
          <p:cNvPicPr>
            <a:picLocks noChangeAspect="1"/>
          </p:cNvPicPr>
          <p:nvPr/>
        </p:nvPicPr>
        <p:blipFill>
          <a:blip r:embed="rId2"/>
          <a:stretch>
            <a:fillRect/>
          </a:stretch>
        </p:blipFill>
        <p:spPr>
          <a:xfrm>
            <a:off x="3228028" y="4119261"/>
            <a:ext cx="7886700" cy="365125"/>
          </a:xfrm>
          <a:prstGeom prst="rect">
            <a:avLst/>
          </a:prstGeom>
        </p:spPr>
      </p:pic>
    </p:spTree>
    <p:extLst>
      <p:ext uri="{BB962C8B-B14F-4D97-AF65-F5344CB8AC3E}">
        <p14:creationId xmlns:p14="http://schemas.microsoft.com/office/powerpoint/2010/main" val="350242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9D3823-A802-2B44-8199-EBEBC099521B}"/>
              </a:ext>
            </a:extLst>
          </p:cNvPr>
          <p:cNvSpPr>
            <a:spLocks noGrp="1"/>
          </p:cNvSpPr>
          <p:nvPr>
            <p:ph type="title"/>
          </p:nvPr>
        </p:nvSpPr>
        <p:spPr/>
        <p:txBody>
          <a:bodyPr/>
          <a:lstStyle/>
          <a:p>
            <a:r>
              <a:rPr lang="fr-CA" dirty="0"/>
              <a:t>Jointure</a:t>
            </a:r>
            <a:endParaRPr lang="fr-FR" dirty="0"/>
          </a:p>
        </p:txBody>
      </p:sp>
      <p:sp>
        <p:nvSpPr>
          <p:cNvPr id="3" name="Espace réservé du contenu 2">
            <a:extLst>
              <a:ext uri="{FF2B5EF4-FFF2-40B4-BE49-F238E27FC236}">
                <a16:creationId xmlns:a16="http://schemas.microsoft.com/office/drawing/2014/main" id="{400C0ACE-A714-9E49-BC27-B39A0A734CB5}"/>
              </a:ext>
            </a:extLst>
          </p:cNvPr>
          <p:cNvSpPr>
            <a:spLocks noGrp="1"/>
          </p:cNvSpPr>
          <p:nvPr>
            <p:ph idx="1"/>
          </p:nvPr>
        </p:nvSpPr>
        <p:spPr/>
        <p:txBody>
          <a:bodyPr>
            <a:normAutofit/>
          </a:bodyPr>
          <a:lstStyle/>
          <a:p>
            <a:r>
              <a:rPr lang="fr-CA" dirty="0"/>
              <a:t>Création d’une table </a:t>
            </a:r>
            <a:r>
              <a:rPr lang="fr-CA" b="1" dirty="0"/>
              <a:t>à partir de deux tables </a:t>
            </a:r>
            <a:r>
              <a:rPr lang="fr-CA" dirty="0"/>
              <a:t>selon une condition. Cette condition </a:t>
            </a:r>
            <a:r>
              <a:rPr lang="fr-CA" b="1" dirty="0"/>
              <a:t>lie la clé étrangère de la première table</a:t>
            </a:r>
            <a:r>
              <a:rPr lang="fr-CA" dirty="0"/>
              <a:t> à la </a:t>
            </a:r>
            <a:r>
              <a:rPr lang="fr-CA" b="1" dirty="0"/>
              <a:t>clé primaire de la seconde.</a:t>
            </a:r>
          </a:p>
          <a:p>
            <a:r>
              <a:rPr lang="fr-CA" dirty="0"/>
              <a:t>Permet d’avoir accès à de l’information disponible dans la deuxième table</a:t>
            </a:r>
          </a:p>
          <a:p>
            <a:r>
              <a:rPr lang="fr-CA" b="1" dirty="0"/>
              <a:t>Exemple</a:t>
            </a:r>
            <a:r>
              <a:rPr lang="fr-CA" dirty="0"/>
              <a:t> : jointure des données de ‘data’ avec celles des populations de la table ‘Pop’ (question 3 du projet)</a:t>
            </a:r>
          </a:p>
          <a:p>
            <a:pPr marL="0" indent="0">
              <a:buNone/>
            </a:pPr>
            <a:endParaRPr lang="fr-FR" dirty="0"/>
          </a:p>
        </p:txBody>
      </p:sp>
      <p:sp>
        <p:nvSpPr>
          <p:cNvPr id="4" name="Espace réservé du numéro de diapositive 3">
            <a:extLst>
              <a:ext uri="{FF2B5EF4-FFF2-40B4-BE49-F238E27FC236}">
                <a16:creationId xmlns:a16="http://schemas.microsoft.com/office/drawing/2014/main" id="{5967FEE9-66B0-DA43-90FD-C9F5D9EAD62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ZoneTexte 4">
            <a:extLst>
              <a:ext uri="{FF2B5EF4-FFF2-40B4-BE49-F238E27FC236}">
                <a16:creationId xmlns:a16="http://schemas.microsoft.com/office/drawing/2014/main" id="{3E2E94C3-A93E-554E-B225-C490C1B82452}"/>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3</a:t>
            </a:r>
          </a:p>
        </p:txBody>
      </p:sp>
      <p:pic>
        <p:nvPicPr>
          <p:cNvPr id="7" name="Image 6">
            <a:extLst>
              <a:ext uri="{FF2B5EF4-FFF2-40B4-BE49-F238E27FC236}">
                <a16:creationId xmlns:a16="http://schemas.microsoft.com/office/drawing/2014/main" id="{1DF34DB4-7B7D-5143-ABD6-44A5E28E6160}"/>
              </a:ext>
            </a:extLst>
          </p:cNvPr>
          <p:cNvPicPr>
            <a:picLocks noChangeAspect="1"/>
          </p:cNvPicPr>
          <p:nvPr/>
        </p:nvPicPr>
        <p:blipFill>
          <a:blip r:embed="rId3"/>
          <a:stretch>
            <a:fillRect/>
          </a:stretch>
        </p:blipFill>
        <p:spPr>
          <a:xfrm>
            <a:off x="4463364" y="4520690"/>
            <a:ext cx="4519999" cy="424957"/>
          </a:xfrm>
          <a:prstGeom prst="rect">
            <a:avLst/>
          </a:prstGeom>
        </p:spPr>
      </p:pic>
    </p:spTree>
    <p:extLst>
      <p:ext uri="{BB962C8B-B14F-4D97-AF65-F5344CB8AC3E}">
        <p14:creationId xmlns:p14="http://schemas.microsoft.com/office/powerpoint/2010/main" val="3462922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759CA-C9FF-5F45-A047-C891C2714C53}"/>
              </a:ext>
            </a:extLst>
          </p:cNvPr>
          <p:cNvSpPr>
            <a:spLocks noGrp="1"/>
          </p:cNvSpPr>
          <p:nvPr>
            <p:ph type="title"/>
          </p:nvPr>
        </p:nvSpPr>
        <p:spPr>
          <a:xfrm>
            <a:off x="4585452" y="2788555"/>
            <a:ext cx="8911687" cy="1280890"/>
          </a:xfrm>
        </p:spPr>
        <p:txBody>
          <a:bodyPr>
            <a:normAutofit/>
          </a:bodyPr>
          <a:lstStyle/>
          <a:p>
            <a:r>
              <a:rPr lang="fr-CA" sz="4000" dirty="0"/>
              <a:t>Question 19</a:t>
            </a:r>
            <a:endParaRPr lang="fr-FR" sz="4000" dirty="0"/>
          </a:p>
        </p:txBody>
      </p:sp>
      <p:sp>
        <p:nvSpPr>
          <p:cNvPr id="4" name="ZoneTexte 3">
            <a:extLst>
              <a:ext uri="{FF2B5EF4-FFF2-40B4-BE49-F238E27FC236}">
                <a16:creationId xmlns:a16="http://schemas.microsoft.com/office/drawing/2014/main" id="{A0BCC878-CF25-D042-B6D9-8C81128A217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0803479D-93D6-5F4A-82A1-B78A3AB9A6E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48247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D6BF2-DED8-A140-BB5B-CF7DDDEAD7AC}"/>
              </a:ext>
            </a:extLst>
          </p:cNvPr>
          <p:cNvSpPr>
            <a:spLocks noGrp="1"/>
          </p:cNvSpPr>
          <p:nvPr>
            <p:ph type="title"/>
          </p:nvPr>
        </p:nvSpPr>
        <p:spPr/>
        <p:txBody>
          <a:bodyPr>
            <a:normAutofit fontScale="90000"/>
          </a:bodyPr>
          <a:lstStyle/>
          <a:p>
            <a:r>
              <a:rPr lang="fr-CA" dirty="0"/>
              <a:t>Les 10 pays ayant leur disponibilité alimentaire en kg de protéines par habitant la plus élevée : détail de la requête</a:t>
            </a:r>
            <a:endParaRPr lang="fr-FR" dirty="0"/>
          </a:p>
        </p:txBody>
      </p:sp>
      <p:sp>
        <p:nvSpPr>
          <p:cNvPr id="4" name="Espace réservé du numéro de diapositive 3">
            <a:extLst>
              <a:ext uri="{FF2B5EF4-FFF2-40B4-BE49-F238E27FC236}">
                <a16:creationId xmlns:a16="http://schemas.microsoft.com/office/drawing/2014/main" id="{D3739616-3294-7C46-8D01-867A29D8BC0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Image 5">
            <a:extLst>
              <a:ext uri="{FF2B5EF4-FFF2-40B4-BE49-F238E27FC236}">
                <a16:creationId xmlns:a16="http://schemas.microsoft.com/office/drawing/2014/main" id="{6426C8F2-3752-E842-B6F3-DF0894423C44}"/>
              </a:ext>
            </a:extLst>
          </p:cNvPr>
          <p:cNvPicPr>
            <a:picLocks noChangeAspect="1"/>
          </p:cNvPicPr>
          <p:nvPr/>
        </p:nvPicPr>
        <p:blipFill>
          <a:blip r:embed="rId3"/>
          <a:stretch>
            <a:fillRect/>
          </a:stretch>
        </p:blipFill>
        <p:spPr>
          <a:xfrm>
            <a:off x="2566456" y="2521913"/>
            <a:ext cx="8548272" cy="3095064"/>
          </a:xfrm>
          <a:prstGeom prst="rect">
            <a:avLst/>
          </a:prstGeom>
        </p:spPr>
      </p:pic>
    </p:spTree>
    <p:extLst>
      <p:ext uri="{BB962C8B-B14F-4D97-AF65-F5344CB8AC3E}">
        <p14:creationId xmlns:p14="http://schemas.microsoft.com/office/powerpoint/2010/main" val="279654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D6BF2-DED8-A140-BB5B-CF7DDDEAD7AC}"/>
              </a:ext>
            </a:extLst>
          </p:cNvPr>
          <p:cNvSpPr>
            <a:spLocks noGrp="1"/>
          </p:cNvSpPr>
          <p:nvPr>
            <p:ph type="title"/>
          </p:nvPr>
        </p:nvSpPr>
        <p:spPr/>
        <p:txBody>
          <a:bodyPr>
            <a:normAutofit fontScale="90000"/>
          </a:bodyPr>
          <a:lstStyle/>
          <a:p>
            <a:r>
              <a:rPr lang="fr-CA" dirty="0"/>
              <a:t>Les 10 pays ayant leur disponibilité alimentaire en kg de protéines par habitant la plus élevée : détail de la requête</a:t>
            </a:r>
            <a:endParaRPr lang="fr-FR" dirty="0"/>
          </a:p>
        </p:txBody>
      </p:sp>
      <p:sp>
        <p:nvSpPr>
          <p:cNvPr id="4" name="Espace réservé du numéro de diapositive 3">
            <a:extLst>
              <a:ext uri="{FF2B5EF4-FFF2-40B4-BE49-F238E27FC236}">
                <a16:creationId xmlns:a16="http://schemas.microsoft.com/office/drawing/2014/main" id="{D3739616-3294-7C46-8D01-867A29D8BC03}"/>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Image 4">
            <a:extLst>
              <a:ext uri="{FF2B5EF4-FFF2-40B4-BE49-F238E27FC236}">
                <a16:creationId xmlns:a16="http://schemas.microsoft.com/office/drawing/2014/main" id="{5B70B197-9945-554E-A1D5-4A98C41868F1}"/>
              </a:ext>
            </a:extLst>
          </p:cNvPr>
          <p:cNvPicPr>
            <a:picLocks noChangeAspect="1"/>
          </p:cNvPicPr>
          <p:nvPr/>
        </p:nvPicPr>
        <p:blipFill>
          <a:blip r:embed="rId3"/>
          <a:stretch>
            <a:fillRect/>
          </a:stretch>
        </p:blipFill>
        <p:spPr>
          <a:xfrm>
            <a:off x="3111500" y="2253345"/>
            <a:ext cx="5969000" cy="3632200"/>
          </a:xfrm>
          <a:prstGeom prst="rect">
            <a:avLst/>
          </a:prstGeom>
        </p:spPr>
      </p:pic>
    </p:spTree>
    <p:extLst>
      <p:ext uri="{BB962C8B-B14F-4D97-AF65-F5344CB8AC3E}">
        <p14:creationId xmlns:p14="http://schemas.microsoft.com/office/powerpoint/2010/main" val="245987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D6BF2-DED8-A140-BB5B-CF7DDDEAD7AC}"/>
              </a:ext>
            </a:extLst>
          </p:cNvPr>
          <p:cNvSpPr>
            <a:spLocks noGrp="1"/>
          </p:cNvSpPr>
          <p:nvPr>
            <p:ph type="title"/>
          </p:nvPr>
        </p:nvSpPr>
        <p:spPr/>
        <p:txBody>
          <a:bodyPr>
            <a:normAutofit fontScale="90000"/>
          </a:bodyPr>
          <a:lstStyle/>
          <a:p>
            <a:r>
              <a:rPr lang="fr-CA" dirty="0"/>
              <a:t>Les 10 pays ayant leur disponibilité alimentaire en kg de protéines par habitant la plus élevée : détail de la requête</a:t>
            </a:r>
            <a:endParaRPr lang="fr-FR" dirty="0"/>
          </a:p>
        </p:txBody>
      </p:sp>
      <p:sp>
        <p:nvSpPr>
          <p:cNvPr id="4" name="Espace réservé du numéro de diapositive 3">
            <a:extLst>
              <a:ext uri="{FF2B5EF4-FFF2-40B4-BE49-F238E27FC236}">
                <a16:creationId xmlns:a16="http://schemas.microsoft.com/office/drawing/2014/main" id="{D3739616-3294-7C46-8D01-867A29D8BC03}"/>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Image 4">
            <a:extLst>
              <a:ext uri="{FF2B5EF4-FFF2-40B4-BE49-F238E27FC236}">
                <a16:creationId xmlns:a16="http://schemas.microsoft.com/office/drawing/2014/main" id="{D898FF2B-90D9-014E-87DC-E54572EA8A06}"/>
              </a:ext>
            </a:extLst>
          </p:cNvPr>
          <p:cNvPicPr>
            <a:picLocks noChangeAspect="1"/>
          </p:cNvPicPr>
          <p:nvPr/>
        </p:nvPicPr>
        <p:blipFill>
          <a:blip r:embed="rId3"/>
          <a:stretch>
            <a:fillRect/>
          </a:stretch>
        </p:blipFill>
        <p:spPr>
          <a:xfrm>
            <a:off x="3098800" y="2179547"/>
            <a:ext cx="5994400" cy="3606800"/>
          </a:xfrm>
          <a:prstGeom prst="rect">
            <a:avLst/>
          </a:prstGeom>
        </p:spPr>
      </p:pic>
    </p:spTree>
    <p:extLst>
      <p:ext uri="{BB962C8B-B14F-4D97-AF65-F5344CB8AC3E}">
        <p14:creationId xmlns:p14="http://schemas.microsoft.com/office/powerpoint/2010/main" val="104185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EF713-D14F-5A4E-BDB1-A117B83E425A}"/>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FABCEE44-75CE-DF45-AFA5-EC7CFF49C00A}"/>
              </a:ext>
            </a:extLst>
          </p:cNvPr>
          <p:cNvSpPr>
            <a:spLocks noGrp="1"/>
          </p:cNvSpPr>
          <p:nvPr>
            <p:ph idx="1"/>
          </p:nvPr>
        </p:nvSpPr>
        <p:spPr/>
        <p:txBody>
          <a:bodyPr>
            <a:normAutofit/>
          </a:bodyPr>
          <a:lstStyle/>
          <a:p>
            <a:r>
              <a:rPr lang="fr-FR" sz="3200" dirty="0"/>
              <a:t>Comment endiguer la sous-alimentation alors que la population augmente et que les ressources alimentaires sont déjà insuffisantes </a:t>
            </a:r>
            <a:r>
              <a:rPr lang="fr-FR" sz="3200" dirty="0">
                <a:latin typeface="Lato" panose="020F0502020204030203" pitchFamily="34" charset="0"/>
                <a:ea typeface="Lato" panose="020F0502020204030203" pitchFamily="34" charset="0"/>
                <a:cs typeface="Lato" panose="020F0502020204030203" pitchFamily="34" charset="0"/>
              </a:rPr>
              <a:t>?</a:t>
            </a:r>
          </a:p>
        </p:txBody>
      </p:sp>
      <p:sp>
        <p:nvSpPr>
          <p:cNvPr id="6" name="Espace réservé du numéro de diapositive 5">
            <a:extLst>
              <a:ext uri="{FF2B5EF4-FFF2-40B4-BE49-F238E27FC236}">
                <a16:creationId xmlns:a16="http://schemas.microsoft.com/office/drawing/2014/main" id="{F906E897-CD44-374C-8B48-61DE3B35111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07353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66565-7FF3-4D4D-A982-2B8D7F55103A}"/>
              </a:ext>
            </a:extLst>
          </p:cNvPr>
          <p:cNvSpPr>
            <a:spLocks noGrp="1"/>
          </p:cNvSpPr>
          <p:nvPr>
            <p:ph type="title"/>
          </p:nvPr>
        </p:nvSpPr>
        <p:spPr/>
        <p:txBody>
          <a:bodyPr>
            <a:normAutofit fontScale="90000"/>
          </a:bodyPr>
          <a:lstStyle/>
          <a:p>
            <a:r>
              <a:rPr lang="fr-CA" dirty="0"/>
              <a:t>Les 10 pays ayant leur disponibilité alimentaire en kg de protéines par habitant la plus élevée : détail de la requête</a:t>
            </a:r>
            <a:endParaRPr lang="fr-FR" dirty="0"/>
          </a:p>
        </p:txBody>
      </p:sp>
      <p:pic>
        <p:nvPicPr>
          <p:cNvPr id="5" name="Image 4">
            <a:extLst>
              <a:ext uri="{FF2B5EF4-FFF2-40B4-BE49-F238E27FC236}">
                <a16:creationId xmlns:a16="http://schemas.microsoft.com/office/drawing/2014/main" id="{B03029F3-9080-C546-A145-60777283FBDC}"/>
              </a:ext>
            </a:extLst>
          </p:cNvPr>
          <p:cNvPicPr>
            <a:picLocks noChangeAspect="1"/>
          </p:cNvPicPr>
          <p:nvPr/>
        </p:nvPicPr>
        <p:blipFill>
          <a:blip r:embed="rId3"/>
          <a:stretch>
            <a:fillRect/>
          </a:stretch>
        </p:blipFill>
        <p:spPr>
          <a:xfrm>
            <a:off x="2120260" y="2556330"/>
            <a:ext cx="7951480" cy="3677560"/>
          </a:xfrm>
          <a:prstGeom prst="rect">
            <a:avLst/>
          </a:prstGeom>
        </p:spPr>
      </p:pic>
      <p:sp>
        <p:nvSpPr>
          <p:cNvPr id="4" name="ZoneTexte 3">
            <a:extLst>
              <a:ext uri="{FF2B5EF4-FFF2-40B4-BE49-F238E27FC236}">
                <a16:creationId xmlns:a16="http://schemas.microsoft.com/office/drawing/2014/main" id="{DE427978-51DE-E943-AAA1-96BE9B911E2D}"/>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4FBDF362-9259-CE4B-9A48-0BC8603A6EC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70449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23203-A720-6442-9186-602193FAA165}"/>
              </a:ext>
            </a:extLst>
          </p:cNvPr>
          <p:cNvSpPr>
            <a:spLocks noGrp="1"/>
          </p:cNvSpPr>
          <p:nvPr>
            <p:ph type="title"/>
          </p:nvPr>
        </p:nvSpPr>
        <p:spPr/>
        <p:txBody>
          <a:bodyPr>
            <a:normAutofit fontScale="90000"/>
          </a:bodyPr>
          <a:lstStyle/>
          <a:p>
            <a:r>
              <a:rPr lang="fr-CA" dirty="0"/>
              <a:t>Les 10 pays ayant leur disponibilité alimentaire en kcal par habitant la plus élevée</a:t>
            </a:r>
            <a:endParaRPr lang="fr-FR" dirty="0"/>
          </a:p>
        </p:txBody>
      </p:sp>
      <p:pic>
        <p:nvPicPr>
          <p:cNvPr id="5" name="Image 4">
            <a:extLst>
              <a:ext uri="{FF2B5EF4-FFF2-40B4-BE49-F238E27FC236}">
                <a16:creationId xmlns:a16="http://schemas.microsoft.com/office/drawing/2014/main" id="{148A4248-9C7D-364F-BEDE-7E2951DF7C70}"/>
              </a:ext>
            </a:extLst>
          </p:cNvPr>
          <p:cNvPicPr>
            <a:picLocks noChangeAspect="1"/>
          </p:cNvPicPr>
          <p:nvPr/>
        </p:nvPicPr>
        <p:blipFill>
          <a:blip r:embed="rId3"/>
          <a:stretch>
            <a:fillRect/>
          </a:stretch>
        </p:blipFill>
        <p:spPr>
          <a:xfrm>
            <a:off x="3065282" y="2609385"/>
            <a:ext cx="6061435" cy="3624505"/>
          </a:xfrm>
          <a:prstGeom prst="rect">
            <a:avLst/>
          </a:prstGeom>
        </p:spPr>
      </p:pic>
      <p:sp>
        <p:nvSpPr>
          <p:cNvPr id="4" name="ZoneTexte 3">
            <a:extLst>
              <a:ext uri="{FF2B5EF4-FFF2-40B4-BE49-F238E27FC236}">
                <a16:creationId xmlns:a16="http://schemas.microsoft.com/office/drawing/2014/main" id="{A6F5F165-CD85-CB42-B74C-5F8316E1F81A}"/>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CD3832E9-B701-F24A-B7D4-127ADDDA8EA9}"/>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86023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6584CE-255C-7542-B88F-16DCC6874D7E}"/>
              </a:ext>
            </a:extLst>
          </p:cNvPr>
          <p:cNvSpPr>
            <a:spLocks noGrp="1"/>
          </p:cNvSpPr>
          <p:nvPr>
            <p:ph type="title"/>
          </p:nvPr>
        </p:nvSpPr>
        <p:spPr/>
        <p:txBody>
          <a:bodyPr>
            <a:normAutofit fontScale="90000"/>
          </a:bodyPr>
          <a:lstStyle/>
          <a:p>
            <a:r>
              <a:rPr lang="fr-CA" dirty="0"/>
              <a:t>Les 10 pays ayant leur disponibilité alimentaire en kg de protéines par habitant la plus faible</a:t>
            </a:r>
            <a:endParaRPr lang="fr-FR" dirty="0"/>
          </a:p>
        </p:txBody>
      </p:sp>
      <p:pic>
        <p:nvPicPr>
          <p:cNvPr id="5" name="Image 4">
            <a:extLst>
              <a:ext uri="{FF2B5EF4-FFF2-40B4-BE49-F238E27FC236}">
                <a16:creationId xmlns:a16="http://schemas.microsoft.com/office/drawing/2014/main" id="{8EB8AAB9-4E3B-A44F-978C-1D4A2855CB31}"/>
              </a:ext>
            </a:extLst>
          </p:cNvPr>
          <p:cNvPicPr>
            <a:picLocks noChangeAspect="1"/>
          </p:cNvPicPr>
          <p:nvPr/>
        </p:nvPicPr>
        <p:blipFill>
          <a:blip r:embed="rId2"/>
          <a:stretch>
            <a:fillRect/>
          </a:stretch>
        </p:blipFill>
        <p:spPr>
          <a:xfrm>
            <a:off x="2138218" y="2691099"/>
            <a:ext cx="7915563" cy="3542791"/>
          </a:xfrm>
          <a:prstGeom prst="rect">
            <a:avLst/>
          </a:prstGeom>
        </p:spPr>
      </p:pic>
      <p:sp>
        <p:nvSpPr>
          <p:cNvPr id="4" name="ZoneTexte 3">
            <a:extLst>
              <a:ext uri="{FF2B5EF4-FFF2-40B4-BE49-F238E27FC236}">
                <a16:creationId xmlns:a16="http://schemas.microsoft.com/office/drawing/2014/main" id="{CD48F5A3-9967-4F4B-B4BF-7D0C82231CC1}"/>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DAE9E5D0-ED39-7349-81D3-F40408C9A93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17872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46784-60D9-3647-B16A-F6764B7F65B9}"/>
              </a:ext>
            </a:extLst>
          </p:cNvPr>
          <p:cNvSpPr>
            <a:spLocks noGrp="1"/>
          </p:cNvSpPr>
          <p:nvPr>
            <p:ph type="title"/>
          </p:nvPr>
        </p:nvSpPr>
        <p:spPr/>
        <p:txBody>
          <a:bodyPr/>
          <a:lstStyle/>
          <a:p>
            <a:r>
              <a:rPr lang="fr-CA" dirty="0"/>
              <a:t>Quantité totale de produits perdus en 2013 en kg</a:t>
            </a:r>
            <a:endParaRPr lang="fr-FR" dirty="0"/>
          </a:p>
        </p:txBody>
      </p:sp>
      <p:pic>
        <p:nvPicPr>
          <p:cNvPr id="5" name="Image 4">
            <a:extLst>
              <a:ext uri="{FF2B5EF4-FFF2-40B4-BE49-F238E27FC236}">
                <a16:creationId xmlns:a16="http://schemas.microsoft.com/office/drawing/2014/main" id="{090D325D-9577-9B4B-BFAE-89BCAB7E420A}"/>
              </a:ext>
            </a:extLst>
          </p:cNvPr>
          <p:cNvPicPr>
            <a:picLocks noChangeAspect="1"/>
          </p:cNvPicPr>
          <p:nvPr/>
        </p:nvPicPr>
        <p:blipFill>
          <a:blip r:embed="rId3"/>
          <a:stretch>
            <a:fillRect/>
          </a:stretch>
        </p:blipFill>
        <p:spPr>
          <a:xfrm>
            <a:off x="2424290" y="2609741"/>
            <a:ext cx="7343419" cy="3624149"/>
          </a:xfrm>
          <a:prstGeom prst="rect">
            <a:avLst/>
          </a:prstGeom>
        </p:spPr>
      </p:pic>
      <p:sp>
        <p:nvSpPr>
          <p:cNvPr id="4" name="ZoneTexte 3">
            <a:extLst>
              <a:ext uri="{FF2B5EF4-FFF2-40B4-BE49-F238E27FC236}">
                <a16:creationId xmlns:a16="http://schemas.microsoft.com/office/drawing/2014/main" id="{17F80BEE-2C50-5B4D-9231-DA6E5C8D4482}"/>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0378FA0C-B4DC-6F42-A003-F603F09870EA}"/>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783849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CBCB4-9374-D74B-9756-D7FFAC502E69}"/>
              </a:ext>
            </a:extLst>
          </p:cNvPr>
          <p:cNvSpPr>
            <a:spLocks noGrp="1"/>
          </p:cNvSpPr>
          <p:nvPr>
            <p:ph type="title"/>
          </p:nvPr>
        </p:nvSpPr>
        <p:spPr/>
        <p:txBody>
          <a:bodyPr>
            <a:normAutofit fontScale="90000"/>
          </a:bodyPr>
          <a:lstStyle/>
          <a:p>
            <a:r>
              <a:rPr lang="fr-CA" dirty="0"/>
              <a:t>Les 10 pays ayant la proportion de personnes sous-alimentées la plus élevées </a:t>
            </a:r>
            <a:endParaRPr lang="fr-FR" dirty="0"/>
          </a:p>
        </p:txBody>
      </p:sp>
      <p:pic>
        <p:nvPicPr>
          <p:cNvPr id="5" name="Image 4">
            <a:extLst>
              <a:ext uri="{FF2B5EF4-FFF2-40B4-BE49-F238E27FC236}">
                <a16:creationId xmlns:a16="http://schemas.microsoft.com/office/drawing/2014/main" id="{AD1393D1-68BA-7C4C-9499-6F1453447E6B}"/>
              </a:ext>
            </a:extLst>
          </p:cNvPr>
          <p:cNvPicPr>
            <a:picLocks noChangeAspect="1"/>
          </p:cNvPicPr>
          <p:nvPr/>
        </p:nvPicPr>
        <p:blipFill>
          <a:blip r:embed="rId3"/>
          <a:stretch>
            <a:fillRect/>
          </a:stretch>
        </p:blipFill>
        <p:spPr>
          <a:xfrm>
            <a:off x="2266310" y="2286000"/>
            <a:ext cx="7659380" cy="3947890"/>
          </a:xfrm>
          <a:prstGeom prst="rect">
            <a:avLst/>
          </a:prstGeom>
        </p:spPr>
      </p:pic>
      <p:sp>
        <p:nvSpPr>
          <p:cNvPr id="4" name="ZoneTexte 3">
            <a:extLst>
              <a:ext uri="{FF2B5EF4-FFF2-40B4-BE49-F238E27FC236}">
                <a16:creationId xmlns:a16="http://schemas.microsoft.com/office/drawing/2014/main" id="{E46F4CCC-CB4E-0648-B3BC-484A79A99F20}"/>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FDBD9D0F-4755-F642-9B37-C2A69B76E2F9}"/>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08899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9441F-820B-E746-9867-A141E6BC48BA}"/>
              </a:ext>
            </a:extLst>
          </p:cNvPr>
          <p:cNvSpPr>
            <a:spLocks noGrp="1"/>
          </p:cNvSpPr>
          <p:nvPr>
            <p:ph type="title"/>
          </p:nvPr>
        </p:nvSpPr>
        <p:spPr/>
        <p:txBody>
          <a:bodyPr>
            <a:normAutofit fontScale="90000"/>
          </a:bodyPr>
          <a:lstStyle/>
          <a:p>
            <a:r>
              <a:rPr lang="fr-CA" dirty="0"/>
              <a:t>Les 10 produits ayant le ratio autres utilisations / disponibilité intérieure le plus élevé</a:t>
            </a:r>
            <a:endParaRPr lang="fr-FR" dirty="0"/>
          </a:p>
        </p:txBody>
      </p:sp>
      <p:pic>
        <p:nvPicPr>
          <p:cNvPr id="5" name="Image 4">
            <a:extLst>
              <a:ext uri="{FF2B5EF4-FFF2-40B4-BE49-F238E27FC236}">
                <a16:creationId xmlns:a16="http://schemas.microsoft.com/office/drawing/2014/main" id="{A2F0663F-05B6-4F4B-90A3-EEB85F9B38F4}"/>
              </a:ext>
            </a:extLst>
          </p:cNvPr>
          <p:cNvPicPr>
            <a:picLocks noChangeAspect="1"/>
          </p:cNvPicPr>
          <p:nvPr/>
        </p:nvPicPr>
        <p:blipFill>
          <a:blip r:embed="rId2"/>
          <a:stretch>
            <a:fillRect/>
          </a:stretch>
        </p:blipFill>
        <p:spPr>
          <a:xfrm>
            <a:off x="3448640" y="2408663"/>
            <a:ext cx="5294720" cy="3825227"/>
          </a:xfrm>
          <a:prstGeom prst="rect">
            <a:avLst/>
          </a:prstGeom>
        </p:spPr>
      </p:pic>
      <p:sp>
        <p:nvSpPr>
          <p:cNvPr id="4" name="ZoneTexte 3">
            <a:extLst>
              <a:ext uri="{FF2B5EF4-FFF2-40B4-BE49-F238E27FC236}">
                <a16:creationId xmlns:a16="http://schemas.microsoft.com/office/drawing/2014/main" id="{326FD231-C25D-5648-B25F-17794EF892FE}"/>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4</a:t>
            </a:r>
          </a:p>
        </p:txBody>
      </p:sp>
      <p:sp>
        <p:nvSpPr>
          <p:cNvPr id="7" name="Espace réservé du numéro de diapositive 6">
            <a:extLst>
              <a:ext uri="{FF2B5EF4-FFF2-40B4-BE49-F238E27FC236}">
                <a16:creationId xmlns:a16="http://schemas.microsoft.com/office/drawing/2014/main" id="{936EA53B-CD61-0746-A17D-6D973237F4B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68330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9185A-C722-0A4A-AF46-78BE736227B1}"/>
              </a:ext>
            </a:extLst>
          </p:cNvPr>
          <p:cNvSpPr>
            <a:spLocks noGrp="1"/>
          </p:cNvSpPr>
          <p:nvPr>
            <p:ph type="title"/>
          </p:nvPr>
        </p:nvSpPr>
        <p:spPr/>
        <p:txBody>
          <a:bodyPr>
            <a:normAutofit/>
          </a:bodyPr>
          <a:lstStyle/>
          <a:p>
            <a:r>
              <a:rPr lang="fr-FR" dirty="0"/>
              <a:t>Question 20 : utilisations possibles de ces 10 produits</a:t>
            </a:r>
          </a:p>
        </p:txBody>
      </p:sp>
      <p:sp>
        <p:nvSpPr>
          <p:cNvPr id="3" name="Espace réservé du contenu 2">
            <a:extLst>
              <a:ext uri="{FF2B5EF4-FFF2-40B4-BE49-F238E27FC236}">
                <a16:creationId xmlns:a16="http://schemas.microsoft.com/office/drawing/2014/main" id="{C8A302B8-4FFA-8348-A233-624F9AA9E435}"/>
              </a:ext>
            </a:extLst>
          </p:cNvPr>
          <p:cNvSpPr>
            <a:spLocks noGrp="1"/>
          </p:cNvSpPr>
          <p:nvPr>
            <p:ph idx="1"/>
          </p:nvPr>
        </p:nvSpPr>
        <p:spPr/>
        <p:txBody>
          <a:bodyPr/>
          <a:lstStyle/>
          <a:p>
            <a:r>
              <a:rPr lang="fr-CA" b="1" dirty="0"/>
              <a:t>Millet</a:t>
            </a:r>
            <a:r>
              <a:rPr lang="fr-CA" dirty="0"/>
              <a:t> : utilisé pour </a:t>
            </a:r>
            <a:r>
              <a:rPr lang="fr-CA" b="1" dirty="0"/>
              <a:t>literie</a:t>
            </a:r>
          </a:p>
          <a:p>
            <a:r>
              <a:rPr lang="fr-CA" b="1" dirty="0"/>
              <a:t>Maïs</a:t>
            </a:r>
            <a:r>
              <a:rPr lang="fr-CA" dirty="0"/>
              <a:t> : utilisé pour fabrication de </a:t>
            </a:r>
            <a:r>
              <a:rPr lang="fr-CA" b="1" dirty="0"/>
              <a:t>colle</a:t>
            </a:r>
            <a:r>
              <a:rPr lang="fr-CA" dirty="0"/>
              <a:t> pour l’industrie textile, </a:t>
            </a:r>
            <a:r>
              <a:rPr lang="fr-CA" b="1" dirty="0"/>
              <a:t>produits de l’industrie pharmaceutique</a:t>
            </a:r>
            <a:r>
              <a:rPr lang="fr-CA" dirty="0"/>
              <a:t>, </a:t>
            </a:r>
            <a:r>
              <a:rPr lang="fr-CA" b="1" dirty="0"/>
              <a:t>plastiques biodégradables</a:t>
            </a:r>
            <a:r>
              <a:rPr lang="fr-CA" dirty="0"/>
              <a:t> et </a:t>
            </a:r>
            <a:r>
              <a:rPr lang="fr-CA" b="1" dirty="0"/>
              <a:t>biocarburants</a:t>
            </a:r>
            <a:endParaRPr lang="fr-CA" dirty="0"/>
          </a:p>
          <a:p>
            <a:r>
              <a:rPr lang="fr-CA" b="1" dirty="0"/>
              <a:t>Blé </a:t>
            </a:r>
            <a:r>
              <a:rPr lang="fr-CA" dirty="0"/>
              <a:t>: utilisé pour produire du </a:t>
            </a:r>
            <a:r>
              <a:rPr lang="fr-CA" b="1" dirty="0"/>
              <a:t>bioéthanol</a:t>
            </a:r>
            <a:endParaRPr lang="fr-CA" dirty="0"/>
          </a:p>
          <a:p>
            <a:r>
              <a:rPr lang="fr-CA" b="1" dirty="0"/>
              <a:t>Pomme de terre</a:t>
            </a:r>
            <a:r>
              <a:rPr lang="fr-CA" dirty="0"/>
              <a:t> : utilisée pour </a:t>
            </a:r>
            <a:r>
              <a:rPr lang="fr-CA" b="1" dirty="0"/>
              <a:t>crème cosmétique</a:t>
            </a:r>
          </a:p>
          <a:p>
            <a:r>
              <a:rPr lang="fr-CA" b="1" dirty="0"/>
              <a:t>Riz </a:t>
            </a:r>
            <a:r>
              <a:rPr lang="fr-CA" dirty="0"/>
              <a:t>: utilisé pour </a:t>
            </a:r>
            <a:r>
              <a:rPr lang="fr-CA" b="1" dirty="0"/>
              <a:t>colle</a:t>
            </a:r>
            <a:r>
              <a:rPr lang="fr-CA" dirty="0"/>
              <a:t>, </a:t>
            </a:r>
            <a:r>
              <a:rPr lang="fr-CA" b="1" dirty="0"/>
              <a:t>chapeaux</a:t>
            </a:r>
            <a:r>
              <a:rPr lang="fr-CA" dirty="0"/>
              <a:t>, </a:t>
            </a:r>
            <a:r>
              <a:rPr lang="fr-CA" b="1" dirty="0"/>
              <a:t>balais</a:t>
            </a:r>
          </a:p>
          <a:p>
            <a:r>
              <a:rPr lang="fr-CA" b="1" dirty="0"/>
              <a:t>Plantes oléifères</a:t>
            </a:r>
            <a:r>
              <a:rPr lang="fr-CA" dirty="0"/>
              <a:t> : utilisées pour </a:t>
            </a:r>
            <a:r>
              <a:rPr lang="fr-CA" b="1" dirty="0"/>
              <a:t>biocarburants</a:t>
            </a:r>
          </a:p>
          <a:p>
            <a:r>
              <a:rPr lang="fr-CA" b="1" dirty="0"/>
              <a:t>Orge</a:t>
            </a:r>
            <a:r>
              <a:rPr lang="fr-CA" dirty="0"/>
              <a:t> : utilisé comme </a:t>
            </a:r>
            <a:r>
              <a:rPr lang="fr-CA" b="1" dirty="0"/>
              <a:t>engrais vert </a:t>
            </a:r>
            <a:r>
              <a:rPr lang="fr-CA" dirty="0"/>
              <a:t>diminuant recours aux herbicides chimiques</a:t>
            </a:r>
          </a:p>
        </p:txBody>
      </p:sp>
      <p:sp>
        <p:nvSpPr>
          <p:cNvPr id="4" name="ZoneTexte 3">
            <a:extLst>
              <a:ext uri="{FF2B5EF4-FFF2-40B4-BE49-F238E27FC236}">
                <a16:creationId xmlns:a16="http://schemas.microsoft.com/office/drawing/2014/main" id="{E8322B0A-CA11-944A-BC8A-C26924445248}"/>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5</a:t>
            </a:r>
          </a:p>
        </p:txBody>
      </p:sp>
      <p:sp>
        <p:nvSpPr>
          <p:cNvPr id="7" name="Espace réservé du numéro de diapositive 6">
            <a:extLst>
              <a:ext uri="{FF2B5EF4-FFF2-40B4-BE49-F238E27FC236}">
                <a16:creationId xmlns:a16="http://schemas.microsoft.com/office/drawing/2014/main" id="{790A9B87-5EF0-8B4E-9E9E-9157090FA5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933367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6B042-1D00-7E4C-8246-5FE5C3FB0678}"/>
              </a:ext>
            </a:extLst>
          </p:cNvPr>
          <p:cNvSpPr>
            <a:spLocks noGrp="1"/>
          </p:cNvSpPr>
          <p:nvPr>
            <p:ph type="title"/>
          </p:nvPr>
        </p:nvSpPr>
        <p:spPr/>
        <p:txBody>
          <a:bodyPr/>
          <a:lstStyle/>
          <a:p>
            <a:r>
              <a:rPr lang="fr-FR" dirty="0"/>
              <a:t>Sources supplémentaires</a:t>
            </a:r>
          </a:p>
        </p:txBody>
      </p:sp>
      <p:sp>
        <p:nvSpPr>
          <p:cNvPr id="3" name="Espace réservé du contenu 2">
            <a:extLst>
              <a:ext uri="{FF2B5EF4-FFF2-40B4-BE49-F238E27FC236}">
                <a16:creationId xmlns:a16="http://schemas.microsoft.com/office/drawing/2014/main" id="{EC7909A4-1B45-B74C-9255-46B2D473072C}"/>
              </a:ext>
            </a:extLst>
          </p:cNvPr>
          <p:cNvSpPr>
            <a:spLocks noGrp="1"/>
          </p:cNvSpPr>
          <p:nvPr>
            <p:ph idx="1"/>
          </p:nvPr>
        </p:nvSpPr>
        <p:spPr/>
        <p:txBody>
          <a:bodyPr>
            <a:normAutofit lnSpcReduction="10000"/>
          </a:bodyPr>
          <a:lstStyle/>
          <a:p>
            <a:r>
              <a:rPr lang="fr-CA" u="sng" dirty="0">
                <a:hlinkClick r:id="rId2"/>
              </a:rPr>
              <a:t>http://faimdanslemonde.e-monsite.com/pages/le-probleme-de-la-faim-en-constant-developpement.html</a:t>
            </a:r>
            <a:endParaRPr lang="fr-CA" dirty="0"/>
          </a:p>
          <a:p>
            <a:r>
              <a:rPr lang="fr-CA" u="sng" dirty="0">
                <a:hlinkClick r:id="rId3"/>
              </a:rPr>
              <a:t>https://www.carefrance.org/actualite/communique-presse-news/2017-10-16,faim-journee-internationale-cinq-points-comprendre.htm</a:t>
            </a:r>
            <a:endParaRPr lang="fr-CA" u="sng" dirty="0">
              <a:hlinkClick r:id="rId4"/>
            </a:endParaRPr>
          </a:p>
          <a:p>
            <a:r>
              <a:rPr lang="fr-CA" u="sng" dirty="0">
                <a:hlinkClick r:id="rId4"/>
              </a:rPr>
              <a:t>https://fr.wikipedia.org/wiki/Ha%C3%AFti#Climat</a:t>
            </a:r>
            <a:r>
              <a:rPr lang="fr-CA" dirty="0"/>
              <a:t> </a:t>
            </a:r>
          </a:p>
          <a:p>
            <a:r>
              <a:rPr lang="fr-CA" u="sng" dirty="0">
                <a:hlinkClick r:id="rId5"/>
              </a:rPr>
              <a:t>https://fr.wikipedia.org/wiki/Lac_Tchad</a:t>
            </a:r>
            <a:r>
              <a:rPr lang="fr-CA" dirty="0"/>
              <a:t> </a:t>
            </a:r>
          </a:p>
          <a:p>
            <a:r>
              <a:rPr lang="fr-CA" u="sng" dirty="0">
                <a:hlinkClick r:id="rId6"/>
              </a:rPr>
              <a:t>https://fr.wikipedia.org/wiki/R%C3%A9publique_centrafricaine#Le_r%C3%A9gime_Boziz%C3%A9_et_la_guerre_civile_(2003-2013)</a:t>
            </a:r>
            <a:r>
              <a:rPr lang="fr-CA" dirty="0"/>
              <a:t> </a:t>
            </a:r>
          </a:p>
          <a:p>
            <a:r>
              <a:rPr lang="fr-CA" u="sng" dirty="0">
                <a:hlinkClick r:id="rId7"/>
              </a:rPr>
              <a:t>https://fr.wikipedia.org/wiki/Zambie#Niveau_de_vie</a:t>
            </a:r>
            <a:r>
              <a:rPr lang="fr-CA" dirty="0"/>
              <a:t> </a:t>
            </a:r>
          </a:p>
          <a:p>
            <a:r>
              <a:rPr lang="fr-FR" dirty="0">
                <a:hlinkClick r:id="rId8"/>
              </a:rPr>
              <a:t>http://</a:t>
            </a:r>
            <a:r>
              <a:rPr lang="fr-FR" dirty="0" err="1">
                <a:hlinkClick r:id="rId8"/>
              </a:rPr>
              <a:t>perspective.usherbrooke.ca</a:t>
            </a:r>
            <a:r>
              <a:rPr lang="fr-FR" dirty="0">
                <a:hlinkClick r:id="rId8"/>
              </a:rPr>
              <a:t>/bilan/servlet/</a:t>
            </a:r>
            <a:r>
              <a:rPr lang="fr-FR" dirty="0" err="1">
                <a:hlinkClick r:id="rId8"/>
              </a:rPr>
              <a:t>BMTendanceStatPays?langue</a:t>
            </a:r>
            <a:r>
              <a:rPr lang="fr-FR" dirty="0">
                <a:hlinkClick r:id="rId8"/>
              </a:rPr>
              <a:t>=</a:t>
            </a:r>
            <a:r>
              <a:rPr lang="fr-FR" dirty="0" err="1">
                <a:hlinkClick r:id="rId8"/>
              </a:rPr>
              <a:t>fr&amp;codePays</a:t>
            </a:r>
            <a:r>
              <a:rPr lang="fr-FR" dirty="0">
                <a:hlinkClick r:id="rId8"/>
              </a:rPr>
              <a:t>=</a:t>
            </a:r>
            <a:r>
              <a:rPr lang="fr-FR" dirty="0" err="1">
                <a:hlinkClick r:id="rId8"/>
              </a:rPr>
              <a:t>ZWE&amp;codeStat</a:t>
            </a:r>
            <a:r>
              <a:rPr lang="fr-FR" dirty="0">
                <a:hlinkClick r:id="rId8"/>
              </a:rPr>
              <a:t>=</a:t>
            </a:r>
            <a:r>
              <a:rPr lang="fr-FR" dirty="0" err="1">
                <a:hlinkClick r:id="rId8"/>
              </a:rPr>
              <a:t>SP.POP.TOTL&amp;codeTheme</a:t>
            </a:r>
            <a:r>
              <a:rPr lang="fr-FR" dirty="0">
                <a:hlinkClick r:id="rId8"/>
              </a:rPr>
              <a:t>=1</a:t>
            </a:r>
            <a:endParaRPr lang="fr-FR" dirty="0"/>
          </a:p>
        </p:txBody>
      </p:sp>
      <p:sp>
        <p:nvSpPr>
          <p:cNvPr id="6" name="Espace réservé du numéro de diapositive 5">
            <a:extLst>
              <a:ext uri="{FF2B5EF4-FFF2-40B4-BE49-F238E27FC236}">
                <a16:creationId xmlns:a16="http://schemas.microsoft.com/office/drawing/2014/main" id="{3316EAD7-9A6B-A942-BBDD-1014F995E458}"/>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61700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0F8-4FA3-EA4B-8F93-DDBD28E0D1C7}"/>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B2B33EC9-C207-D040-8CA9-EA8D29FB8153}"/>
              </a:ext>
            </a:extLst>
          </p:cNvPr>
          <p:cNvSpPr>
            <a:spLocks noGrp="1"/>
          </p:cNvSpPr>
          <p:nvPr>
            <p:ph idx="1"/>
          </p:nvPr>
        </p:nvSpPr>
        <p:spPr>
          <a:xfrm>
            <a:off x="2592925" y="1614488"/>
            <a:ext cx="9675812" cy="4382459"/>
          </a:xfrm>
        </p:spPr>
        <p:txBody>
          <a:bodyPr>
            <a:noAutofit/>
          </a:bodyPr>
          <a:lstStyle/>
          <a:p>
            <a:r>
              <a:rPr lang="fr-FR" sz="2000" b="1" dirty="0"/>
              <a:t>Partie 1</a:t>
            </a:r>
          </a:p>
          <a:p>
            <a:pPr lvl="1"/>
            <a:r>
              <a:rPr lang="fr-FR" sz="2000" dirty="0"/>
              <a:t>Quelques chiffres</a:t>
            </a:r>
          </a:p>
          <a:p>
            <a:pPr lvl="1"/>
            <a:r>
              <a:rPr lang="fr-FR" sz="2000" dirty="0"/>
              <a:t>Différentes causes de la faim</a:t>
            </a:r>
          </a:p>
          <a:p>
            <a:pPr lvl="1"/>
            <a:r>
              <a:rPr lang="fr-FR" sz="2000" dirty="0"/>
              <a:t>Autres utilisations possible de la disponibilité alimentaire</a:t>
            </a:r>
          </a:p>
          <a:p>
            <a:pPr lvl="1"/>
            <a:r>
              <a:rPr lang="fr-FR" sz="2000" dirty="0"/>
              <a:t>Prévisions de population pour 2050</a:t>
            </a:r>
          </a:p>
          <a:p>
            <a:pPr lvl="1"/>
            <a:r>
              <a:rPr lang="fr-FR" sz="2000" dirty="0"/>
              <a:t>Conclusion </a:t>
            </a:r>
          </a:p>
          <a:p>
            <a:r>
              <a:rPr lang="fr-FR" sz="2000" b="1" dirty="0"/>
              <a:t>Partie 2</a:t>
            </a:r>
            <a:r>
              <a:rPr lang="fr-FR" sz="2000" dirty="0"/>
              <a:t>  : Détails des données téléchargées</a:t>
            </a:r>
          </a:p>
          <a:p>
            <a:r>
              <a:rPr lang="fr-FR" sz="2000" b="1" dirty="0"/>
              <a:t>Partie 3</a:t>
            </a:r>
            <a:r>
              <a:rPr lang="fr-FR" sz="2000" dirty="0"/>
              <a:t>  : Opérations d’algèbre relationnelle utilisées</a:t>
            </a:r>
          </a:p>
          <a:p>
            <a:r>
              <a:rPr lang="fr-FR" sz="2000" b="1" dirty="0"/>
              <a:t>Partie 4  </a:t>
            </a:r>
            <a:r>
              <a:rPr lang="fr-FR" sz="2000" dirty="0"/>
              <a:t>: Réponses à la question 19</a:t>
            </a:r>
          </a:p>
          <a:p>
            <a:r>
              <a:rPr lang="fr-FR" sz="2000" b="1" dirty="0"/>
              <a:t>Partie 5</a:t>
            </a:r>
            <a:r>
              <a:rPr lang="fr-FR" sz="2000" dirty="0"/>
              <a:t>  : Réponses à la question 20</a:t>
            </a:r>
          </a:p>
        </p:txBody>
      </p:sp>
      <p:sp>
        <p:nvSpPr>
          <p:cNvPr id="6" name="Espace réservé du numéro de diapositive 5">
            <a:extLst>
              <a:ext uri="{FF2B5EF4-FFF2-40B4-BE49-F238E27FC236}">
                <a16:creationId xmlns:a16="http://schemas.microsoft.com/office/drawing/2014/main" id="{33883183-7CC3-E14E-B3A8-AB6B692138F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7659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E3306-D214-C740-89B9-99A6CBE30229}"/>
              </a:ext>
            </a:extLst>
          </p:cNvPr>
          <p:cNvSpPr>
            <a:spLocks noGrp="1"/>
          </p:cNvSpPr>
          <p:nvPr>
            <p:ph type="title"/>
          </p:nvPr>
        </p:nvSpPr>
        <p:spPr/>
        <p:txBody>
          <a:bodyPr/>
          <a:lstStyle/>
          <a:p>
            <a:r>
              <a:rPr lang="fr-FR" dirty="0"/>
              <a:t>Quelques chiffres</a:t>
            </a:r>
          </a:p>
        </p:txBody>
      </p:sp>
      <p:sp>
        <p:nvSpPr>
          <p:cNvPr id="3" name="Espace réservé du contenu 2">
            <a:extLst>
              <a:ext uri="{FF2B5EF4-FFF2-40B4-BE49-F238E27FC236}">
                <a16:creationId xmlns:a16="http://schemas.microsoft.com/office/drawing/2014/main" id="{6A742B7F-6557-1E47-AAE4-812AF89078EB}"/>
              </a:ext>
            </a:extLst>
          </p:cNvPr>
          <p:cNvSpPr>
            <a:spLocks noGrp="1"/>
          </p:cNvSpPr>
          <p:nvPr>
            <p:ph idx="1"/>
          </p:nvPr>
        </p:nvSpPr>
        <p:spPr>
          <a:xfrm>
            <a:off x="2589211" y="2133600"/>
            <a:ext cx="9169401" cy="3007112"/>
          </a:xfrm>
        </p:spPr>
        <p:txBody>
          <a:bodyPr>
            <a:normAutofit/>
          </a:bodyPr>
          <a:lstStyle/>
          <a:p>
            <a:r>
              <a:rPr lang="fr-FR" sz="2800" dirty="0"/>
              <a:t>Population mondiale : </a:t>
            </a:r>
            <a:r>
              <a:rPr lang="fr-FR" sz="2800" b="1" dirty="0"/>
              <a:t>7 milliards</a:t>
            </a:r>
          </a:p>
          <a:p>
            <a:r>
              <a:rPr lang="fr-FR" sz="2800" dirty="0"/>
              <a:t>Pourcentage de personnes sous-alimentées : </a:t>
            </a:r>
            <a:r>
              <a:rPr lang="fr-FR" sz="2800" b="1" dirty="0"/>
              <a:t>10 %</a:t>
            </a:r>
          </a:p>
          <a:p>
            <a:r>
              <a:rPr lang="fr-FR" sz="2800" dirty="0"/>
              <a:t>Nombre de décès par an liés à la famine : </a:t>
            </a:r>
            <a:r>
              <a:rPr lang="fr-FR" sz="2800" b="1" dirty="0"/>
              <a:t>9,1 millions</a:t>
            </a:r>
          </a:p>
        </p:txBody>
      </p:sp>
      <p:sp>
        <p:nvSpPr>
          <p:cNvPr id="4" name="ZoneTexte 3">
            <a:extLst>
              <a:ext uri="{FF2B5EF4-FFF2-40B4-BE49-F238E27FC236}">
                <a16:creationId xmlns:a16="http://schemas.microsoft.com/office/drawing/2014/main" id="{D2392E2B-9A0C-5B4F-BE63-63722D1B1325}"/>
              </a:ext>
            </a:extLst>
          </p:cNvPr>
          <p:cNvSpPr txBox="1"/>
          <p:nvPr/>
        </p:nvSpPr>
        <p:spPr>
          <a:xfrm>
            <a:off x="2589212" y="5597912"/>
            <a:ext cx="8695822" cy="523220"/>
          </a:xfrm>
          <a:prstGeom prst="rect">
            <a:avLst/>
          </a:prstGeom>
          <a:noFill/>
        </p:spPr>
        <p:txBody>
          <a:bodyPr wrap="square" rtlCol="0">
            <a:spAutoFit/>
          </a:bodyPr>
          <a:lstStyle/>
          <a:p>
            <a:r>
              <a:rPr lang="fr-FR" sz="1000" dirty="0"/>
              <a:t>Source :  </a:t>
            </a:r>
            <a:r>
              <a:rPr lang="fr-CA" sz="1000" u="sng" dirty="0">
                <a:hlinkClick r:id="rId3"/>
              </a:rPr>
              <a:t>https://www.planetoscope.com/mortalite/32-nombre-de-deces-dus-a-la-malnutrition-dans-le-monde.html</a:t>
            </a:r>
            <a:endParaRPr lang="fr-CA" sz="1000" dirty="0"/>
          </a:p>
          <a:p>
            <a:endParaRPr lang="fr-FR" dirty="0"/>
          </a:p>
        </p:txBody>
      </p:sp>
      <p:sp>
        <p:nvSpPr>
          <p:cNvPr id="5" name="ZoneTexte 4">
            <a:extLst>
              <a:ext uri="{FF2B5EF4-FFF2-40B4-BE49-F238E27FC236}">
                <a16:creationId xmlns:a16="http://schemas.microsoft.com/office/drawing/2014/main" id="{7F2DC360-85BF-4D42-88AE-9374484519A8}"/>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8" name="Espace réservé du numéro de diapositive 7">
            <a:extLst>
              <a:ext uri="{FF2B5EF4-FFF2-40B4-BE49-F238E27FC236}">
                <a16:creationId xmlns:a16="http://schemas.microsoft.com/office/drawing/2014/main" id="{414B92B1-486A-CA4D-BFA2-F225CF6EC91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4344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759CA-C9FF-5F45-A047-C891C2714C53}"/>
              </a:ext>
            </a:extLst>
          </p:cNvPr>
          <p:cNvSpPr>
            <a:spLocks noGrp="1"/>
          </p:cNvSpPr>
          <p:nvPr>
            <p:ph type="title"/>
          </p:nvPr>
        </p:nvSpPr>
        <p:spPr>
          <a:xfrm>
            <a:off x="2707225" y="2788555"/>
            <a:ext cx="8911687" cy="1280890"/>
          </a:xfrm>
        </p:spPr>
        <p:txBody>
          <a:bodyPr>
            <a:normAutofit/>
          </a:bodyPr>
          <a:lstStyle/>
          <a:p>
            <a:r>
              <a:rPr lang="fr-FR" sz="4000" dirty="0"/>
              <a:t>Différentes causes de la faim</a:t>
            </a:r>
          </a:p>
        </p:txBody>
      </p:sp>
      <p:sp>
        <p:nvSpPr>
          <p:cNvPr id="4" name="ZoneTexte 3">
            <a:extLst>
              <a:ext uri="{FF2B5EF4-FFF2-40B4-BE49-F238E27FC236}">
                <a16:creationId xmlns:a16="http://schemas.microsoft.com/office/drawing/2014/main" id="{A0BCC878-CF25-D042-B6D9-8C81128A217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sp>
        <p:nvSpPr>
          <p:cNvPr id="7" name="Espace réservé du numéro de diapositive 6">
            <a:extLst>
              <a:ext uri="{FF2B5EF4-FFF2-40B4-BE49-F238E27FC236}">
                <a16:creationId xmlns:a16="http://schemas.microsoft.com/office/drawing/2014/main" id="{0803479D-93D6-5F4A-82A1-B78A3AB9A6E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7993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657142-E452-A944-9CDF-2528D0D60D1C}"/>
              </a:ext>
            </a:extLst>
          </p:cNvPr>
          <p:cNvSpPr>
            <a:spLocks noGrp="1"/>
          </p:cNvSpPr>
          <p:nvPr>
            <p:ph type="title"/>
          </p:nvPr>
        </p:nvSpPr>
        <p:spPr/>
        <p:txBody>
          <a:bodyPr/>
          <a:lstStyle/>
          <a:p>
            <a:r>
              <a:rPr lang="fr-FR" b="1" dirty="0"/>
              <a:t>Climat</a:t>
            </a:r>
            <a:r>
              <a:rPr lang="fr-FR" dirty="0"/>
              <a:t> : Cas de Haïti</a:t>
            </a:r>
          </a:p>
        </p:txBody>
      </p:sp>
      <p:sp>
        <p:nvSpPr>
          <p:cNvPr id="4" name="ZoneTexte 3">
            <a:extLst>
              <a:ext uri="{FF2B5EF4-FFF2-40B4-BE49-F238E27FC236}">
                <a16:creationId xmlns:a16="http://schemas.microsoft.com/office/drawing/2014/main" id="{79C7178D-209C-E54A-ABDE-5CB6EC592209}"/>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pic>
        <p:nvPicPr>
          <p:cNvPr id="1028" name="Picture 4" descr="Le Nouvelliste - Le coût des dégâts de l'ouragan Matthew est ...">
            <a:extLst>
              <a:ext uri="{FF2B5EF4-FFF2-40B4-BE49-F238E27FC236}">
                <a16:creationId xmlns:a16="http://schemas.microsoft.com/office/drawing/2014/main" id="{A83AAA5D-0704-B244-BB53-27F0C8FB4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033" y="1905000"/>
            <a:ext cx="7399470" cy="4162202"/>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numéro de diapositive 8">
            <a:extLst>
              <a:ext uri="{FF2B5EF4-FFF2-40B4-BE49-F238E27FC236}">
                <a16:creationId xmlns:a16="http://schemas.microsoft.com/office/drawing/2014/main" id="{EC22DEBD-D15D-A341-9DA1-F6FDF867EC9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3347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6CE7B-98B9-FE44-8EDC-A70E04CEDB71}"/>
              </a:ext>
            </a:extLst>
          </p:cNvPr>
          <p:cNvSpPr>
            <a:spLocks noGrp="1"/>
          </p:cNvSpPr>
          <p:nvPr>
            <p:ph type="title"/>
          </p:nvPr>
        </p:nvSpPr>
        <p:spPr/>
        <p:txBody>
          <a:bodyPr/>
          <a:lstStyle/>
          <a:p>
            <a:r>
              <a:rPr lang="fr-FR" b="1" dirty="0"/>
              <a:t>Accès à l’eau </a:t>
            </a:r>
            <a:r>
              <a:rPr lang="fr-FR" dirty="0"/>
              <a:t>: Cas du Tchad</a:t>
            </a:r>
          </a:p>
        </p:txBody>
      </p:sp>
      <p:sp>
        <p:nvSpPr>
          <p:cNvPr id="4" name="ZoneTexte 3">
            <a:extLst>
              <a:ext uri="{FF2B5EF4-FFF2-40B4-BE49-F238E27FC236}">
                <a16:creationId xmlns:a16="http://schemas.microsoft.com/office/drawing/2014/main" id="{AC2A3177-0D42-AC4E-9976-E24764DD43F0}"/>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grpSp>
        <p:nvGrpSpPr>
          <p:cNvPr id="6" name="Groupe 5">
            <a:extLst>
              <a:ext uri="{FF2B5EF4-FFF2-40B4-BE49-F238E27FC236}">
                <a16:creationId xmlns:a16="http://schemas.microsoft.com/office/drawing/2014/main" id="{A539049C-24F5-4E46-82DF-A94420408C19}"/>
              </a:ext>
            </a:extLst>
          </p:cNvPr>
          <p:cNvGrpSpPr/>
          <p:nvPr/>
        </p:nvGrpSpPr>
        <p:grpSpPr>
          <a:xfrm>
            <a:off x="3200866" y="1747837"/>
            <a:ext cx="7695804" cy="4328890"/>
            <a:chOff x="3296235" y="1747837"/>
            <a:chExt cx="7695804" cy="4328890"/>
          </a:xfrm>
        </p:grpSpPr>
        <p:pic>
          <p:nvPicPr>
            <p:cNvPr id="2050" name="Picture 2" descr="Lac Tchad : Lancement de la force multinationale contre Boko Haram">
              <a:extLst>
                <a:ext uri="{FF2B5EF4-FFF2-40B4-BE49-F238E27FC236}">
                  <a16:creationId xmlns:a16="http://schemas.microsoft.com/office/drawing/2014/main" id="{602608F5-5E02-684B-AD06-6C1E28DEF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235" y="1747837"/>
              <a:ext cx="7695804" cy="4328890"/>
            </a:xfrm>
            <a:prstGeom prst="rect">
              <a:avLst/>
            </a:prstGeom>
            <a:noFill/>
            <a:extLst>
              <a:ext uri="{909E8E84-426E-40DD-AFC4-6F175D3DCCD1}">
                <a14:hiddenFill xmlns:a14="http://schemas.microsoft.com/office/drawing/2010/main">
                  <a:solidFill>
                    <a:srgbClr val="FFFFFF"/>
                  </a:solidFill>
                </a14:hiddenFill>
              </a:ext>
            </a:extLst>
          </p:spPr>
        </p:pic>
        <p:sp>
          <p:nvSpPr>
            <p:cNvPr id="5" name="Bouée 4">
              <a:extLst>
                <a:ext uri="{FF2B5EF4-FFF2-40B4-BE49-F238E27FC236}">
                  <a16:creationId xmlns:a16="http://schemas.microsoft.com/office/drawing/2014/main" id="{B5BC0ED1-29F5-3542-8B53-E1D8A23ACFCA}"/>
                </a:ext>
              </a:extLst>
            </p:cNvPr>
            <p:cNvSpPr/>
            <p:nvPr/>
          </p:nvSpPr>
          <p:spPr>
            <a:xfrm>
              <a:off x="7329487" y="3428999"/>
              <a:ext cx="718624" cy="732525"/>
            </a:xfrm>
            <a:prstGeom prst="donut">
              <a:avLst>
                <a:gd name="adj" fmla="val 380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9" name="Espace réservé du numéro de diapositive 8">
            <a:extLst>
              <a:ext uri="{FF2B5EF4-FFF2-40B4-BE49-F238E27FC236}">
                <a16:creationId xmlns:a16="http://schemas.microsoft.com/office/drawing/2014/main" id="{BDA11AF6-79C4-F742-B372-E177F6BB0FB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60440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39983-5FF8-4243-B758-E67D14A4F91F}"/>
              </a:ext>
            </a:extLst>
          </p:cNvPr>
          <p:cNvSpPr>
            <a:spLocks noGrp="1"/>
          </p:cNvSpPr>
          <p:nvPr>
            <p:ph type="title"/>
          </p:nvPr>
        </p:nvSpPr>
        <p:spPr/>
        <p:txBody>
          <a:bodyPr/>
          <a:lstStyle/>
          <a:p>
            <a:r>
              <a:rPr lang="fr-FR" b="1" dirty="0"/>
              <a:t>Conflits</a:t>
            </a:r>
            <a:r>
              <a:rPr lang="fr-FR" dirty="0"/>
              <a:t> : Cas de la République Centrafricaine</a:t>
            </a:r>
          </a:p>
        </p:txBody>
      </p:sp>
      <p:sp>
        <p:nvSpPr>
          <p:cNvPr id="4" name="ZoneTexte 3">
            <a:extLst>
              <a:ext uri="{FF2B5EF4-FFF2-40B4-BE49-F238E27FC236}">
                <a16:creationId xmlns:a16="http://schemas.microsoft.com/office/drawing/2014/main" id="{AFF2268E-0435-F446-AEBA-9A2AF580D6FC}"/>
              </a:ext>
            </a:extLst>
          </p:cNvPr>
          <p:cNvSpPr txBox="1"/>
          <p:nvPr/>
        </p:nvSpPr>
        <p:spPr>
          <a:xfrm flipH="1">
            <a:off x="184730" y="771523"/>
            <a:ext cx="1244019" cy="369332"/>
          </a:xfrm>
          <a:prstGeom prst="rect">
            <a:avLst/>
          </a:prstGeom>
          <a:noFill/>
        </p:spPr>
        <p:txBody>
          <a:bodyPr wrap="square" rtlCol="0">
            <a:spAutoFit/>
          </a:bodyPr>
          <a:lstStyle/>
          <a:p>
            <a:r>
              <a:rPr lang="fr-FR" b="1" dirty="0">
                <a:solidFill>
                  <a:schemeClr val="bg1"/>
                </a:solidFill>
              </a:rPr>
              <a:t>Partie 1</a:t>
            </a:r>
          </a:p>
        </p:txBody>
      </p:sp>
      <p:pic>
        <p:nvPicPr>
          <p:cNvPr id="3074" name="Picture 2" descr="Centrafrique: un dramatique conflit interethnique –">
            <a:extLst>
              <a:ext uri="{FF2B5EF4-FFF2-40B4-BE49-F238E27FC236}">
                <a16:creationId xmlns:a16="http://schemas.microsoft.com/office/drawing/2014/main" id="{BE28F694-EF49-F04D-B245-138F75BE8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299" y="1905000"/>
            <a:ext cx="6738938" cy="449262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a:extLst>
              <a:ext uri="{FF2B5EF4-FFF2-40B4-BE49-F238E27FC236}">
                <a16:creationId xmlns:a16="http://schemas.microsoft.com/office/drawing/2014/main" id="{A5C791EF-2DC7-6442-9DB1-7C4E4B8BBDB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78883517"/>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Template>
  <TotalTime>2074</TotalTime>
  <Words>2123</Words>
  <Application>Microsoft Macintosh PowerPoint</Application>
  <PresentationFormat>Grand écran</PresentationFormat>
  <Paragraphs>277</Paragraphs>
  <Slides>37</Slides>
  <Notes>24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Century Gothic</vt:lpstr>
      <vt:lpstr>Lato</vt:lpstr>
      <vt:lpstr>Wingdings 3</vt:lpstr>
      <vt:lpstr>Brin</vt:lpstr>
      <vt:lpstr>Étude de santé publique</vt:lpstr>
      <vt:lpstr>Introduction</vt:lpstr>
      <vt:lpstr>Problématique</vt:lpstr>
      <vt:lpstr>Présentation</vt:lpstr>
      <vt:lpstr>Quelques chiffres</vt:lpstr>
      <vt:lpstr>Différentes causes de la faim</vt:lpstr>
      <vt:lpstr>Climat : Cas de Haïti</vt:lpstr>
      <vt:lpstr>Accès à l’eau : Cas du Tchad</vt:lpstr>
      <vt:lpstr>Conflits : Cas de la République Centrafricaine</vt:lpstr>
      <vt:lpstr>Croissance démographique : Cas du Zimbabwe</vt:lpstr>
      <vt:lpstr>Pauvreté : Cas de la Zambie</vt:lpstr>
      <vt:lpstr>Autre cause de la faim :  Mauvais emploi de la disponibilité intérieure</vt:lpstr>
      <vt:lpstr>Autres utilisations possibles de la disponibilité alimentaire</vt:lpstr>
      <vt:lpstr>Si toute la disponibilité intérieure mondiale de végétaux était utilisée pour de la nourriture: </vt:lpstr>
      <vt:lpstr>Si toute la disponibilité alimentaire, les semences et les pertes mondiales de végétaux étaient utilisées pour de la nourriture : </vt:lpstr>
      <vt:lpstr>Si toute la disponibilité alimentaire mondiale était utilisée pour de la nourriture : </vt:lpstr>
      <vt:lpstr>Prévisions de population en 2050 </vt:lpstr>
      <vt:lpstr>Conclusion</vt:lpstr>
      <vt:lpstr>Détails des données téléchargées  </vt:lpstr>
      <vt:lpstr>Détails des données téléchargées  </vt:lpstr>
      <vt:lpstr>Correspondance de chaque colonne</vt:lpstr>
      <vt:lpstr>Opérations d’algèbre relationnelle utilisées </vt:lpstr>
      <vt:lpstr>Agrégation</vt:lpstr>
      <vt:lpstr>Union</vt:lpstr>
      <vt:lpstr>Jointure</vt:lpstr>
      <vt:lpstr>Question 19</vt:lpstr>
      <vt:lpstr>Les 10 pays ayant leur disponibilité alimentaire en kg de protéines par habitant la plus élevée : détail de la requête</vt:lpstr>
      <vt:lpstr>Les 10 pays ayant leur disponibilité alimentaire en kg de protéines par habitant la plus élevée : détail de la requête</vt:lpstr>
      <vt:lpstr>Les 10 pays ayant leur disponibilité alimentaire en kg de protéines par habitant la plus élevée : détail de la requête</vt:lpstr>
      <vt:lpstr>Les 10 pays ayant leur disponibilité alimentaire en kg de protéines par habitant la plus élevée : détail de la requête</vt:lpstr>
      <vt:lpstr>Les 10 pays ayant leur disponibilité alimentaire en kcal par habitant la plus élevée</vt:lpstr>
      <vt:lpstr>Les 10 pays ayant leur disponibilité alimentaire en kg de protéines par habitant la plus faible</vt:lpstr>
      <vt:lpstr>Quantité totale de produits perdus en 2013 en kg</vt:lpstr>
      <vt:lpstr>Les 10 pays ayant la proportion de personnes sous-alimentées la plus élevées </vt:lpstr>
      <vt:lpstr>Les 10 produits ayant le ratio autres utilisations / disponibilité intérieure le plus élevé</vt:lpstr>
      <vt:lpstr>Question 20 : utilisations possibles de ces 10 produits</vt:lpstr>
      <vt:lpstr>Sources supplémentaires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santé publique</dc:title>
  <dc:creator>Levallois, Matthieu</dc:creator>
  <cp:lastModifiedBy>Levallois, Matthieu</cp:lastModifiedBy>
  <cp:revision>68</cp:revision>
  <dcterms:created xsi:type="dcterms:W3CDTF">2020-05-28T15:04:16Z</dcterms:created>
  <dcterms:modified xsi:type="dcterms:W3CDTF">2020-06-02T12:48:38Z</dcterms:modified>
</cp:coreProperties>
</file>