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8" r:id="rId11"/>
    <p:sldId id="267" r:id="rId12"/>
    <p:sldId id="269" r:id="rId13"/>
    <p:sldId id="270" r:id="rId14"/>
    <p:sldId id="271" r:id="rId15"/>
    <p:sldId id="273" r:id="rId16"/>
    <p:sldId id="274" r:id="rId17"/>
    <p:sldId id="27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46"/>
  </p:normalViewPr>
  <p:slideViewPr>
    <p:cSldViewPr snapToGrid="0" snapToObjects="1">
      <p:cViewPr>
        <p:scale>
          <a:sx n="90" d="100"/>
          <a:sy n="90" d="100"/>
        </p:scale>
        <p:origin x="14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4AE34-1A01-674E-A4CD-D3088DC41E89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0E389-FBCF-DA42-85DB-B03D1BAC7B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35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analyse se basera sur les données de l’année écoulée du 1</a:t>
            </a:r>
            <a:r>
              <a:rPr lang="fr-FR" baseline="30000" dirty="0"/>
              <a:t>er</a:t>
            </a:r>
            <a:r>
              <a:rPr lang="fr-FR" dirty="0"/>
              <a:t> mars 2021 au 28 février 2022.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79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Autre classement des clients : la RFM. Classement selon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la récence : 1, 5 10 ou 20 selon le quartile</a:t>
            </a:r>
          </a:p>
          <a:p>
            <a:pPr marL="171450" indent="-171450">
              <a:buFontTx/>
              <a:buChar char="-"/>
            </a:pPr>
            <a:r>
              <a:rPr lang="fr-FR" dirty="0"/>
              <a:t>la fréquence : 0,5 points par achats</a:t>
            </a:r>
          </a:p>
          <a:p>
            <a:pPr marL="171450" indent="-171450">
              <a:buFontTx/>
              <a:buChar char="-"/>
            </a:pPr>
            <a:r>
              <a:rPr lang="fr-FR" dirty="0"/>
              <a:t>le montant de leur achat : 5, 10 20 ou 30 selon quartile</a:t>
            </a:r>
          </a:p>
          <a:p>
            <a:endParaRPr lang="fr-FR" dirty="0"/>
          </a:p>
          <a:p>
            <a:r>
              <a:rPr lang="fr-FR" dirty="0"/>
              <a:t>Pourcentages :</a:t>
            </a:r>
          </a:p>
          <a:p>
            <a:endParaRPr lang="fr-FR" dirty="0"/>
          </a:p>
          <a:p>
            <a:pPr marL="228600" indent="-228600">
              <a:buAutoNum type="arabicPeriod"/>
            </a:pPr>
            <a:r>
              <a:rPr lang="fr-FR" dirty="0"/>
              <a:t>Clients à relancer : 12,13 % (1043)</a:t>
            </a:r>
          </a:p>
          <a:p>
            <a:pPr marL="228600" indent="-228600">
              <a:buAutoNum type="arabicPeriod"/>
            </a:pPr>
            <a:r>
              <a:rPr lang="fr-FR" dirty="0"/>
              <a:t>Clients occasionnels : 20,18% (1735)</a:t>
            </a:r>
          </a:p>
          <a:p>
            <a:pPr marL="228600" indent="-228600">
              <a:buAutoNum type="arabicPeriod"/>
            </a:pPr>
            <a:r>
              <a:rPr lang="fr-FR" dirty="0"/>
              <a:t>Clients prometteurs : 18,04% (1551)</a:t>
            </a:r>
          </a:p>
          <a:p>
            <a:pPr marL="228600" indent="-228600">
              <a:buAutoNum type="arabicPeriod"/>
            </a:pPr>
            <a:r>
              <a:rPr lang="fr-FR" dirty="0"/>
              <a:t>Clients assez fréquents : 13,62 % (1171)</a:t>
            </a:r>
          </a:p>
          <a:p>
            <a:pPr marL="228600" indent="-228600">
              <a:buAutoNum type="arabicPeriod"/>
            </a:pPr>
            <a:r>
              <a:rPr lang="fr-FR" dirty="0"/>
              <a:t>Clients fréquents : 24,05% (2067)</a:t>
            </a:r>
          </a:p>
          <a:p>
            <a:pPr marL="228600" indent="-228600">
              <a:buAutoNum type="arabicPeriod"/>
            </a:pPr>
            <a:r>
              <a:rPr lang="fr-FR" dirty="0"/>
              <a:t>Bons clients : 7,89% (678)</a:t>
            </a:r>
          </a:p>
          <a:p>
            <a:pPr marL="228600" indent="-228600">
              <a:buAutoNum type="arabicPeriod"/>
            </a:pPr>
            <a:r>
              <a:rPr lang="fr-FR" dirty="0"/>
              <a:t>Clients stars : 4,08% (351)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Cibler les clients selon leur âge pour chaque catégorie de produits :  cf. </a:t>
            </a:r>
            <a:r>
              <a:rPr lang="fr-FR" dirty="0" err="1"/>
              <a:t>boxplot</a:t>
            </a:r>
            <a:r>
              <a:rPr lang="fr-FR" dirty="0"/>
              <a:t> et segmentation moyenne des panier moyen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Mettre en avant sur le site Web les produits de catégorie 1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66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Prix de 0,62 € à 300 €</a:t>
            </a:r>
          </a:p>
          <a:p>
            <a:endParaRPr lang="fr-FR" dirty="0"/>
          </a:p>
          <a:p>
            <a:r>
              <a:rPr lang="fr-FR" dirty="0"/>
              <a:t>Pourcentage de ventes à 15,99 € : 3%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48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chiffre d’affaires mensuels relativement croissant, entre 430 000 € et 490 000 € par mois</a:t>
            </a:r>
          </a:p>
          <a:p>
            <a:endParaRPr lang="fr-FR" dirty="0"/>
          </a:p>
          <a:p>
            <a:r>
              <a:rPr lang="fr-FR" dirty="0"/>
              <a:t>Chiffre d’affaire exacts octobre : 295 000 €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66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on observe l’évolution du chiffre d’affaires mensuels de chaque catégorie, on constate que la baisse du chiffre d’affaires global en octobre est lié à celle du chiffre d’affaires des produits de catégorie 1. Les chiffres d’affaires des produits de catégories 0 et 2 évoluant en opposition de phase.</a:t>
            </a:r>
          </a:p>
          <a:p>
            <a:endParaRPr lang="fr-FR" dirty="0"/>
          </a:p>
          <a:p>
            <a:r>
              <a:rPr lang="fr-FR" dirty="0"/>
              <a:t>Pour information, le chiffre d’affaires des produits de catégorie 1 passe de 180 000 € en septembre à  seulement 32 000 € en octobre.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 on observe le nombre de sessions par catégorie et par mois, on constate que la baisse du chiffre d’affaires des produits de catégorie 1 s’explique simplement par une baisse du nombre de sessions pour les produits de cette catégorie. </a:t>
            </a:r>
          </a:p>
          <a:p>
            <a:endParaRPr lang="fr-FR" dirty="0"/>
          </a:p>
          <a:p>
            <a:r>
              <a:rPr lang="fr-FR" dirty="0"/>
              <a:t>On passe en effet d’un total mensuel de 7000 à 8000 ventes à seulement 1500 ventes.</a:t>
            </a:r>
          </a:p>
          <a:p>
            <a:endParaRPr lang="fr-FR" dirty="0"/>
          </a:p>
          <a:p>
            <a:r>
              <a:rPr lang="fr-FR" dirty="0"/>
              <a:t>Alors il convient de se poser la question : Pourquoi les ventes ont baissé ? Est-ce que c’est un choix du gérant de réduire les stocks de produits de catégorie 1 ? Les tables dont nous disposions pour cette analyse ne nous permettent pas de répondre à cette question mais il paraît important de cerner l’origine de cette baisse.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5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Cat 0</a:t>
            </a:r>
          </a:p>
          <a:p>
            <a:endParaRPr lang="fr-FR" dirty="0"/>
          </a:p>
          <a:p>
            <a:r>
              <a:rPr lang="fr-FR" dirty="0"/>
              <a:t>Prix moyen : 10,6 €</a:t>
            </a:r>
          </a:p>
          <a:p>
            <a:r>
              <a:rPr lang="fr-FR" dirty="0"/>
              <a:t>Prix médian : 10 €</a:t>
            </a:r>
          </a:p>
          <a:p>
            <a:r>
              <a:rPr lang="fr-FR" dirty="0"/>
              <a:t>Prix modal : 5 €</a:t>
            </a:r>
          </a:p>
          <a:p>
            <a:endParaRPr lang="fr-FR" dirty="0"/>
          </a:p>
          <a:p>
            <a:r>
              <a:rPr lang="fr-FR" dirty="0"/>
              <a:t>Cat 1</a:t>
            </a:r>
          </a:p>
          <a:p>
            <a:endParaRPr lang="fr-FR" dirty="0"/>
          </a:p>
          <a:p>
            <a:r>
              <a:rPr lang="fr-FR" dirty="0"/>
              <a:t>Prix moyen : 20 €</a:t>
            </a:r>
          </a:p>
          <a:p>
            <a:r>
              <a:rPr lang="fr-FR" dirty="0"/>
              <a:t>Prix médian : 19 €</a:t>
            </a:r>
          </a:p>
          <a:p>
            <a:r>
              <a:rPr lang="fr-FR" dirty="0"/>
              <a:t>Prix modal : 16 €</a:t>
            </a:r>
          </a:p>
          <a:p>
            <a:endParaRPr lang="fr-FR" dirty="0"/>
          </a:p>
          <a:p>
            <a:r>
              <a:rPr lang="fr-FR" dirty="0"/>
              <a:t>Cat 2</a:t>
            </a:r>
          </a:p>
          <a:p>
            <a:endParaRPr lang="fr-FR" dirty="0"/>
          </a:p>
          <a:p>
            <a:r>
              <a:rPr lang="fr-FR" dirty="0"/>
              <a:t>Prix moyen : 75 €</a:t>
            </a:r>
          </a:p>
          <a:p>
            <a:r>
              <a:rPr lang="fr-FR" dirty="0"/>
              <a:t>Prix médian : 62,5 €</a:t>
            </a:r>
          </a:p>
          <a:p>
            <a:r>
              <a:rPr lang="fr-FR" dirty="0"/>
              <a:t>Prix modal : 69 €</a:t>
            </a:r>
          </a:p>
          <a:p>
            <a:endParaRPr lang="fr-FR" dirty="0"/>
          </a:p>
          <a:p>
            <a:r>
              <a:rPr lang="fr-FR" dirty="0"/>
              <a:t>Par rapport au nombre de ventes annuelles, le fait d’avoir beaucoup moins de ventes des produits de catégorie 2 (seulement 15000 pour rappel) parce qu’ils sont les plus chers paraît cohérent. </a:t>
            </a:r>
          </a:p>
          <a:p>
            <a:endParaRPr lang="fr-FR" dirty="0"/>
          </a:p>
          <a:p>
            <a:r>
              <a:rPr lang="fr-FR" dirty="0"/>
              <a:t> J’en ai terminé avec l’analyse des ventes, je vais passer à l’analyse des clients.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11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Clients âgés de 18 à 93 ans.</a:t>
            </a:r>
          </a:p>
          <a:p>
            <a:endParaRPr lang="fr-FR" dirty="0"/>
          </a:p>
          <a:p>
            <a:r>
              <a:rPr lang="fr-FR" dirty="0"/>
              <a:t>Pourquoi ce pic 18 ans ? Est-ce qu’il y a un âge minimum pour accéder au site ? À ce moment-là, il pourrait y avoir des clients encore plus jeunes.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65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 niveau des tendances d’achats, on observe avec ce graphique en boite à moustache que..</a:t>
            </a:r>
          </a:p>
          <a:p>
            <a:endParaRPr lang="fr-FR" dirty="0"/>
          </a:p>
          <a:p>
            <a:r>
              <a:rPr lang="fr-FR" dirty="0"/>
              <a:t>Il y a quelque chose de contre intuitif dans le sens où les produits les plus chers sont achetés par la clientèle plus jeune et donc avec le pouvoir d’achat le plus faible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campagne marketing pour chaque catégorie de produit ciblant les âges situés entre le 2</a:t>
            </a:r>
            <a:r>
              <a:rPr lang="fr-FR" baseline="30000" dirty="0"/>
              <a:t>ème</a:t>
            </a:r>
            <a:r>
              <a:rPr lang="fr-FR" dirty="0"/>
              <a:t> et le 3</a:t>
            </a:r>
            <a:r>
              <a:rPr lang="fr-FR" baseline="30000" dirty="0"/>
              <a:t>ème</a:t>
            </a:r>
            <a:r>
              <a:rPr lang="fr-FR" dirty="0"/>
              <a:t> quartile peut s’avérer efficace.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453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Panier moyen = somme des achats d’un client / somme des session d’un client.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0E389-FBCF-DA42-85DB-B03D1BAC7BF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44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CA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Xn1nmHjnHU&amp;list=PLWwpP-YNkDjYa9PTCOwJ0A6LNtvbjThsf&amp;index=4" TargetMode="External"/><Relationship Id="rId2" Type="http://schemas.openxmlformats.org/officeDocument/2006/relationships/hyperlink" Target="https://openclassrooms.com/fr/courses/4525266-decrivez-et-nettoyez-votre-jeu-de-donnees/4775616-analysez-deux-variables-qualitatives-avec-le-chi-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0A919-CE8B-7F43-BCD6-A765AE447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 annuelle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3FBBA9-4EF9-B44E-84D7-0ACBF6882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Entreprise rester livres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EF1699-AAB1-8A4D-90AB-009E29F11F9B}"/>
              </a:ext>
            </a:extLst>
          </p:cNvPr>
          <p:cNvSpPr txBox="1"/>
          <p:nvPr/>
        </p:nvSpPr>
        <p:spPr>
          <a:xfrm>
            <a:off x="7819697" y="4838758"/>
            <a:ext cx="23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fr-FR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</a:t>
            </a: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Mars 2022</a:t>
            </a:r>
          </a:p>
        </p:txBody>
      </p:sp>
    </p:spTree>
    <p:extLst>
      <p:ext uri="{BB962C8B-B14F-4D97-AF65-F5344CB8AC3E}">
        <p14:creationId xmlns:p14="http://schemas.microsoft.com/office/powerpoint/2010/main" val="378675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3A8821-204D-8F48-8C18-A0187EAC2BBC}"/>
              </a:ext>
            </a:extLst>
          </p:cNvPr>
          <p:cNvSpPr txBox="1"/>
          <p:nvPr/>
        </p:nvSpPr>
        <p:spPr>
          <a:xfrm>
            <a:off x="395150" y="2235933"/>
            <a:ext cx="3832696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Moyenne</a:t>
            </a:r>
            <a:r>
              <a:rPr lang="en-US" sz="24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d’âge</a:t>
            </a:r>
            <a:r>
              <a:rPr lang="en-US" sz="24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44 </a:t>
            </a:r>
            <a:r>
              <a:rPr lang="en-US" sz="24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</a:t>
            </a:r>
            <a:endParaRPr lang="en-US" sz="24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Âge</a:t>
            </a:r>
            <a:r>
              <a:rPr lang="en-US" sz="24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médian</a:t>
            </a:r>
            <a:r>
              <a:rPr lang="en-US" sz="24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43 </a:t>
            </a:r>
            <a:r>
              <a:rPr lang="en-US" sz="24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</a:t>
            </a:r>
            <a:endParaRPr lang="en-US" sz="24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Âge</a:t>
            </a:r>
            <a:r>
              <a:rPr lang="en-US" sz="24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modal : 18 </a:t>
            </a:r>
            <a:r>
              <a:rPr lang="en-US" sz="24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</a:t>
            </a:r>
            <a:endParaRPr lang="en-US" sz="24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237072-BE07-FC4E-BEC5-5283728E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996" y="1338930"/>
            <a:ext cx="7103252" cy="47414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988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1C0374-B5A3-3D4C-8F72-DB77EEAB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45" y="1042873"/>
            <a:ext cx="7434015" cy="4962204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2D1F67-BBA4-8F47-BAD4-523A0B9575A5}"/>
              </a:ext>
            </a:extLst>
          </p:cNvPr>
          <p:cNvSpPr txBox="1"/>
          <p:nvPr/>
        </p:nvSpPr>
        <p:spPr>
          <a:xfrm>
            <a:off x="526627" y="1390884"/>
            <a:ext cx="3108057" cy="3981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Catégorie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 :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clientèle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20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68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dont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moitié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âgée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40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50 ans.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Catégorie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: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clientèle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20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93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dont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moitié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âgée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38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60 ans.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Catégorie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 :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clientèle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18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40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dont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moitié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âgée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20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28 ans.</a:t>
            </a:r>
          </a:p>
        </p:txBody>
      </p:sp>
    </p:spTree>
    <p:extLst>
      <p:ext uri="{BB962C8B-B14F-4D97-AF65-F5344CB8AC3E}">
        <p14:creationId xmlns:p14="http://schemas.microsoft.com/office/powerpoint/2010/main" val="958905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5B852-0330-3C46-ABD8-8E787665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92" y="1610098"/>
            <a:ext cx="6726350" cy="4489837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5FEAB7-1E6A-4642-85C1-C770781797CE}"/>
              </a:ext>
            </a:extLst>
          </p:cNvPr>
          <p:cNvSpPr txBox="1"/>
          <p:nvPr/>
        </p:nvSpPr>
        <p:spPr>
          <a:xfrm>
            <a:off x="163991" y="1610098"/>
            <a:ext cx="5053282" cy="378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 segments 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Les 20-30 </a:t>
            </a:r>
            <a:r>
              <a:rPr lang="en-US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</a:t>
            </a: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moyenne</a:t>
            </a: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panier moyen de plus de 35 €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Les 30-50 </a:t>
            </a:r>
            <a:r>
              <a:rPr lang="en-US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</a:t>
            </a: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moyenne</a:t>
            </a: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panier moyen de </a:t>
            </a:r>
            <a:r>
              <a:rPr lang="en-US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moins</a:t>
            </a: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10 €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Les + de 50 </a:t>
            </a:r>
            <a:r>
              <a:rPr lang="en-US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ans</a:t>
            </a: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moyenne</a:t>
            </a:r>
            <a:r>
              <a:rPr lang="en-US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panier moyen de 17,5 €</a:t>
            </a:r>
          </a:p>
        </p:txBody>
      </p:sp>
    </p:spTree>
    <p:extLst>
      <p:ext uri="{BB962C8B-B14F-4D97-AF65-F5344CB8AC3E}">
        <p14:creationId xmlns:p14="http://schemas.microsoft.com/office/powerpoint/2010/main" val="404017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945A7F-5003-8442-894C-B9CC6792E371}"/>
              </a:ext>
            </a:extLst>
          </p:cNvPr>
          <p:cNvSpPr txBox="1"/>
          <p:nvPr/>
        </p:nvSpPr>
        <p:spPr>
          <a:xfrm>
            <a:off x="209996" y="571500"/>
            <a:ext cx="3680879" cy="665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01. Clients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relancer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e-mail de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relance</a:t>
            </a:r>
            <a:endParaRPr lang="en-US" sz="16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02. Clients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occasionnels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newsletter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03. Clients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prometteurs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e-mail de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relance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pour achats non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finalisés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réduction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temporaire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sur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produits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suscitant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l'intérêt</a:t>
            </a:r>
            <a:endParaRPr lang="en-US" sz="16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04. Clients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assez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fréquents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carte de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fidélité</a:t>
            </a:r>
            <a:endParaRPr lang="en-US" sz="16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05. Clients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fréquents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invitation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 salons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06.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Bons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clients :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cartes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premium</a:t>
            </a:r>
          </a:p>
          <a:p>
            <a:pPr>
              <a:lnSpc>
                <a:spcPct val="15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07. Clients stars :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accès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 ventes </a:t>
            </a:r>
            <a:r>
              <a:rPr lang="en-US" sz="16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privées</a:t>
            </a:r>
            <a:endParaRPr lang="en-US" sz="16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764170-F9CE-DF4A-B677-79C98B0C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2" y="1195090"/>
            <a:ext cx="8098586" cy="54058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78681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943EE-E072-B047-9421-3F397803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13214E-B5B0-7648-BBA5-CC6F1D3CE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28789"/>
            <a:ext cx="9626601" cy="41052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Faire une opération marketing selon RFM</a:t>
            </a:r>
          </a:p>
          <a:p>
            <a:endParaRPr lang="fr-FR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 sein d’une même catégorie RFM, faire une distinction selon âge du client</a:t>
            </a:r>
          </a:p>
          <a:p>
            <a:endParaRPr lang="fr-FR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Prioriser les produits de catégorie 1</a:t>
            </a:r>
          </a:p>
          <a:p>
            <a:endParaRPr lang="fr-FR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8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EFD61-EE9A-3443-9C66-17606C4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Corrélation sexe des clients / Catégorie des produits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21685E-630F-D24A-B31A-D9BFA3CA7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781" y="2801673"/>
            <a:ext cx="3741738" cy="2068161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843D5DC-897E-EB45-A07B-43EA54BBF619}"/>
              </a:ext>
            </a:extLst>
          </p:cNvPr>
          <p:cNvSpPr txBox="1"/>
          <p:nvPr/>
        </p:nvSpPr>
        <p:spPr>
          <a:xfrm>
            <a:off x="6096000" y="2696429"/>
            <a:ext cx="5100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Les deux variables sont quantitatives.</a:t>
            </a:r>
          </a:p>
          <a:p>
            <a:endParaRPr lang="fr-FR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 faut mesurer le </a:t>
            </a:r>
            <a:r>
              <a:rPr lang="fr-FR" sz="2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chi-n</a:t>
            </a:r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et le comparer à la valeur seuil selon le degré de liberté.</a:t>
            </a:r>
          </a:p>
        </p:txBody>
      </p:sp>
    </p:spTree>
    <p:extLst>
      <p:ext uri="{BB962C8B-B14F-4D97-AF65-F5344CB8AC3E}">
        <p14:creationId xmlns:p14="http://schemas.microsoft.com/office/powerpoint/2010/main" val="298802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EFD61-EE9A-3443-9C66-17606C4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Corrélation sexe des clients / Catégorie des produits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A1CCE0E-C8C4-2847-B4CC-CDB1465B7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425" y="2452653"/>
            <a:ext cx="8947150" cy="3167132"/>
          </a:xfrm>
        </p:spPr>
      </p:pic>
    </p:spTree>
    <p:extLst>
      <p:ext uri="{BB962C8B-B14F-4D97-AF65-F5344CB8AC3E}">
        <p14:creationId xmlns:p14="http://schemas.microsoft.com/office/powerpoint/2010/main" val="71501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53F0B-1081-BD43-8D20-B85F5C98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Corrélation sexe des clients / Catégorie des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C2846-6C0E-AD43-949C-5F4CE1A6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2 variables quantitatives : calcul du </a:t>
            </a:r>
            <a:r>
              <a:rPr lang="fr-FR" dirty="0" err="1"/>
              <a:t>chi-n</a:t>
            </a:r>
            <a:endParaRPr lang="fr-FR" dirty="0"/>
          </a:p>
          <a:p>
            <a:pPr marL="0" indent="0" algn="ctr">
              <a:buNone/>
            </a:pPr>
            <a:r>
              <a:rPr lang="fr-FR" b="1" dirty="0"/>
              <a:t>chi – n = 10,11</a:t>
            </a:r>
          </a:p>
          <a:p>
            <a:r>
              <a:rPr lang="fr-FR" dirty="0"/>
              <a:t>Hypothèse que les variables sont indépendantes rejetée si : </a:t>
            </a:r>
          </a:p>
          <a:p>
            <a:pPr marL="0" indent="0" algn="ctr">
              <a:buNone/>
            </a:pPr>
            <a:r>
              <a:rPr lang="fr-FR" b="1" dirty="0" err="1"/>
              <a:t>chi-n</a:t>
            </a:r>
            <a:r>
              <a:rPr lang="fr-FR" b="1" dirty="0"/>
              <a:t> &gt; valeur seuil telle que le risque 𝛂 = 5 %</a:t>
            </a:r>
          </a:p>
          <a:p>
            <a:r>
              <a:rPr lang="fr-FR" dirty="0"/>
              <a:t>Calcul du degré de liberté : </a:t>
            </a:r>
          </a:p>
          <a:p>
            <a:pPr marL="0" indent="0" algn="ctr">
              <a:buNone/>
            </a:pPr>
            <a:r>
              <a:rPr lang="fr-FR" b="1" dirty="0"/>
              <a:t>(nombre lignes – 1).(nombre colones-1) = 2</a:t>
            </a:r>
          </a:p>
          <a:p>
            <a:r>
              <a:rPr lang="fr-FR" dirty="0"/>
              <a:t>Selon table des valeurs critiques, pour un degré de liberté de 2, le seuil est à 5,991</a:t>
            </a:r>
          </a:p>
          <a:p>
            <a:pPr marL="0" indent="0" algn="ctr">
              <a:buNone/>
            </a:pPr>
            <a:r>
              <a:rPr lang="fr-FR" b="1" dirty="0" err="1"/>
              <a:t>Chi-n</a:t>
            </a:r>
            <a:r>
              <a:rPr lang="fr-FR" b="1" dirty="0"/>
              <a:t> &gt; 5,991</a:t>
            </a:r>
          </a:p>
          <a:p>
            <a:r>
              <a:rPr lang="fr-FR" b="1" dirty="0"/>
              <a:t>Donc il y a une corrélation entre la catégorie des produits et le sexe du client</a:t>
            </a:r>
          </a:p>
        </p:txBody>
      </p:sp>
    </p:spTree>
    <p:extLst>
      <p:ext uri="{BB962C8B-B14F-4D97-AF65-F5344CB8AC3E}">
        <p14:creationId xmlns:p14="http://schemas.microsoft.com/office/powerpoint/2010/main" val="334106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53F0B-1081-BD43-8D20-B85F5C98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Corrélation sexe des clients / Catégorie des produits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C2846-6C0E-AD43-949C-5F4CE1A6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Sources :</a:t>
            </a:r>
          </a:p>
          <a:p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https://openclassrooms.com/fr/courses/4525266-decrivez-et-nettoyez-votre-jeu-de-donnees/4775616-analysez-deux-variables-qualitatives-avec-le-chi-2</a:t>
            </a:r>
            <a:endParaRPr lang="fr-F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https://www.youtube.com/watch?v=-Xn1nmHjnHU&amp;list=PLWwpP-YNkDjYa9PTCOwJ0A6LNtvbjThsf&amp;index=4</a:t>
            </a:r>
            <a:endParaRPr lang="fr-F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fr-F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54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0B3C2-8854-BE46-8D4D-9F618911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Quelques chiffres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8700A-02F3-694A-8A14-8772330B4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sur la période : 5,4 millions d’euros</a:t>
            </a:r>
          </a:p>
          <a:p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Plus de 300 000 ventes dont :</a:t>
            </a:r>
          </a:p>
          <a:p>
            <a:pPr lvl="1"/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Presque 200 000 produits de catégorie 0</a:t>
            </a:r>
          </a:p>
          <a:p>
            <a:pPr lvl="1"/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Plus de 100 000 produits de catégorie 1</a:t>
            </a:r>
          </a:p>
          <a:p>
            <a:pPr lvl="1"/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Plus de 15 000 produits de catégorie 2</a:t>
            </a:r>
          </a:p>
          <a:p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Montant du panier moyen : 21,8 euros</a:t>
            </a:r>
          </a:p>
          <a:p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Nombre d’achats moyen par client : 36</a:t>
            </a:r>
          </a:p>
          <a:p>
            <a:r>
              <a:rPr lang="fr-FR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Parité au sein de la clientèle</a:t>
            </a:r>
          </a:p>
        </p:txBody>
      </p:sp>
    </p:spTree>
    <p:extLst>
      <p:ext uri="{BB962C8B-B14F-4D97-AF65-F5344CB8AC3E}">
        <p14:creationId xmlns:p14="http://schemas.microsoft.com/office/powerpoint/2010/main" val="151739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4C2DB-4564-D44D-99A0-91B7C87C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 des ventes</a:t>
            </a:r>
          </a:p>
        </p:txBody>
      </p:sp>
    </p:spTree>
    <p:extLst>
      <p:ext uri="{BB962C8B-B14F-4D97-AF65-F5344CB8AC3E}">
        <p14:creationId xmlns:p14="http://schemas.microsoft.com/office/powerpoint/2010/main" val="344811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9D8A11-3789-9242-8BE2-151102CB1755}"/>
              </a:ext>
            </a:extLst>
          </p:cNvPr>
          <p:cNvSpPr txBox="1"/>
          <p:nvPr/>
        </p:nvSpPr>
        <p:spPr>
          <a:xfrm>
            <a:off x="586703" y="1872229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Valeur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moyenne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d’une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vente : 17 €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Valeur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médiane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13,8 €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Valeur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modale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15,99 €  (3 % des ventes)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348B1C-0AFC-F04F-91F8-BB338910B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019" y="1304447"/>
            <a:ext cx="7129272" cy="47587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10199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DBA08C-9ECF-6E41-AC7F-6B662BFD8A5C}"/>
              </a:ext>
            </a:extLst>
          </p:cNvPr>
          <p:cNvSpPr txBox="1"/>
          <p:nvPr/>
        </p:nvSpPr>
        <p:spPr>
          <a:xfrm>
            <a:off x="472399" y="2029391"/>
            <a:ext cx="3108057" cy="3414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8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Très</a:t>
            </a:r>
            <a:r>
              <a:rPr lang="en-US" sz="28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forte baisse en </a:t>
            </a:r>
            <a:r>
              <a:rPr lang="en-US" sz="2800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octobre</a:t>
            </a:r>
            <a:endParaRPr lang="en-US" sz="28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BB898A-379E-F047-8006-AED2C49BC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2" y="1208379"/>
            <a:ext cx="7272335" cy="48542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25710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D120243-1D87-AD41-A899-4905D37D0B37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Baisse des ventes en </a:t>
            </a:r>
            <a:r>
              <a:rPr lang="en-US" sz="2800" b="0" i="0" kern="1200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octobre</a:t>
            </a: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0" i="0" kern="1200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liée</a:t>
            </a: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0" i="0" kern="1200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à</a:t>
            </a: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b="0" i="0" kern="1200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celle</a:t>
            </a: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 </a:t>
            </a:r>
            <a:r>
              <a:rPr lang="en-US" sz="2800" b="0" i="0" kern="1200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produits</a:t>
            </a: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</a:t>
            </a:r>
            <a:r>
              <a:rPr lang="en-US" sz="2800" b="0" i="0" kern="1200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catégorie</a:t>
            </a: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BA4CC1-FD26-C842-BF4A-AB24831B1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58" y="1133244"/>
            <a:ext cx="6743066" cy="450099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45878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0A7D14-71AE-CA49-AFEA-51F2EBFC1D04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Baisse des ventes des </a:t>
            </a:r>
            <a:r>
              <a:rPr lang="en-US" sz="2800" b="0" i="0" kern="1200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produits</a:t>
            </a: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</a:t>
            </a:r>
            <a:r>
              <a:rPr lang="en-US" sz="2800" b="0" i="0" kern="1200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catégorie</a:t>
            </a:r>
            <a:r>
              <a:rPr lang="en-US" sz="2800" b="0" i="0" kern="1200" dirty="0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en </a:t>
            </a:r>
            <a:r>
              <a:rPr lang="en-US" sz="2800" b="0" i="0" kern="1200" dirty="0" err="1">
                <a:solidFill>
                  <a:srgbClr val="EBEBE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octobre</a:t>
            </a:r>
            <a:endParaRPr lang="en-US" sz="2800" b="0" i="0" kern="1200" dirty="0">
              <a:solidFill>
                <a:srgbClr val="EBEBEB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979F44-CD29-2549-AAB1-8C1ACF11A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0" y="979727"/>
            <a:ext cx="7103974" cy="47419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898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B2EB0B2-991A-7C48-A153-EB94F709562A}"/>
              </a:ext>
            </a:extLst>
          </p:cNvPr>
          <p:cNvSpPr txBox="1"/>
          <p:nvPr/>
        </p:nvSpPr>
        <p:spPr>
          <a:xfrm>
            <a:off x="751824" y="2004548"/>
            <a:ext cx="3108057" cy="3205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produits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0. Entrée de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gamme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Milieu de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gamme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Haut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gamme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26CD74-5949-114D-B416-EDC57C84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82" y="1143000"/>
            <a:ext cx="7382989" cy="49281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747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4C2DB-4564-D44D-99A0-91B7C87C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Analyse des clients</a:t>
            </a:r>
          </a:p>
        </p:txBody>
      </p:sp>
    </p:spTree>
    <p:extLst>
      <p:ext uri="{BB962C8B-B14F-4D97-AF65-F5344CB8AC3E}">
        <p14:creationId xmlns:p14="http://schemas.microsoft.com/office/powerpoint/2010/main" val="396571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1182</Words>
  <Application>Microsoft Macintosh PowerPoint</Application>
  <PresentationFormat>Grand écran</PresentationFormat>
  <Paragraphs>151</Paragraphs>
  <Slides>18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Lato</vt:lpstr>
      <vt:lpstr>Wingdings 3</vt:lpstr>
      <vt:lpstr>Ion</vt:lpstr>
      <vt:lpstr>Analyse annuelle</vt:lpstr>
      <vt:lpstr>Quelques chiffres</vt:lpstr>
      <vt:lpstr>Analyse des ventes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des clients</vt:lpstr>
      <vt:lpstr>Présentation PowerPoint</vt:lpstr>
      <vt:lpstr>Présentation PowerPoint</vt:lpstr>
      <vt:lpstr>Présentation PowerPoint</vt:lpstr>
      <vt:lpstr>Présentation PowerPoint</vt:lpstr>
      <vt:lpstr>Recommandations</vt:lpstr>
      <vt:lpstr>Corrélation sexe des clients / Catégorie des produits</vt:lpstr>
      <vt:lpstr>Corrélation sexe des clients / Catégorie des produits</vt:lpstr>
      <vt:lpstr>Corrélation sexe des clients / Catégorie des produits</vt:lpstr>
      <vt:lpstr>Corrélation sexe des clients / Catégorie des produits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annuelle</dc:title>
  <dc:creator>Levallois, Matthieu</dc:creator>
  <cp:lastModifiedBy>Levallois, Matthieu</cp:lastModifiedBy>
  <cp:revision>38</cp:revision>
  <dcterms:created xsi:type="dcterms:W3CDTF">2020-06-24T19:33:31Z</dcterms:created>
  <dcterms:modified xsi:type="dcterms:W3CDTF">2020-06-30T21:52:54Z</dcterms:modified>
</cp:coreProperties>
</file>