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Open Sans" panose="020B0606030504020204" pitchFamily="34" charset="0"/>
      <p:regular r:id="rId17"/>
    </p:embeddedFont>
    <p:embeddedFont>
      <p:font typeface="Open Sans Bold" panose="020B0604020202020204" charset="0"/>
      <p:regular r:id="rId18"/>
    </p:embeddedFont>
    <p:embeddedFont>
      <p:font typeface="Open Sans Italics" panose="020B0604020202020204" charset="0"/>
      <p:regular r:id="rId19"/>
    </p:embeddedFont>
    <p:embeddedFont>
      <p:font typeface="Poppins" panose="00000500000000000000" pitchFamily="2" charset="0"/>
      <p:regular r:id="rId20"/>
    </p:embeddedFont>
    <p:embeddedFont>
      <p:font typeface="Poppins Bold" panose="020B0604020202020204" charset="0"/>
      <p:regular r:id="rId21"/>
    </p:embeddedFont>
    <p:embeddedFont>
      <p:font typeface="Poppins Light" panose="00000400000000000000" pitchFamily="2" charset="0"/>
      <p:regular r:id="rId22"/>
    </p:embeddedFont>
    <p:embeddedFont>
      <p:font typeface="Poppins Light Italic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1566" y="0"/>
            <a:ext cx="142711" cy="10287000"/>
          </a:xfrm>
          <a:custGeom>
            <a:avLst/>
            <a:gdLst/>
            <a:ahLst/>
            <a:cxnLst/>
            <a:rect l="l" t="t" r="r" b="b"/>
            <a:pathLst>
              <a:path w="142711" h="10287000">
                <a:moveTo>
                  <a:pt x="0" y="0"/>
                </a:moveTo>
                <a:lnTo>
                  <a:pt x="142711" y="0"/>
                </a:lnTo>
                <a:lnTo>
                  <a:pt x="1427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16773722" y="8953614"/>
            <a:ext cx="388014" cy="175692"/>
            <a:chOff x="0" y="0"/>
            <a:chExt cx="517352" cy="23425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17398" cy="234442"/>
            </a:xfrm>
            <a:custGeom>
              <a:avLst/>
              <a:gdLst/>
              <a:ahLst/>
              <a:cxnLst/>
              <a:rect l="l" t="t" r="r" b="b"/>
              <a:pathLst>
                <a:path w="517398" h="234442">
                  <a:moveTo>
                    <a:pt x="507746" y="101346"/>
                  </a:moveTo>
                  <a:lnTo>
                    <a:pt x="366649" y="6223"/>
                  </a:lnTo>
                  <a:cubicBezTo>
                    <a:pt x="357124" y="0"/>
                    <a:pt x="344805" y="2032"/>
                    <a:pt x="337947" y="11684"/>
                  </a:cubicBezTo>
                  <a:cubicBezTo>
                    <a:pt x="331724" y="21336"/>
                    <a:pt x="333883" y="33655"/>
                    <a:pt x="343408" y="40513"/>
                  </a:cubicBezTo>
                  <a:lnTo>
                    <a:pt x="429006" y="98044"/>
                  </a:lnTo>
                  <a:lnTo>
                    <a:pt x="0" y="98044"/>
                  </a:lnTo>
                  <a:lnTo>
                    <a:pt x="0" y="139192"/>
                  </a:lnTo>
                  <a:lnTo>
                    <a:pt x="429006" y="139192"/>
                  </a:lnTo>
                  <a:lnTo>
                    <a:pt x="343408" y="196723"/>
                  </a:lnTo>
                  <a:cubicBezTo>
                    <a:pt x="333756" y="202946"/>
                    <a:pt x="331724" y="215900"/>
                    <a:pt x="337947" y="225552"/>
                  </a:cubicBezTo>
                  <a:cubicBezTo>
                    <a:pt x="342011" y="231775"/>
                    <a:pt x="348234" y="234442"/>
                    <a:pt x="355092" y="234442"/>
                  </a:cubicBezTo>
                  <a:cubicBezTo>
                    <a:pt x="359156" y="234442"/>
                    <a:pt x="363347" y="233045"/>
                    <a:pt x="366776" y="231013"/>
                  </a:cubicBezTo>
                  <a:lnTo>
                    <a:pt x="508508" y="135763"/>
                  </a:lnTo>
                  <a:cubicBezTo>
                    <a:pt x="513969" y="131699"/>
                    <a:pt x="517398" y="125476"/>
                    <a:pt x="517398" y="118618"/>
                  </a:cubicBezTo>
                  <a:cubicBezTo>
                    <a:pt x="517398" y="111760"/>
                    <a:pt x="513969" y="105664"/>
                    <a:pt x="507746" y="101473"/>
                  </a:cubicBezTo>
                  <a:close/>
                </a:path>
              </a:pathLst>
            </a:custGeom>
            <a:solidFill>
              <a:srgbClr val="FDFCFC"/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909803" y="2614163"/>
            <a:ext cx="12359222" cy="364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750"/>
              </a:lnSpc>
            </a:pPr>
            <a:r>
              <a:rPr lang="en-US" sz="12500" b="1" spc="-125">
                <a:solidFill>
                  <a:srgbClr val="141414"/>
                </a:solidFill>
                <a:latin typeface="Poppins Bold"/>
                <a:ea typeface="Poppins Bold"/>
                <a:cs typeface="Poppins Bold"/>
                <a:sym typeface="Poppins Bold"/>
              </a:rPr>
              <a:t>Classificazione</a:t>
            </a:r>
          </a:p>
          <a:p>
            <a:pPr algn="r">
              <a:lnSpc>
                <a:spcPts val="13750"/>
              </a:lnSpc>
            </a:pPr>
            <a:r>
              <a:rPr lang="en-US" sz="12500" b="1" spc="-125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Pulsar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87902" y="8120075"/>
            <a:ext cx="6771398" cy="1690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141414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Intelligenza Artificiale</a:t>
            </a:r>
          </a:p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141414"/>
                </a:solidFill>
                <a:latin typeface="Poppins Light"/>
                <a:ea typeface="Poppins Light"/>
                <a:cs typeface="Poppins Light"/>
                <a:sym typeface="Poppins Light"/>
              </a:rPr>
              <a:t>A.A. 2024/2025</a:t>
            </a:r>
          </a:p>
          <a:p>
            <a:pPr algn="r">
              <a:lnSpc>
                <a:spcPts val="4480"/>
              </a:lnSpc>
            </a:pPr>
            <a:endParaRPr lang="en-US" sz="3199">
              <a:solidFill>
                <a:srgbClr val="141414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97627" y="6173338"/>
            <a:ext cx="6771398" cy="1690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78"/>
              </a:lnSpc>
            </a:pPr>
            <a:r>
              <a:rPr lang="en-US" sz="3198">
                <a:solidFill>
                  <a:srgbClr val="141414"/>
                </a:solidFill>
                <a:latin typeface="Poppins"/>
                <a:ea typeface="Poppins"/>
                <a:cs typeface="Poppins"/>
                <a:sym typeface="Poppins"/>
              </a:rPr>
              <a:t>Sonaglioni Matteo</a:t>
            </a:r>
          </a:p>
          <a:p>
            <a:pPr algn="r">
              <a:lnSpc>
                <a:spcPts val="4478"/>
              </a:lnSpc>
            </a:pPr>
            <a:r>
              <a:rPr lang="en-US" sz="3198">
                <a:solidFill>
                  <a:srgbClr val="141414"/>
                </a:solidFill>
                <a:latin typeface="Poppins"/>
                <a:ea typeface="Poppins"/>
                <a:cs typeface="Poppins"/>
                <a:sym typeface="Poppins"/>
              </a:rPr>
              <a:t>Beccerica Sara</a:t>
            </a:r>
          </a:p>
          <a:p>
            <a:pPr algn="r">
              <a:lnSpc>
                <a:spcPts val="4478"/>
              </a:lnSpc>
            </a:pPr>
            <a:r>
              <a:rPr lang="en-US" sz="3198">
                <a:solidFill>
                  <a:srgbClr val="141414"/>
                </a:solidFill>
                <a:latin typeface="Poppins"/>
                <a:ea typeface="Poppins"/>
                <a:cs typeface="Poppins"/>
                <a:sym typeface="Poppins"/>
              </a:rPr>
              <a:t>Hoxha Emanuel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604822"/>
            <a:ext cx="10714297" cy="12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8" b="1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Potatura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106367"/>
            <a:ext cx="13940579" cy="273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2" lvl="1" indent="-280671" algn="l">
              <a:lnSpc>
                <a:spcPts val="3640"/>
              </a:lnSpc>
              <a:buAutoNum type="arabicPeriod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Ogni nodo dell’albero viene valutato:</a:t>
            </a:r>
          </a:p>
          <a:p>
            <a:pPr marL="1122684" lvl="2" indent="-374228" algn="l">
              <a:lnSpc>
                <a:spcPts val="3640"/>
              </a:lnSpc>
              <a:buAutoNum type="alphaLcPeriod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Viene calcolata l’accuratezza dell’albero completo;</a:t>
            </a:r>
          </a:p>
          <a:p>
            <a:pPr marL="1122684" lvl="2" indent="-374228" algn="l">
              <a:lnSpc>
                <a:spcPts val="3640"/>
              </a:lnSpc>
              <a:spcBef>
                <a:spcPct val="0"/>
              </a:spcBef>
              <a:buAutoNum type="alphaLcPeriod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Viene calcolata l’accuratezza che si otterrebbe trasformando quel nodo in una foglia.</a:t>
            </a:r>
          </a:p>
          <a:p>
            <a:pPr marL="561342" lvl="1" indent="-280671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la potatura non riduce l’accuratezza, il nodo viene trasformato in una foglia.</a:t>
            </a:r>
          </a:p>
          <a:p>
            <a:pPr marL="561342" lvl="1" indent="-280671" algn="l">
              <a:lnSpc>
                <a:spcPts val="3640"/>
              </a:lnSpc>
              <a:buAutoNum type="arabicPeriod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Questo processo continua ricorsivamente fino a valutare tutti i nodi dell’albero.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002727"/>
            <a:ext cx="13940579" cy="273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ogni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nodo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561342" lvl="1" indent="-280671" algn="l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suoi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sottoalberi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sinistro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destro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vengono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potati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ricorsivamente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61342" lvl="1" indent="-280671" algn="l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Dopo la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potatura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il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sistema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valuta se il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nodo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può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essere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convertito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foglia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usando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il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predicato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“should prune”.</a:t>
            </a:r>
          </a:p>
          <a:p>
            <a:pPr marL="561342" lvl="1" indent="-280671" algn="l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il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nodo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è da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potare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viene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trasformato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foglia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tramite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il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predicato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“convert to leaf”.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2155" y="834356"/>
            <a:ext cx="6286896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141414"/>
                </a:solidFill>
                <a:latin typeface="Poppins Bold"/>
                <a:ea typeface="Poppins Bold"/>
                <a:cs typeface="Poppins Bold"/>
                <a:sym typeface="Poppins Bold"/>
              </a:rPr>
              <a:t>Classificazione</a:t>
            </a:r>
          </a:p>
        </p:txBody>
      </p:sp>
      <p:sp>
        <p:nvSpPr>
          <p:cNvPr id="3" name="Freeform 3"/>
          <p:cNvSpPr/>
          <p:nvPr/>
        </p:nvSpPr>
        <p:spPr>
          <a:xfrm>
            <a:off x="401566" y="0"/>
            <a:ext cx="142711" cy="10287000"/>
          </a:xfrm>
          <a:custGeom>
            <a:avLst/>
            <a:gdLst/>
            <a:ahLst/>
            <a:cxnLst/>
            <a:rect l="l" t="t" r="r" b="b"/>
            <a:pathLst>
              <a:path w="142711" h="10287000">
                <a:moveTo>
                  <a:pt x="0" y="0"/>
                </a:moveTo>
                <a:lnTo>
                  <a:pt x="142711" y="0"/>
                </a:lnTo>
                <a:lnTo>
                  <a:pt x="1427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4" name="Group 4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605098"/>
            <a:ext cx="8591160" cy="701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1545" lvl="2" indent="-297182" algn="l">
              <a:lnSpc>
                <a:spcPts val="5459"/>
              </a:lnSpc>
              <a:buFont typeface="Arial"/>
              <a:buChar char="⚬"/>
            </a:pPr>
            <a:r>
              <a:rPr lang="en-US" sz="3900" b="1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Classificazione </a:t>
            </a:r>
            <a:r>
              <a:rPr lang="en-US" sz="39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 un esempio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520" y="3506161"/>
            <a:ext cx="15686536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assegnare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un’etichetta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(o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ad un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insieme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caratteristiche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(features) in base ad un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già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addestrato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utilizza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struttura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associare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l’esempio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ad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delle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754696"/>
            <a:ext cx="15242825" cy="273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classify example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raccoglie tutti i dati di training, costruisce un albero decisionale, esegue la potatura ed effettua la classificazione chiamando classify object.</a:t>
            </a: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classify object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si costruisce un oggetto fittizio senza etichetta per effettuare la predizione, che viene effettuata chiamando il predicato predict usando l’albero di decisione per determinare la classe dell’oggetto.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1520" y="4816158"/>
            <a:ext cx="8591160" cy="559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5792"/>
                </a:solidFill>
                <a:latin typeface="Poppins"/>
                <a:ea typeface="Poppins"/>
                <a:cs typeface="Poppins"/>
                <a:sym typeface="Poppins"/>
              </a:rPr>
              <a:t>In Prolog: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5" name="Freeform 5"/>
          <p:cNvSpPr/>
          <p:nvPr/>
        </p:nvSpPr>
        <p:spPr>
          <a:xfrm>
            <a:off x="9315216" y="5281280"/>
            <a:ext cx="3144560" cy="3500779"/>
          </a:xfrm>
          <a:custGeom>
            <a:avLst/>
            <a:gdLst/>
            <a:ahLst/>
            <a:cxnLst/>
            <a:rect l="l" t="t" r="r" b="b"/>
            <a:pathLst>
              <a:path w="3144560" h="3500779">
                <a:moveTo>
                  <a:pt x="0" y="0"/>
                </a:moveTo>
                <a:lnTo>
                  <a:pt x="3144560" y="0"/>
                </a:lnTo>
                <a:lnTo>
                  <a:pt x="3144560" y="3500779"/>
                </a:lnTo>
                <a:lnTo>
                  <a:pt x="0" y="3500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3238004" y="5281280"/>
            <a:ext cx="3166824" cy="3776339"/>
          </a:xfrm>
          <a:custGeom>
            <a:avLst/>
            <a:gdLst/>
            <a:ahLst/>
            <a:cxnLst/>
            <a:rect l="l" t="t" r="r" b="b"/>
            <a:pathLst>
              <a:path w="3166824" h="3776339">
                <a:moveTo>
                  <a:pt x="0" y="0"/>
                </a:moveTo>
                <a:lnTo>
                  <a:pt x="3166824" y="0"/>
                </a:lnTo>
                <a:lnTo>
                  <a:pt x="3166824" y="3776338"/>
                </a:lnTo>
                <a:lnTo>
                  <a:pt x="0" y="3776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1028700" y="661972"/>
            <a:ext cx="13130303" cy="11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8" b="1">
                <a:solidFill>
                  <a:srgbClr val="00579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Classificazione </a:t>
            </a:r>
            <a:r>
              <a:rPr lang="en-US" sz="6998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 un esempio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2173648"/>
            <a:ext cx="7604056" cy="2278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inseriscono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valori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tutti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campi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preme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invia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lanciare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query per la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classificazione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programma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restituirà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due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seguenti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  <p:pic>
        <p:nvPicPr>
          <p:cNvPr id="10" name="Immagine 9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1CBD8AEE-0611-6A15-94CC-CE20524E4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762593"/>
            <a:ext cx="8115300" cy="50373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" name="Freeform 4"/>
          <p:cNvSpPr/>
          <p:nvPr/>
        </p:nvSpPr>
        <p:spPr>
          <a:xfrm>
            <a:off x="1156511" y="3887061"/>
            <a:ext cx="15974978" cy="4896001"/>
          </a:xfrm>
          <a:custGeom>
            <a:avLst/>
            <a:gdLst/>
            <a:ahLst/>
            <a:cxnLst/>
            <a:rect l="l" t="t" r="r" b="b"/>
            <a:pathLst>
              <a:path w="15974978" h="4896001">
                <a:moveTo>
                  <a:pt x="0" y="0"/>
                </a:moveTo>
                <a:lnTo>
                  <a:pt x="15974978" y="0"/>
                </a:lnTo>
                <a:lnTo>
                  <a:pt x="15974978" y="4896001"/>
                </a:lnTo>
                <a:lnTo>
                  <a:pt x="0" y="48960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384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28700" y="661972"/>
            <a:ext cx="10714297" cy="11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8" b="1">
                <a:solidFill>
                  <a:srgbClr val="00579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Risultati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51205" y="2557506"/>
            <a:ext cx="14091564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Matrici contenenti l’accuratezza, la precisione, il ricavo, l’F1-score, l’errore e la matrice di confusione degli alberi decisionali implementati in Python e Prolog.</a:t>
            </a:r>
          </a:p>
        </p:txBody>
      </p:sp>
      <p:sp>
        <p:nvSpPr>
          <p:cNvPr id="7" name="Freeform 7"/>
          <p:cNvSpPr/>
          <p:nvPr/>
        </p:nvSpPr>
        <p:spPr>
          <a:xfrm>
            <a:off x="401566" y="0"/>
            <a:ext cx="142711" cy="10287000"/>
          </a:xfrm>
          <a:custGeom>
            <a:avLst/>
            <a:gdLst/>
            <a:ahLst/>
            <a:cxnLst/>
            <a:rect l="l" t="t" r="r" b="b"/>
            <a:pathLst>
              <a:path w="142711" h="10287000">
                <a:moveTo>
                  <a:pt x="0" y="0"/>
                </a:moveTo>
                <a:lnTo>
                  <a:pt x="142711" y="0"/>
                </a:lnTo>
                <a:lnTo>
                  <a:pt x="1427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661972"/>
            <a:ext cx="10714297" cy="11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8" b="1">
                <a:solidFill>
                  <a:srgbClr val="00579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48654" y="3061970"/>
            <a:ext cx="14939376" cy="410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potatura è stata implementata solo per gli alberi decisionali in Prolog, migliorandone efficienza ed efficacia, mentre Python non ha queste limitazioni dimensionali. 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modello Gini in Python mostra un’accuratezza leggermente superiore rispetto a Prolog, ma entrambi faticano a classificare correttamente la classe positiva (pulsar), suggerendo problemi con il dataset sbilanciato. 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modello Entropia in Python supera nettamente Prolog in accuratezza, errore e capacità di identificare la classe positiva, grazie a una maggiore ottimizzazione. 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Complessivamente, il modello Entropia in Python risulta più adatto al problema rispetto al Gini, nonostante il dataset sbilanciato.</a:t>
            </a:r>
          </a:p>
        </p:txBody>
      </p:sp>
      <p:sp>
        <p:nvSpPr>
          <p:cNvPr id="6" name="Freeform 6"/>
          <p:cNvSpPr/>
          <p:nvPr/>
        </p:nvSpPr>
        <p:spPr>
          <a:xfrm>
            <a:off x="401566" y="0"/>
            <a:ext cx="142711" cy="10287000"/>
          </a:xfrm>
          <a:custGeom>
            <a:avLst/>
            <a:gdLst/>
            <a:ahLst/>
            <a:cxnLst/>
            <a:rect l="l" t="t" r="r" b="b"/>
            <a:pathLst>
              <a:path w="142711" h="10287000">
                <a:moveTo>
                  <a:pt x="0" y="0"/>
                </a:moveTo>
                <a:lnTo>
                  <a:pt x="142711" y="0"/>
                </a:lnTo>
                <a:lnTo>
                  <a:pt x="1427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9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028700" cy="10287000"/>
            <a:chOff x="0" y="0"/>
            <a:chExt cx="13716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71600" cy="13716000"/>
            </a:xfrm>
            <a:custGeom>
              <a:avLst/>
              <a:gdLst/>
              <a:ahLst/>
              <a:cxnLst/>
              <a:rect l="l" t="t" r="r" b="b"/>
              <a:pathLst>
                <a:path w="1371600" h="13716000">
                  <a:moveTo>
                    <a:pt x="0" y="0"/>
                  </a:moveTo>
                  <a:lnTo>
                    <a:pt x="1371600" y="0"/>
                  </a:lnTo>
                  <a:lnTo>
                    <a:pt x="13716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40027" y="4016353"/>
            <a:ext cx="12467303" cy="993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599" i="1" spc="55">
                <a:solidFill>
                  <a:srgbClr val="FDFCFC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Grazie dell’attenzione!</a:t>
            </a:r>
          </a:p>
        </p:txBody>
      </p:sp>
      <p:sp>
        <p:nvSpPr>
          <p:cNvPr id="7" name="Freeform 7"/>
          <p:cNvSpPr/>
          <p:nvPr/>
        </p:nvSpPr>
        <p:spPr>
          <a:xfrm>
            <a:off x="401566" y="0"/>
            <a:ext cx="142711" cy="10287000"/>
          </a:xfrm>
          <a:custGeom>
            <a:avLst/>
            <a:gdLst/>
            <a:ahLst/>
            <a:cxnLst/>
            <a:rect l="l" t="t" r="r" b="b"/>
            <a:pathLst>
              <a:path w="142711" h="10287000">
                <a:moveTo>
                  <a:pt x="0" y="0"/>
                </a:moveTo>
                <a:lnTo>
                  <a:pt x="142711" y="0"/>
                </a:lnTo>
                <a:lnTo>
                  <a:pt x="1427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8" name="Group 8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58187" y="4000500"/>
            <a:ext cx="6286896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300" b="1">
                <a:solidFill>
                  <a:srgbClr val="141414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</a:p>
        </p:txBody>
      </p:sp>
      <p:sp>
        <p:nvSpPr>
          <p:cNvPr id="3" name="Freeform 3"/>
          <p:cNvSpPr/>
          <p:nvPr/>
        </p:nvSpPr>
        <p:spPr>
          <a:xfrm>
            <a:off x="401566" y="0"/>
            <a:ext cx="142711" cy="10287000"/>
          </a:xfrm>
          <a:custGeom>
            <a:avLst/>
            <a:gdLst/>
            <a:ahLst/>
            <a:cxnLst/>
            <a:rect l="l" t="t" r="r" b="b"/>
            <a:pathLst>
              <a:path w="142711" h="10287000">
                <a:moveTo>
                  <a:pt x="0" y="0"/>
                </a:moveTo>
                <a:lnTo>
                  <a:pt x="142711" y="0"/>
                </a:lnTo>
                <a:lnTo>
                  <a:pt x="1427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4" name="Group 4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190012" y="5544465"/>
            <a:ext cx="7540317" cy="70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794" lvl="1" indent="-420897" algn="l">
              <a:lnSpc>
                <a:spcPts val="5458"/>
              </a:lnSpc>
              <a:buFont typeface="Arial"/>
              <a:buChar char="•"/>
            </a:pPr>
            <a:r>
              <a:rPr lang="en-US" sz="3898" b="1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Pulizia </a:t>
            </a:r>
            <a:r>
              <a:rPr lang="en-US" sz="3898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57192" y="2606882"/>
            <a:ext cx="9066398" cy="701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1545" lvl="2" indent="-297182" algn="l">
              <a:lnSpc>
                <a:spcPts val="5459"/>
              </a:lnSpc>
              <a:buFont typeface="Arial"/>
              <a:buChar char="⚬"/>
            </a:pPr>
            <a:r>
              <a:rPr lang="en-US" sz="39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Informazioni </a:t>
            </a:r>
            <a:r>
              <a:rPr lang="en-US" sz="3900" b="1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principali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90012" y="3507945"/>
            <a:ext cx="9069288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Questo dataset contiene misurazioni provenienti da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osservazioni astronomiche, con l’obiettivo di distinguere i pulsar veri dal rumore di fondo.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71615" y="6447118"/>
            <a:ext cx="8951976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Processo di rimozione o correzione di dati inconsistenti, mancanti, duplicati o errati per migliorare la qualità e l'affidabilità dei dati.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604822"/>
            <a:ext cx="11995367" cy="12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8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Informazioni </a:t>
            </a:r>
            <a:r>
              <a:rPr lang="en-US" sz="6998" b="1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principali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28294" y="2990533"/>
            <a:ext cx="342748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5792"/>
                </a:solidFill>
                <a:latin typeface="Open Sans"/>
                <a:ea typeface="Open Sans"/>
                <a:cs typeface="Open Sans"/>
                <a:sym typeface="Open Sans"/>
              </a:rPr>
              <a:t>Struttura 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43594" y="2990533"/>
            <a:ext cx="291286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 err="1">
                <a:solidFill>
                  <a:srgbClr val="005792"/>
                </a:solidFill>
                <a:latin typeface="Open Sans"/>
                <a:ea typeface="Open Sans"/>
                <a:cs typeface="Open Sans"/>
                <a:sym typeface="Open Sans"/>
              </a:rPr>
              <a:t>Dimensione</a:t>
            </a:r>
            <a:endParaRPr lang="en-US" sz="3000" dirty="0">
              <a:solidFill>
                <a:srgbClr val="0057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590608"/>
            <a:ext cx="8614894" cy="364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⋆ Mean of the integrated profile</a:t>
            </a:r>
          </a:p>
          <a:p>
            <a:pPr algn="just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⋆ Standard deviation of the integrated profile</a:t>
            </a:r>
          </a:p>
          <a:p>
            <a:pPr algn="just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⋆ Excess kurtosis of the integrated profile</a:t>
            </a:r>
          </a:p>
          <a:p>
            <a:pPr algn="just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⋆ Skewness of the integrated profile</a:t>
            </a:r>
          </a:p>
          <a:p>
            <a:pPr algn="just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⋆ Mean of the DM-SNR curve</a:t>
            </a:r>
          </a:p>
          <a:p>
            <a:pPr algn="just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⋆ Standard deviation of the DM-SNR curve</a:t>
            </a:r>
          </a:p>
          <a:p>
            <a:pPr algn="just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⋆ Excess kurtosis of the DM-SNR curve</a:t>
            </a:r>
          </a:p>
          <a:p>
            <a:pPr algn="just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⋆ Skewness of the DM-SNR curve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3554211"/>
            <a:ext cx="8614894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17.898 esempi totali;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1.639 esempi positivi;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16.259 esempi negativi.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604822"/>
            <a:ext cx="9964522" cy="12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8" b="1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Pulizia </a:t>
            </a:r>
            <a:r>
              <a:rPr lang="en-US" sz="6998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28294" y="3935901"/>
            <a:ext cx="407946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5792"/>
                </a:solidFill>
                <a:latin typeface="Open Sans"/>
                <a:ea typeface="Open Sans"/>
                <a:cs typeface="Open Sans"/>
                <a:sym typeface="Open Sans"/>
              </a:rPr>
              <a:t>Gestione dei dati nulli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43594" y="2990533"/>
            <a:ext cx="597716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5792"/>
                </a:solidFill>
                <a:latin typeface="Open Sans"/>
                <a:ea typeface="Open Sans"/>
                <a:cs typeface="Open Sans"/>
                <a:sym typeface="Open Sans"/>
              </a:rPr>
              <a:t>Eliminazione di esempi duplicati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535976"/>
            <a:ext cx="7636926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Verificare che il dataset non contenga valori man-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canti o nulli. Qualora presenti, tali valori devono essere eliminati o trattati attraverso tecniche appropriate, come l’imputazione basata su valori medi, mediani o modelli predittivi.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43594" y="3554211"/>
            <a:ext cx="8115300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Identificare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ed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eliminare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eventuali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record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duplicati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potrebbero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introdurre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ridondanza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distorcere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analisi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il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apprendimento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43594" y="5810567"/>
            <a:ext cx="761570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5792"/>
                </a:solidFill>
                <a:latin typeface="Open Sans"/>
                <a:ea typeface="Open Sans"/>
                <a:cs typeface="Open Sans"/>
                <a:sym typeface="Open Sans"/>
              </a:rPr>
              <a:t>Identificazione e trattamento degli outlier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43594" y="6374245"/>
            <a:ext cx="8115300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Individuare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valori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anomali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estremi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attraverso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strumenti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statistici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tecniche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grafiche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(ad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esempio</a:t>
            </a:r>
            <a:endParaRPr lang="en-US" sz="26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640"/>
              </a:lnSpc>
            </a:pP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utilizzando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boxplot).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outlier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possono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essere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gestiti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eliminandoli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trasformandoli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seconda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del loro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impatto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sul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contesto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7396" y="4000500"/>
            <a:ext cx="6547687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300" b="1">
                <a:solidFill>
                  <a:srgbClr val="141414"/>
                </a:solidFill>
                <a:latin typeface="Poppins Bold"/>
                <a:ea typeface="Poppins Bold"/>
                <a:cs typeface="Poppins Bold"/>
                <a:sym typeface="Poppins Bold"/>
              </a:rPr>
              <a:t>Apprendimento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02452" y="1475813"/>
            <a:ext cx="8145080" cy="701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1545" lvl="2" indent="-297182" algn="l">
              <a:lnSpc>
                <a:spcPts val="5459"/>
              </a:lnSpc>
              <a:buFont typeface="Arial"/>
              <a:buChar char="⚬"/>
            </a:pPr>
            <a:r>
              <a:rPr lang="en-US" sz="3900" b="1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Suddivisione </a:t>
            </a:r>
            <a:r>
              <a:rPr lang="en-US" sz="39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del dataset</a:t>
            </a:r>
          </a:p>
        </p:txBody>
      </p:sp>
      <p:sp>
        <p:nvSpPr>
          <p:cNvPr id="4" name="Freeform 4"/>
          <p:cNvSpPr/>
          <p:nvPr/>
        </p:nvSpPr>
        <p:spPr>
          <a:xfrm>
            <a:off x="401566" y="0"/>
            <a:ext cx="142711" cy="10287000"/>
          </a:xfrm>
          <a:custGeom>
            <a:avLst/>
            <a:gdLst/>
            <a:ahLst/>
            <a:cxnLst/>
            <a:rect l="l" t="t" r="r" b="b"/>
            <a:pathLst>
              <a:path w="142711" h="10287000">
                <a:moveTo>
                  <a:pt x="0" y="0"/>
                </a:moveTo>
                <a:lnTo>
                  <a:pt x="142711" y="0"/>
                </a:lnTo>
                <a:lnTo>
                  <a:pt x="1427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5" name="Group 5"/>
          <p:cNvGrpSpPr/>
          <p:nvPr/>
        </p:nvGrpSpPr>
        <p:grpSpPr>
          <a:xfrm>
            <a:off x="16806543" y="8402314"/>
            <a:ext cx="388014" cy="175692"/>
            <a:chOff x="0" y="0"/>
            <a:chExt cx="517352" cy="2342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7398" cy="234442"/>
            </a:xfrm>
            <a:custGeom>
              <a:avLst/>
              <a:gdLst/>
              <a:ahLst/>
              <a:cxnLst/>
              <a:rect l="l" t="t" r="r" b="b"/>
              <a:pathLst>
                <a:path w="517398" h="234442">
                  <a:moveTo>
                    <a:pt x="507746" y="101346"/>
                  </a:moveTo>
                  <a:lnTo>
                    <a:pt x="366649" y="6223"/>
                  </a:lnTo>
                  <a:cubicBezTo>
                    <a:pt x="357124" y="0"/>
                    <a:pt x="344805" y="2032"/>
                    <a:pt x="337947" y="11684"/>
                  </a:cubicBezTo>
                  <a:cubicBezTo>
                    <a:pt x="331724" y="21336"/>
                    <a:pt x="333883" y="33655"/>
                    <a:pt x="343408" y="40513"/>
                  </a:cubicBezTo>
                  <a:lnTo>
                    <a:pt x="429006" y="98044"/>
                  </a:lnTo>
                  <a:lnTo>
                    <a:pt x="0" y="98044"/>
                  </a:lnTo>
                  <a:lnTo>
                    <a:pt x="0" y="139192"/>
                  </a:lnTo>
                  <a:lnTo>
                    <a:pt x="429006" y="139192"/>
                  </a:lnTo>
                  <a:lnTo>
                    <a:pt x="343408" y="196723"/>
                  </a:lnTo>
                  <a:cubicBezTo>
                    <a:pt x="333756" y="202946"/>
                    <a:pt x="331724" y="215900"/>
                    <a:pt x="337947" y="225552"/>
                  </a:cubicBezTo>
                  <a:cubicBezTo>
                    <a:pt x="342011" y="231775"/>
                    <a:pt x="348234" y="234442"/>
                    <a:pt x="355092" y="234442"/>
                  </a:cubicBezTo>
                  <a:cubicBezTo>
                    <a:pt x="359156" y="234442"/>
                    <a:pt x="363347" y="233045"/>
                    <a:pt x="366776" y="231013"/>
                  </a:cubicBezTo>
                  <a:lnTo>
                    <a:pt x="508508" y="135763"/>
                  </a:lnTo>
                  <a:cubicBezTo>
                    <a:pt x="513969" y="131699"/>
                    <a:pt x="517398" y="125476"/>
                    <a:pt x="517398" y="118618"/>
                  </a:cubicBezTo>
                  <a:cubicBezTo>
                    <a:pt x="517398" y="111760"/>
                    <a:pt x="513969" y="105664"/>
                    <a:pt x="507746" y="101473"/>
                  </a:cubicBezTo>
                  <a:close/>
                </a:path>
              </a:pathLst>
            </a:custGeom>
            <a:solidFill>
              <a:srgbClr val="FDFCFC"/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435273" y="7720546"/>
            <a:ext cx="7540317" cy="70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1416" lvl="2" indent="-297139" algn="l">
              <a:lnSpc>
                <a:spcPts val="5458"/>
              </a:lnSpc>
              <a:buFont typeface="Arial"/>
              <a:buChar char="⚬"/>
            </a:pPr>
            <a:r>
              <a:rPr lang="en-US" sz="3898" b="1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Potatura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02452" y="3348917"/>
            <a:ext cx="9066398" cy="701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1545" lvl="2" indent="-297182" algn="l">
              <a:lnSpc>
                <a:spcPts val="5459"/>
              </a:lnSpc>
              <a:buFont typeface="Arial"/>
              <a:buChar char="⚬"/>
            </a:pPr>
            <a:r>
              <a:rPr lang="en-US" sz="39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Induzione dell’</a:t>
            </a:r>
            <a:r>
              <a:rPr lang="en-US" sz="3900" b="1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albero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484055" y="2216540"/>
            <a:ext cx="853245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Suddivisione in training e test.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16875" y="8623199"/>
            <a:ext cx="8532456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Processo di riduzione della complessità di un modello, eliminando rami, per migliorare la generalizzazione e ridurre l'overfitting.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484055" y="4254400"/>
            <a:ext cx="853245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Criteri utilizzati per l’induzione dell’albero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53671" y="5388509"/>
            <a:ext cx="8145080" cy="701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1545" lvl="2" indent="-297182" algn="l">
              <a:lnSpc>
                <a:spcPts val="5459"/>
              </a:lnSpc>
              <a:buFont typeface="Arial"/>
              <a:buChar char="⚬"/>
            </a:pPr>
            <a:r>
              <a:rPr lang="en-US" sz="3900" b="1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Analisi </a:t>
            </a:r>
            <a:r>
              <a:rPr lang="en-US" sz="39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del codice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35273" y="6129236"/>
            <a:ext cx="8532456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Analisi del codice che implementa l’algoritmo di induzione di alberi di decisione.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604822"/>
            <a:ext cx="12466992" cy="12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8" b="1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Suddivisione </a:t>
            </a:r>
            <a:r>
              <a:rPr lang="en-US" sz="6998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del dataset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1522" y="4380331"/>
            <a:ext cx="407946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5792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38042" y="4380331"/>
            <a:ext cx="597716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5792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1522" y="4944009"/>
            <a:ext cx="7636926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 di training: 80%,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utilizzato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addestrare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il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il set di training in Prolog: </a:t>
            </a:r>
          </a:p>
          <a:p>
            <a:pPr algn="l">
              <a:lnSpc>
                <a:spcPts val="3640"/>
              </a:lnSpc>
            </a:pP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dtrain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([feature1, feature2, ...], label).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38042" y="4944009"/>
            <a:ext cx="8115300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 di test: 20%,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utilizzato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valutare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prestazioni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il set di test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oin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Prolog: </a:t>
            </a:r>
          </a:p>
          <a:p>
            <a:pPr algn="l">
              <a:lnSpc>
                <a:spcPts val="3640"/>
              </a:lnSpc>
            </a:pP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dtest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([feature1, feature2, ...], label).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1522" y="2590569"/>
            <a:ext cx="15957778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dataset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viene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suddiviso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chunks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tramite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libreria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”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StratifiedKFold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”,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li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bilancia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seconda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valori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definiti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nella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colonna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”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target_class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”.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Inoltre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la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funzione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”train test split”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suddivide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chunks in due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insiemi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Test e Training.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604822"/>
            <a:ext cx="10714297" cy="12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8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Induzione dell’</a:t>
            </a:r>
            <a:r>
              <a:rPr lang="en-US" sz="6998" b="1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albero</a:t>
            </a:r>
            <a:r>
              <a:rPr lang="en-US" sz="6998" b="1">
                <a:solidFill>
                  <a:srgbClr val="DD211D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1522" y="3467504"/>
            <a:ext cx="407946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5792"/>
                </a:solidFill>
                <a:latin typeface="Open Sans"/>
                <a:ea typeface="Open Sans"/>
                <a:cs typeface="Open Sans"/>
                <a:sym typeface="Open Sans"/>
              </a:rPr>
              <a:t>Gini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38042" y="3467504"/>
            <a:ext cx="597716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5792"/>
                </a:solidFill>
                <a:latin typeface="Open Sans"/>
                <a:ea typeface="Open Sans"/>
                <a:cs typeface="Open Sans"/>
                <a:sym typeface="Open Sans"/>
              </a:rPr>
              <a:t>Entropia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1522" y="4031182"/>
            <a:ext cx="7636926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È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misura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dell'impurità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un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nodo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un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albero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decisionale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utilizzata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determinare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suddivisione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ottimale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Valori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più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bassi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indicano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maggiore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purezza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38042" y="4031182"/>
            <a:ext cx="8115300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È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misura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dell'informazione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necessaria per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utilizzata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scegliere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suddivisioni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riducono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massimo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l'incertezza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nodi di un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albero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decisionale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1522" y="2590569"/>
            <a:ext cx="15957778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l’induzione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dell’albero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sono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utilizzati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due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criteri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differenti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Gini e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Entropia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41400" y="2882389"/>
          <a:ext cx="16217900" cy="6375913"/>
        </p:xfrm>
        <a:graphic>
          <a:graphicData uri="http://schemas.openxmlformats.org/drawingml/2006/table">
            <a:tbl>
              <a:tblPr/>
              <a:tblGrid>
                <a:gridCol w="5969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4670">
                <a:tc>
                  <a:txBody>
                    <a:bodyPr/>
                    <a:lstStyle/>
                    <a:p>
                      <a:pPr algn="ctr">
                        <a:lnSpc>
                          <a:spcPts val="3078"/>
                        </a:lnSpc>
                        <a:defRPr/>
                      </a:pPr>
                      <a:r>
                        <a:rPr lang="en-US" sz="2199">
                          <a:solidFill>
                            <a:srgbClr val="F4F4F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train_data.pl e test_data.pl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92"/>
                    </a:solidFill>
                  </a:tcPr>
                </a:tc>
                <a:tc>
                  <a:txBody>
                    <a:bodyPr/>
                    <a:lstStyle/>
                    <a:p>
                      <a:pPr marL="502798" lvl="2" indent="-167599" algn="l">
                        <a:lnSpc>
                          <a:spcPts val="3078"/>
                        </a:lnSpc>
                        <a:buFont typeface="Arial"/>
                        <a:buChar char="⚬"/>
                        <a:defRPr/>
                      </a:pPr>
                      <a:r>
                        <a:rPr lang="en-US" sz="2199">
                          <a:solidFill>
                            <a:srgbClr val="1B1B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Contengono i dati di addestramento e di test.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945">
                <a:tc>
                  <a:txBody>
                    <a:bodyPr/>
                    <a:lstStyle/>
                    <a:p>
                      <a:pPr algn="ctr">
                        <a:lnSpc>
                          <a:spcPts val="3078"/>
                        </a:lnSpc>
                        <a:defRPr/>
                      </a:pPr>
                      <a:r>
                        <a:rPr lang="en-US" sz="2199" b="1">
                          <a:solidFill>
                            <a:srgbClr val="1B1B1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run_tree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71FF"/>
                    </a:solidFill>
                  </a:tcPr>
                </a:tc>
                <a:tc>
                  <a:txBody>
                    <a:bodyPr/>
                    <a:lstStyle/>
                    <a:p>
                      <a:pPr marL="502798" lvl="2" indent="-167599" algn="l">
                        <a:lnSpc>
                          <a:spcPts val="3078"/>
                        </a:lnSpc>
                        <a:buFont typeface="Arial"/>
                        <a:buChar char="⚬"/>
                        <a:defRPr/>
                      </a:pPr>
                      <a:r>
                        <a:rPr lang="en-US" sz="2199">
                          <a:solidFill>
                            <a:srgbClr val="1B1B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Costruisce un albero decisionale e valuta l’albero sui dati di test.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708">
                <a:tc>
                  <a:txBody>
                    <a:bodyPr/>
                    <a:lstStyle/>
                    <a:p>
                      <a:pPr algn="ctr">
                        <a:lnSpc>
                          <a:spcPts val="3078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4F4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best_split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92"/>
                    </a:solidFill>
                  </a:tcPr>
                </a:tc>
                <a:tc>
                  <a:txBody>
                    <a:bodyPr/>
                    <a:lstStyle/>
                    <a:p>
                      <a:pPr marL="502798" lvl="2" indent="-167599" algn="l">
                        <a:lnSpc>
                          <a:spcPts val="3078"/>
                        </a:lnSpc>
                        <a:buFont typeface="Arial"/>
                        <a:buChar char="⚬"/>
                        <a:defRPr/>
                      </a:pPr>
                      <a:r>
                        <a:rPr lang="en-US" sz="2199">
                          <a:solidFill>
                            <a:srgbClr val="1B1B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Calcola il guadagno informativo per ogni suddivisione e sceglie quella con il guadagno massimo.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708">
                <a:tc>
                  <a:txBody>
                    <a:bodyPr/>
                    <a:lstStyle/>
                    <a:p>
                      <a:pPr algn="ctr">
                        <a:lnSpc>
                          <a:spcPts val="3078"/>
                        </a:lnSpc>
                        <a:defRPr/>
                      </a:pPr>
                      <a:r>
                        <a:rPr lang="en-US" sz="2199" b="1">
                          <a:solidFill>
                            <a:srgbClr val="1B1B1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predict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71FF"/>
                    </a:solidFill>
                  </a:tcPr>
                </a:tc>
                <a:tc>
                  <a:txBody>
                    <a:bodyPr/>
                    <a:lstStyle/>
                    <a:p>
                      <a:pPr marL="502798" lvl="2" indent="-167599" algn="l">
                        <a:lnSpc>
                          <a:spcPts val="3078"/>
                        </a:lnSpc>
                        <a:buFont typeface="Arial"/>
                        <a:buChar char="⚬"/>
                        <a:defRPr/>
                      </a:pPr>
                      <a:r>
                        <a:rPr lang="en-US" sz="2199">
                          <a:solidFill>
                            <a:srgbClr val="1B1B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Naviga l’albero decisionale dai nodi alla foglia per produrre una predizione.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4523">
                <a:tc>
                  <a:txBody>
                    <a:bodyPr/>
                    <a:lstStyle/>
                    <a:p>
                      <a:pPr algn="ctr">
                        <a:lnSpc>
                          <a:spcPts val="3078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4F4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split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92"/>
                    </a:solidFill>
                  </a:tcPr>
                </a:tc>
                <a:tc>
                  <a:txBody>
                    <a:bodyPr/>
                    <a:lstStyle/>
                    <a:p>
                      <a:pPr marL="502798" lvl="2" indent="-167599" algn="l">
                        <a:lnSpc>
                          <a:spcPts val="3078"/>
                        </a:lnSpc>
                        <a:buFont typeface="Arial"/>
                        <a:buChar char="⚬"/>
                        <a:defRPr/>
                      </a:pPr>
                      <a:r>
                        <a:rPr lang="en-US" sz="2199">
                          <a:solidFill>
                            <a:srgbClr val="1B1B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Suddivide i dati in due insiemi in base ad un attributo ed una soglia.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8359">
                <a:tc>
                  <a:txBody>
                    <a:bodyPr/>
                    <a:lstStyle/>
                    <a:p>
                      <a:pPr algn="ctr">
                        <a:lnSpc>
                          <a:spcPts val="3078"/>
                        </a:lnSpc>
                        <a:defRPr/>
                      </a:pPr>
                      <a:r>
                        <a:rPr lang="en-US" sz="2199" b="1">
                          <a:solidFill>
                            <a:srgbClr val="1B1B1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71FF"/>
                    </a:solidFill>
                  </a:tcPr>
                </a:tc>
                <a:tc>
                  <a:txBody>
                    <a:bodyPr/>
                    <a:lstStyle/>
                    <a:p>
                      <a:pPr marL="502798" lvl="2" indent="-167599" algn="l">
                        <a:lnSpc>
                          <a:spcPts val="3078"/>
                        </a:lnSpc>
                        <a:buFont typeface="Arial"/>
                        <a:buChar char="⚬"/>
                        <a:defRPr/>
                      </a:pPr>
                      <a:r>
                        <a:rPr lang="en-US" sz="2199">
                          <a:solidFill>
                            <a:srgbClr val="1B1B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 la frequenza di un valore in una lista.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795364" y="893093"/>
            <a:ext cx="14697271" cy="99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7000" b="1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Analisi</a:t>
            </a:r>
            <a:r>
              <a:rPr lang="en-US" sz="7000" b="1">
                <a:solidFill>
                  <a:srgbClr val="DD211D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7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del codice Prolog</a:t>
            </a:r>
          </a:p>
        </p:txBody>
      </p:sp>
      <p:sp>
        <p:nvSpPr>
          <p:cNvPr id="4" name="Freeform 4"/>
          <p:cNvSpPr/>
          <p:nvPr/>
        </p:nvSpPr>
        <p:spPr>
          <a:xfrm>
            <a:off x="401566" y="0"/>
            <a:ext cx="142711" cy="10287000"/>
          </a:xfrm>
          <a:custGeom>
            <a:avLst/>
            <a:gdLst/>
            <a:ahLst/>
            <a:cxnLst/>
            <a:rect l="l" t="t" r="r" b="b"/>
            <a:pathLst>
              <a:path w="142711" h="10287000">
                <a:moveTo>
                  <a:pt x="0" y="0"/>
                </a:moveTo>
                <a:lnTo>
                  <a:pt x="142711" y="0"/>
                </a:lnTo>
                <a:lnTo>
                  <a:pt x="1427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5" name="Group 5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41400" y="2882389"/>
          <a:ext cx="16217900" cy="5409196"/>
        </p:xfrm>
        <a:graphic>
          <a:graphicData uri="http://schemas.openxmlformats.org/drawingml/2006/table">
            <a:tbl>
              <a:tblPr/>
              <a:tblGrid>
                <a:gridCol w="5969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4798">
                <a:tc>
                  <a:txBody>
                    <a:bodyPr/>
                    <a:lstStyle/>
                    <a:p>
                      <a:pPr algn="ctr">
                        <a:lnSpc>
                          <a:spcPts val="3078"/>
                        </a:lnSpc>
                        <a:defRPr/>
                      </a:pPr>
                      <a:r>
                        <a:rPr lang="en-US" sz="2199">
                          <a:solidFill>
                            <a:srgbClr val="F4F4F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__init__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92"/>
                    </a:solidFill>
                  </a:tcPr>
                </a:tc>
                <a:tc>
                  <a:txBody>
                    <a:bodyPr/>
                    <a:lstStyle/>
                    <a:p>
                      <a:pPr marL="502798" lvl="2" indent="-167599" algn="l">
                        <a:lnSpc>
                          <a:spcPts val="3078"/>
                        </a:lnSpc>
                        <a:buFont typeface="Arial"/>
                        <a:buChar char="⚬"/>
                        <a:defRPr/>
                      </a:pPr>
                      <a:r>
                        <a:rPr lang="en-US" sz="2199">
                          <a:solidFill>
                            <a:srgbClr val="1B1B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Costruttore.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875">
                <a:tc>
                  <a:txBody>
                    <a:bodyPr/>
                    <a:lstStyle/>
                    <a:p>
                      <a:pPr algn="ctr">
                        <a:lnSpc>
                          <a:spcPts val="3078"/>
                        </a:lnSpc>
                        <a:defRPr/>
                      </a:pPr>
                      <a:r>
                        <a:rPr lang="en-US" sz="2199" b="1">
                          <a:solidFill>
                            <a:srgbClr val="1B1B1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numb_of_features_splitting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71FF"/>
                    </a:solidFill>
                  </a:tcPr>
                </a:tc>
                <a:tc>
                  <a:txBody>
                    <a:bodyPr/>
                    <a:lstStyle/>
                    <a:p>
                      <a:pPr marL="502798" lvl="2" indent="-167599" algn="l">
                        <a:lnSpc>
                          <a:spcPts val="3078"/>
                        </a:lnSpc>
                        <a:buFont typeface="Arial"/>
                        <a:buChar char="⚬"/>
                        <a:defRPr/>
                      </a:pPr>
                      <a:r>
                        <a:rPr lang="en-US" sz="2199">
                          <a:solidFill>
                            <a:srgbClr val="1B1B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 i dati in due gruppi, sceglie un sottoinsieme di feature per effettuare lo splitting e identifica uno split.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867">
                <a:tc>
                  <a:txBody>
                    <a:bodyPr/>
                    <a:lstStyle/>
                    <a:p>
                      <a:pPr algn="ctr">
                        <a:lnSpc>
                          <a:spcPts val="3078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4F4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_create_tree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92"/>
                    </a:solidFill>
                  </a:tcPr>
                </a:tc>
                <a:tc>
                  <a:txBody>
                    <a:bodyPr/>
                    <a:lstStyle/>
                    <a:p>
                      <a:pPr marL="502798" lvl="2" indent="-167599" algn="l">
                        <a:lnSpc>
                          <a:spcPts val="3078"/>
                        </a:lnSpc>
                        <a:buFont typeface="Arial"/>
                        <a:buChar char="⚬"/>
                        <a:defRPr/>
                      </a:pPr>
                      <a:r>
                        <a:rPr lang="en-US" sz="2199">
                          <a:solidFill>
                            <a:srgbClr val="1B1B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Costruisce l’albero decisionale in modo ricorsivo.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005">
                <a:tc>
                  <a:txBody>
                    <a:bodyPr/>
                    <a:lstStyle/>
                    <a:p>
                      <a:pPr algn="ctr">
                        <a:lnSpc>
                          <a:spcPts val="3078"/>
                        </a:lnSpc>
                        <a:defRPr/>
                      </a:pPr>
                      <a:r>
                        <a:rPr lang="en-US" sz="2199" b="1">
                          <a:solidFill>
                            <a:srgbClr val="1B1B1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_predict_one_sample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71FF"/>
                    </a:solidFill>
                  </a:tcPr>
                </a:tc>
                <a:tc>
                  <a:txBody>
                    <a:bodyPr/>
                    <a:lstStyle/>
                    <a:p>
                      <a:pPr marL="502798" lvl="2" indent="-167599" algn="l">
                        <a:lnSpc>
                          <a:spcPts val="3078"/>
                        </a:lnSpc>
                        <a:buFont typeface="Arial"/>
                        <a:buChar char="⚬"/>
                        <a:defRPr/>
                      </a:pPr>
                      <a:r>
                        <a:rPr lang="en-US" sz="2199">
                          <a:solidFill>
                            <a:srgbClr val="1B1B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Predice la probabilità delle classi.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6651">
                <a:tc>
                  <a:txBody>
                    <a:bodyPr/>
                    <a:lstStyle/>
                    <a:p>
                      <a:pPr algn="ctr">
                        <a:lnSpc>
                          <a:spcPts val="3078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4F4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TreeNode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92"/>
                    </a:solidFill>
                  </a:tcPr>
                </a:tc>
                <a:tc>
                  <a:txBody>
                    <a:bodyPr/>
                    <a:lstStyle/>
                    <a:p>
                      <a:pPr marL="502798" lvl="2" indent="-167599" algn="l">
                        <a:lnSpc>
                          <a:spcPts val="3078"/>
                        </a:lnSpc>
                        <a:buFont typeface="Arial"/>
                        <a:buChar char="⚬"/>
                        <a:defRPr/>
                      </a:pPr>
                      <a:r>
                        <a:rPr lang="en-US" sz="2199">
                          <a:solidFill>
                            <a:srgbClr val="1B1B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Classe che implementa la struttura di un nodo utilizzato nell’albero decisionale.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795364" y="893093"/>
            <a:ext cx="14697271" cy="99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7000" b="1">
                <a:solidFill>
                  <a:srgbClr val="005792"/>
                </a:solidFill>
                <a:latin typeface="Poppins Bold"/>
                <a:ea typeface="Poppins Bold"/>
                <a:cs typeface="Poppins Bold"/>
                <a:sym typeface="Poppins Bold"/>
              </a:rPr>
              <a:t>Analisi</a:t>
            </a:r>
            <a:r>
              <a:rPr lang="en-US" sz="7000" b="1">
                <a:solidFill>
                  <a:srgbClr val="DD211D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7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del codice Python</a:t>
            </a:r>
          </a:p>
        </p:txBody>
      </p:sp>
      <p:sp>
        <p:nvSpPr>
          <p:cNvPr id="4" name="Freeform 4"/>
          <p:cNvSpPr/>
          <p:nvPr/>
        </p:nvSpPr>
        <p:spPr>
          <a:xfrm>
            <a:off x="401566" y="0"/>
            <a:ext cx="142711" cy="10287000"/>
          </a:xfrm>
          <a:custGeom>
            <a:avLst/>
            <a:gdLst/>
            <a:ahLst/>
            <a:cxnLst/>
            <a:rect l="l" t="t" r="r" b="b"/>
            <a:pathLst>
              <a:path w="142711" h="10287000">
                <a:moveTo>
                  <a:pt x="0" y="0"/>
                </a:moveTo>
                <a:lnTo>
                  <a:pt x="142711" y="0"/>
                </a:lnTo>
                <a:lnTo>
                  <a:pt x="1427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5" name="Group 5"/>
          <p:cNvGrpSpPr/>
          <p:nvPr/>
        </p:nvGrpSpPr>
        <p:grpSpPr>
          <a:xfrm>
            <a:off x="15942769" y="552944"/>
            <a:ext cx="1610573" cy="1610573"/>
            <a:chOff x="0" y="0"/>
            <a:chExt cx="2147431" cy="21474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47443" cy="2147443"/>
            </a:xfrm>
            <a:custGeom>
              <a:avLst/>
              <a:gdLst/>
              <a:ahLst/>
              <a:cxnLst/>
              <a:rect l="l" t="t" r="r" b="b"/>
              <a:pathLst>
                <a:path w="2147443" h="2147443">
                  <a:moveTo>
                    <a:pt x="0" y="0"/>
                  </a:moveTo>
                  <a:lnTo>
                    <a:pt x="2147443" y="0"/>
                  </a:lnTo>
                  <a:lnTo>
                    <a:pt x="2147443" y="2147443"/>
                  </a:lnTo>
                  <a:lnTo>
                    <a:pt x="0" y="2147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1043</Words>
  <Application>Microsoft Office PowerPoint</Application>
  <PresentationFormat>Personalizzato</PresentationFormat>
  <Paragraphs>114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5" baseType="lpstr">
      <vt:lpstr>Poppins Light</vt:lpstr>
      <vt:lpstr>Open Sans</vt:lpstr>
      <vt:lpstr>Poppins Light Italics</vt:lpstr>
      <vt:lpstr>Poppins Bold</vt:lpstr>
      <vt:lpstr>Arial</vt:lpstr>
      <vt:lpstr>Poppins</vt:lpstr>
      <vt:lpstr>Calibri</vt:lpstr>
      <vt:lpstr>Open Sans Italics</vt:lpstr>
      <vt:lpstr>Open Sans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Chain.pptx</dc:title>
  <cp:lastModifiedBy>SONAGLIONI MATTEO</cp:lastModifiedBy>
  <cp:revision>3</cp:revision>
  <dcterms:created xsi:type="dcterms:W3CDTF">2006-08-16T00:00:00Z</dcterms:created>
  <dcterms:modified xsi:type="dcterms:W3CDTF">2025-01-26T22:53:42Z</dcterms:modified>
  <dc:identifier>DAGc1X7buMc</dc:identifier>
</cp:coreProperties>
</file>