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1" r:id="rId1"/>
  </p:sldMasterIdLst>
  <p:notesMasterIdLst>
    <p:notesMasterId r:id="rId36"/>
  </p:notesMasterIdLst>
  <p:sldIdLst>
    <p:sldId id="256" r:id="rId2"/>
    <p:sldId id="268" r:id="rId3"/>
    <p:sldId id="270" r:id="rId4"/>
    <p:sldId id="260" r:id="rId5"/>
    <p:sldId id="262" r:id="rId6"/>
    <p:sldId id="272" r:id="rId7"/>
    <p:sldId id="261" r:id="rId8"/>
    <p:sldId id="274" r:id="rId9"/>
    <p:sldId id="273" r:id="rId10"/>
    <p:sldId id="275" r:id="rId11"/>
    <p:sldId id="280" r:id="rId12"/>
    <p:sldId id="276" r:id="rId13"/>
    <p:sldId id="298" r:id="rId14"/>
    <p:sldId id="277" r:id="rId15"/>
    <p:sldId id="290" r:id="rId16"/>
    <p:sldId id="287" r:id="rId17"/>
    <p:sldId id="289" r:id="rId18"/>
    <p:sldId id="288" r:id="rId19"/>
    <p:sldId id="292" r:id="rId20"/>
    <p:sldId id="293" r:id="rId21"/>
    <p:sldId id="294" r:id="rId22"/>
    <p:sldId id="291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95" r:id="rId32"/>
    <p:sldId id="296" r:id="rId33"/>
    <p:sldId id="297" r:id="rId34"/>
    <p:sldId id="299" r:id="rId3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216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285BC-AB14-499F-97D3-1228F065BCDE}" type="datetimeFigureOut">
              <a:rPr lang="en-FI" smtClean="0"/>
              <a:t>07/05/2024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7AFDF-1450-4BFE-BEFD-5FDBAE385BA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7480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3639-0C84-90A1-DA63-0693A884F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49047-F497-05E0-1526-15976EF54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DB7C-F566-F339-B7B6-D94BFD8A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F0FD-08C1-4741-9168-85E82CBA363B}" type="datetime8">
              <a:rPr lang="en-FI" smtClean="0"/>
              <a:t>07/05/2024 1.36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D1BC-4E9F-872D-CF71-E7F8D323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6D40-D8AC-C4DD-876D-A66A6757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7474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E800-47A9-A3B1-9320-E676CE16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9295D-CF19-812D-1B7C-7D941B5FB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1FC3-C2DE-1452-D304-B9B2C22B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4847-4235-4BA4-8265-1E3B1576E54F}" type="datetime8">
              <a:rPr lang="en-FI" smtClean="0"/>
              <a:t>07/05/2024 1.36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0872-088B-B765-75F7-CBA42C39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2491D-A310-C026-EF1C-84816D70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734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EA331-5206-1889-45FA-9087DF663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0558C-9B48-883E-4447-7A6EC9881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A251-CA8D-9CAF-70EA-E1B507B7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4B93-8918-4A9D-9DE6-92CE01C76E25}" type="datetime8">
              <a:rPr lang="en-FI" smtClean="0"/>
              <a:t>07/05/2024 1.36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167BC-C509-DDCC-544C-15FE91B7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1A726-532E-7439-66A1-F1C02150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37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9303-9C86-7690-4720-D2109770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A485-C6A1-55FD-2BD6-07B62101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FCA7-55B3-62CF-04C9-8E7410CA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EB3-C00D-4B18-9A2C-FCC69EFFE57B}" type="datetime8">
              <a:rPr lang="en-FI" smtClean="0"/>
              <a:t>07/05/2024 1.36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4B0C4-8F6A-D6E1-E9B0-CFFF76C5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8D0E5-F03F-5EA3-5682-3B7C3DCE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5873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AA39-13F4-1F3B-8F6C-8430B420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C557-1DA6-FEA2-9C24-46D94226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E21E-E068-2F1C-DDB4-7A781983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68F2-CA83-4F2C-9EAE-79DCC668E155}" type="datetime8">
              <a:rPr lang="en-FI" smtClean="0"/>
              <a:t>07/05/2024 1.36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3D4F-8555-0EA0-803A-AE0C77F7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B93A-C20C-140D-5EEC-273FFE97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1983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3B6A-9FFF-35DA-28E1-B9E28176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1063-CAB9-9D25-2094-95DB5ECED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9F370-6CA2-A9CE-395A-54476AABA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B9730-BA68-F9D2-D5F2-D4AC3E9C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938D-179A-4490-AE3A-2555CAF4EC4B}" type="datetime8">
              <a:rPr lang="en-FI" smtClean="0"/>
              <a:t>07/05/2024 1.36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12667-AA34-4608-8C87-8BC97B2D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50AA1-4E37-2DED-88E8-6DF9F825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5476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DD40-0203-F904-37B2-CF14FBF1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9C279-1A85-B34C-8B4D-43C23B9BC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66A23-276D-F77B-FDC8-876DEFC34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A7F8F-7006-F3F9-465B-5B69E8C65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683C7-AA36-99CF-69CE-55960E50C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C8192-52B5-71B7-8B3F-4DF50BED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6575-0523-4919-87C5-E124E08FAC9B}" type="datetime8">
              <a:rPr lang="en-FI" smtClean="0"/>
              <a:t>07/05/2024 1.36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0FF2D-3E6D-4214-D242-AF96EE81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AFD0B-E2C9-BAFB-9473-7C5805A0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1754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3EB5-AE70-6ADD-101B-DA8087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70D7A-91A2-62AC-7B71-95D8C058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C824-2FD0-4FAD-AF12-9535C0CB30AC}" type="datetime8">
              <a:rPr lang="en-FI" smtClean="0"/>
              <a:t>07/05/2024 1.36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4996-3CFD-FC1B-053D-0D8A685D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4DA74-A133-274A-8E61-F1FCEFA9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2670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0F0E6-1552-0893-374A-16CFBE4F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0A58-9E22-4AAA-AEBC-91F018D99766}" type="datetime8">
              <a:rPr lang="en-FI" smtClean="0"/>
              <a:t>07/05/2024 1.36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4A6FE-615F-AECC-8344-172C9BE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DEC07-9EF5-14E8-0934-B7A0C34C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1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38F8-E929-DEED-A51F-0ADAC79F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537B-174D-2D61-4098-E261E41E8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5F7B7-EB8D-B5C3-7BD0-7BF2DED0B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3441C-1D08-A616-4ACB-1B85DDB8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7902-00F8-43C9-B4D9-7177AB969C75}" type="datetime8">
              <a:rPr lang="en-FI" smtClean="0"/>
              <a:t>07/05/2024 1.36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87FEF-A3D1-9E94-4136-C7489A6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9B953-3CE5-0DD9-9334-6A4F5C19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974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301A-70B7-E3A1-A107-CE37E60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04B9-5FA1-6BEF-A352-D9E554F10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47614-9C6B-4B4F-8CBC-88A17B279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B5E35-5748-3AA9-F7E2-8315B444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6672-F244-4BDD-85B6-0023F43ED08D}" type="datetime8">
              <a:rPr lang="en-FI" smtClean="0"/>
              <a:t>07/05/2024 1.36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BF21-9726-E4E3-D0E4-9D362FA3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058E-1B68-0984-12B2-3A942723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4750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4C4F4-64D2-1BD5-65C9-F0D07813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8745-BA1C-DE10-1306-3EEB5FFB2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06D81-6BCD-DC18-AE40-1F2E1E550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353FA-C9FD-4485-8FBB-067522DD5FC2}" type="datetime8">
              <a:rPr lang="en-FI" smtClean="0"/>
              <a:t>07/05/2024 1.36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CAA48-1AB0-FB33-5C5A-161EF7957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9374-4A40-0E0C-72BA-FC569E875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6549D-46C2-4FA1-AAB0-CAF78870339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2747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zenodo.org/records/3871753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2E5F-1A09-EB2B-4FDE-F3C4720B6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9223"/>
            <a:ext cx="9144000" cy="585393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8. Twitter COVID19 Network Analysis II </a:t>
            </a:r>
            <a:endParaRPr lang="en-FI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9502B-F4B9-B6D4-58C9-2C4AED16B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4850" y="3796274"/>
            <a:ext cx="4042299" cy="401791"/>
          </a:xfrm>
        </p:spPr>
        <p:txBody>
          <a:bodyPr>
            <a:normAutofit lnSpcReduction="10000"/>
          </a:bodyPr>
          <a:lstStyle/>
          <a:p>
            <a:r>
              <a:rPr lang="en-FI" dirty="0"/>
              <a:t> by </a:t>
            </a:r>
            <a:r>
              <a:rPr lang="en-FI" b="1" dirty="0"/>
              <a:t>Matt Stirling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823FD2-34A8-1627-8D91-5801F3534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376" y="438827"/>
            <a:ext cx="1075398" cy="8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14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Loading edge list into </a:t>
            </a:r>
            <a:r>
              <a:rPr lang="en-FI" dirty="0" err="1">
                <a:solidFill>
                  <a:schemeClr val="accent5">
                    <a:lumMod val="75000"/>
                  </a:schemeClr>
                </a:solidFill>
              </a:rPr>
              <a:t>iGraph</a:t>
            </a:r>
            <a:endParaRPr lang="en-FI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3A0F83-4E9C-D6E2-F584-B330EDACB9F3}"/>
              </a:ext>
            </a:extLst>
          </p:cNvPr>
          <p:cNvSpPr txBox="1">
            <a:spLocks/>
          </p:cNvSpPr>
          <p:nvPr/>
        </p:nvSpPr>
        <p:spPr>
          <a:xfrm>
            <a:off x="1466850" y="1727860"/>
            <a:ext cx="7105650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2400" dirty="0"/>
              <a:t>Many attempts resulted in </a:t>
            </a:r>
            <a:r>
              <a:rPr lang="en-FI" sz="2400" i="1" dirty="0" err="1"/>
              <a:t>MemoryError</a:t>
            </a:r>
            <a:endParaRPr lang="en-FI" sz="2000" i="1" dirty="0"/>
          </a:p>
          <a:p>
            <a:endParaRPr lang="en-FI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4125DD3-947F-0C36-428B-E78CD7C6A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137" y="2518076"/>
            <a:ext cx="6619875" cy="3779888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E7248-A450-A735-9F3D-029FD124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9099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Loading edge list into </a:t>
            </a:r>
            <a:r>
              <a:rPr lang="en-FI" dirty="0" err="1">
                <a:solidFill>
                  <a:schemeClr val="accent5">
                    <a:lumMod val="75000"/>
                  </a:schemeClr>
                </a:solidFill>
              </a:rPr>
              <a:t>iGraph</a:t>
            </a:r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: Success!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2A9F8-AD85-E538-4BC6-BEF168F0C282}"/>
              </a:ext>
            </a:extLst>
          </p:cNvPr>
          <p:cNvSpPr txBox="1"/>
          <p:nvPr/>
        </p:nvSpPr>
        <p:spPr>
          <a:xfrm>
            <a:off x="6710934" y="2371725"/>
            <a:ext cx="4931664" cy="138499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FI" sz="1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Load edges from </a:t>
            </a:r>
            <a:r>
              <a:rPr lang="en-FI" sz="1400" b="0" dirty="0" err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dask</a:t>
            </a:r>
            <a:r>
              <a:rPr lang="en-FI" sz="1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FI" sz="1400" b="0" dirty="0" err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dataframe</a:t>
            </a:r>
            <a:r>
              <a:rPr lang="en-FI" sz="14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to </a:t>
            </a:r>
            <a:r>
              <a:rPr lang="en-FI" sz="1400" b="0" dirty="0" err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igraph</a:t>
            </a:r>
            <a:endParaRPr lang="en-FI" sz="1400" b="0" dirty="0">
              <a:solidFill>
                <a:srgbClr val="C8C8C8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ig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Graph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add_vertices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nodes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partition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enumerate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df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.to_delayed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p_df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partition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.compute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add_edges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p_df</a:t>
            </a:r>
            <a:r>
              <a:rPr lang="en-US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.values.tolist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3A0F83-4E9C-D6E2-F584-B330EDACB9F3}"/>
              </a:ext>
            </a:extLst>
          </p:cNvPr>
          <p:cNvSpPr txBox="1">
            <a:spLocks/>
          </p:cNvSpPr>
          <p:nvPr/>
        </p:nvSpPr>
        <p:spPr>
          <a:xfrm>
            <a:off x="838200" y="2133600"/>
            <a:ext cx="5734050" cy="416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2400" dirty="0"/>
              <a:t>After much testing, managed to finally load </a:t>
            </a:r>
            <a:r>
              <a:rPr lang="en-FI" sz="2400" b="1" dirty="0"/>
              <a:t>all </a:t>
            </a:r>
            <a:r>
              <a:rPr lang="en-FI" sz="2400" dirty="0"/>
              <a:t>edges</a:t>
            </a:r>
            <a:r>
              <a:rPr lang="en-FI" sz="2400" b="1" dirty="0"/>
              <a:t> </a:t>
            </a:r>
            <a:r>
              <a:rPr lang="en-FI" sz="2400" dirty="0"/>
              <a:t>into </a:t>
            </a:r>
            <a:r>
              <a:rPr lang="en-FI" sz="2400" dirty="0" err="1"/>
              <a:t>iGraph</a:t>
            </a:r>
            <a:endParaRPr lang="en-FI" sz="2400" dirty="0"/>
          </a:p>
          <a:p>
            <a:pPr lvl="1"/>
            <a:r>
              <a:rPr lang="en-FI" sz="2000" dirty="0"/>
              <a:t>Convert data frame columns to ‘int32’</a:t>
            </a:r>
          </a:p>
          <a:p>
            <a:pPr lvl="1"/>
            <a:r>
              <a:rPr lang="en-FI" sz="2000" dirty="0"/>
              <a:t>Load one partition at a time</a:t>
            </a:r>
          </a:p>
          <a:p>
            <a:r>
              <a:rPr lang="en-FI" sz="2400" dirty="0"/>
              <a:t>Time to load graph: around 6 hours</a:t>
            </a:r>
          </a:p>
          <a:p>
            <a:r>
              <a:rPr lang="en-FI" sz="2400" dirty="0"/>
              <a:t>Computations done with graph:</a:t>
            </a:r>
          </a:p>
          <a:p>
            <a:pPr lvl="1"/>
            <a:r>
              <a:rPr lang="en-FI" sz="2000" dirty="0"/>
              <a:t>... TBA</a:t>
            </a:r>
          </a:p>
          <a:p>
            <a:endParaRPr lang="en-FI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C12DB-7AEE-BA43-CB45-FC868D53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4725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Adjacency Matrix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1194318" y="1727860"/>
            <a:ext cx="8350898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2400" dirty="0"/>
              <a:t>Goal: </a:t>
            </a:r>
          </a:p>
          <a:p>
            <a:pPr lvl="1"/>
            <a:r>
              <a:rPr lang="en-FI" sz="2000" dirty="0"/>
              <a:t>Generate adjacency matrix in a format that can be read into some usable format</a:t>
            </a:r>
          </a:p>
          <a:p>
            <a:r>
              <a:rPr lang="en-FI" sz="2400" dirty="0"/>
              <a:t>410,000^2 bytes is 168GB</a:t>
            </a:r>
          </a:p>
          <a:p>
            <a:pPr lvl="1"/>
            <a:r>
              <a:rPr lang="en-FI" sz="2000" dirty="0"/>
              <a:t>Assumes each cell is int8 </a:t>
            </a:r>
            <a:r>
              <a:rPr lang="en-FI" sz="2000" dirty="0" err="1"/>
              <a:t>dtype</a:t>
            </a:r>
            <a:endParaRPr lang="en-FI" sz="2000" dirty="0"/>
          </a:p>
          <a:p>
            <a:pPr lvl="1"/>
            <a:r>
              <a:rPr lang="en-FI" sz="2000" dirty="0"/>
              <a:t>No obvious way to store each connection as 1 bit</a:t>
            </a:r>
          </a:p>
          <a:p>
            <a:pPr lvl="1"/>
            <a:r>
              <a:rPr lang="en-FI" sz="2000" dirty="0"/>
              <a:t>Even bool uses 8 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B4B782-A4D5-7C52-E65F-4C427D14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12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485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Adjacency Matrix: Creation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1194318" y="1727860"/>
            <a:ext cx="8350898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I" sz="2400" dirty="0"/>
              <a:t>Tested 2 ways to generate matrix:</a:t>
            </a:r>
            <a:br>
              <a:rPr lang="en-FI" sz="2400" dirty="0"/>
            </a:br>
            <a:endParaRPr lang="en-FI" sz="2400" dirty="0"/>
          </a:p>
          <a:p>
            <a:r>
              <a:rPr lang="en-FI" sz="2400" dirty="0" err="1"/>
              <a:t>Scipy</a:t>
            </a:r>
            <a:r>
              <a:rPr lang="en-FI" sz="2400" dirty="0"/>
              <a:t> CSR (Compressed Sparse Row) Matrix</a:t>
            </a:r>
          </a:p>
          <a:p>
            <a:pPr lvl="1"/>
            <a:r>
              <a:rPr lang="en-FI" sz="2000" dirty="0"/>
              <a:t>Only 0.4% of matrix cells are 1s, matrix is sparse</a:t>
            </a:r>
          </a:p>
          <a:p>
            <a:pPr lvl="1"/>
            <a:r>
              <a:rPr lang="en-FI" sz="2000" dirty="0"/>
              <a:t>Save to .</a:t>
            </a:r>
            <a:r>
              <a:rPr lang="en-FI" sz="2000" dirty="0" err="1"/>
              <a:t>npz</a:t>
            </a:r>
            <a:r>
              <a:rPr lang="en-FI" sz="2000" dirty="0"/>
              <a:t> format, compressed to a few GB</a:t>
            </a:r>
          </a:p>
          <a:p>
            <a:pPr lvl="1"/>
            <a:r>
              <a:rPr lang="en-FI" sz="2000" dirty="0"/>
              <a:t>On my machine, PC freezes when trying to create whole matrix</a:t>
            </a:r>
          </a:p>
          <a:p>
            <a:r>
              <a:rPr lang="en-FI" sz="2400" dirty="0" err="1"/>
              <a:t>Dask</a:t>
            </a:r>
            <a:r>
              <a:rPr lang="en-FI" sz="2400" dirty="0"/>
              <a:t> Array</a:t>
            </a:r>
          </a:p>
          <a:p>
            <a:pPr lvl="1"/>
            <a:r>
              <a:rPr lang="en-FI" sz="2000" dirty="0"/>
              <a:t>Load data in partitions</a:t>
            </a:r>
          </a:p>
          <a:p>
            <a:pPr lvl="1"/>
            <a:r>
              <a:rPr lang="en-FI" sz="2000" dirty="0"/>
              <a:t>Save in .</a:t>
            </a:r>
            <a:r>
              <a:rPr lang="en-FI" sz="2000" dirty="0" err="1"/>
              <a:t>zarr</a:t>
            </a:r>
            <a:r>
              <a:rPr lang="en-FI" sz="2000" dirty="0"/>
              <a:t> format (around 75 GB)</a:t>
            </a:r>
          </a:p>
          <a:p>
            <a:pPr lvl="1"/>
            <a:r>
              <a:rPr lang="en-FI" sz="2000" dirty="0"/>
              <a:t>Technical challenges in actually creating matrix</a:t>
            </a:r>
          </a:p>
          <a:p>
            <a:pPr lvl="2"/>
            <a:r>
              <a:rPr lang="en-FI" sz="1600" dirty="0"/>
              <a:t>Still working on it 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B4B782-A4D5-7C52-E65F-4C427D14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13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2825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Average path length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838200" y="1727860"/>
            <a:ext cx="7693152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2400" dirty="0"/>
              <a:t>Average path length is ...</a:t>
            </a:r>
          </a:p>
          <a:p>
            <a:r>
              <a:rPr lang="en-FI" sz="2400" dirty="0"/>
              <a:t>Possible using </a:t>
            </a:r>
            <a:r>
              <a:rPr lang="en-FI" sz="2400" dirty="0" err="1"/>
              <a:t>iGraph</a:t>
            </a:r>
            <a:endParaRPr lang="en-FI" sz="2400" dirty="0"/>
          </a:p>
          <a:p>
            <a:pPr lvl="1"/>
            <a:r>
              <a:rPr lang="en-FI" sz="1800" dirty="0"/>
              <a:t>load graph takes </a:t>
            </a:r>
            <a:r>
              <a:rPr lang="en-FI" sz="1800" b="1" dirty="0"/>
              <a:t>6 hours</a:t>
            </a:r>
            <a:endParaRPr lang="en-FI" sz="1800" dirty="0"/>
          </a:p>
          <a:p>
            <a:pPr lvl="1"/>
            <a:r>
              <a:rPr lang="en-FI" sz="1800" dirty="0" err="1"/>
              <a:t>igraph</a:t>
            </a:r>
            <a:r>
              <a:rPr lang="en-FI" sz="1800" dirty="0"/>
              <a:t>.</a:t>
            </a:r>
            <a:r>
              <a:rPr lang="fi-FI" sz="1800" dirty="0"/>
              <a:t>average_path_length()</a:t>
            </a:r>
            <a:r>
              <a:rPr lang="en-FI" sz="1800" dirty="0"/>
              <a:t> takes </a:t>
            </a:r>
            <a:r>
              <a:rPr lang="en-FI" sz="1800" b="1" dirty="0"/>
              <a:t>? hours</a:t>
            </a:r>
          </a:p>
          <a:p>
            <a:r>
              <a:rPr lang="en-FI" sz="2400" dirty="0" err="1"/>
              <a:t>ToDo</a:t>
            </a:r>
            <a:r>
              <a:rPr lang="en-FI" sz="2400" dirty="0"/>
              <a:t>:</a:t>
            </a:r>
          </a:p>
          <a:p>
            <a:pPr lvl="1"/>
            <a:r>
              <a:rPr lang="fi-FI" sz="1800" dirty="0"/>
              <a:t>R</a:t>
            </a:r>
            <a:r>
              <a:rPr lang="en-FI" sz="1800" dirty="0"/>
              <a:t>un code for a few days?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51D20-B595-F0C9-C3EF-F49A7DEB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14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146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Graph from Hashtags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838200" y="1727860"/>
            <a:ext cx="7693152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I" sz="2000" dirty="0"/>
              <a:t>Let’s approach problem from different angle ...</a:t>
            </a:r>
          </a:p>
          <a:p>
            <a:pPr marL="0" indent="0">
              <a:buNone/>
            </a:pPr>
            <a:endParaRPr lang="en-FI" sz="2000" dirty="0"/>
          </a:p>
          <a:p>
            <a:r>
              <a:rPr lang="en-FI" sz="2000" dirty="0"/>
              <a:t>Nodes in same #hashtag group are </a:t>
            </a:r>
            <a:r>
              <a:rPr lang="en-FI" sz="2000" i="1" dirty="0"/>
              <a:t>definitionally</a:t>
            </a:r>
            <a:r>
              <a:rPr lang="en-FI" sz="2000" dirty="0"/>
              <a:t> fully connected</a:t>
            </a:r>
          </a:p>
          <a:p>
            <a:r>
              <a:rPr lang="en-FI" sz="2000" dirty="0"/>
              <a:t>Construct a new graph, where:</a:t>
            </a:r>
          </a:p>
          <a:p>
            <a:pPr lvl="1"/>
            <a:r>
              <a:rPr lang="fi-FI" sz="1800" b="1" dirty="0"/>
              <a:t>N</a:t>
            </a:r>
            <a:r>
              <a:rPr lang="en-FI" sz="1800" b="1" dirty="0"/>
              <a:t>odes </a:t>
            </a:r>
            <a:r>
              <a:rPr lang="en-FI" sz="1800" dirty="0"/>
              <a:t>represent #hashtags</a:t>
            </a:r>
          </a:p>
          <a:p>
            <a:pPr lvl="1"/>
            <a:r>
              <a:rPr lang="en-FI" sz="1800" b="1" dirty="0"/>
              <a:t>Edges </a:t>
            </a:r>
            <a:r>
              <a:rPr lang="en-FI" sz="1800" dirty="0"/>
              <a:t>are drawn when a tweet contains both #hashtags</a:t>
            </a:r>
          </a:p>
          <a:p>
            <a:r>
              <a:rPr lang="en-FI" sz="2200" dirty="0"/>
              <a:t>Insights into true network?</a:t>
            </a:r>
          </a:p>
          <a:p>
            <a:pPr lvl="1"/>
            <a:r>
              <a:rPr lang="en-FI" sz="1800" dirty="0"/>
              <a:t>Diameter</a:t>
            </a:r>
          </a:p>
          <a:p>
            <a:pPr lvl="1"/>
            <a:r>
              <a:rPr lang="en-FI" sz="1800" dirty="0"/>
              <a:t>Connected components</a:t>
            </a:r>
          </a:p>
          <a:p>
            <a:pPr lvl="1"/>
            <a:r>
              <a:rPr lang="en-FI" sz="1800" dirty="0"/>
              <a:t>Communities</a:t>
            </a:r>
          </a:p>
          <a:p>
            <a:pPr lvl="1"/>
            <a:r>
              <a:rPr lang="en-FI" sz="1800" dirty="0"/>
              <a:t>Average shortest path between hashtags</a:t>
            </a:r>
          </a:p>
          <a:p>
            <a:endParaRPr lang="en-FI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7228E-0C73-E138-3E23-222A534D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15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7641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Connected components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838201" y="1727860"/>
            <a:ext cx="4692588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2400" dirty="0"/>
              <a:t>Don’t need graph library</a:t>
            </a:r>
          </a:p>
          <a:p>
            <a:r>
              <a:rPr lang="en-FI" sz="2400" dirty="0"/>
              <a:t>Implement </a:t>
            </a:r>
            <a:r>
              <a:rPr lang="en-FI" sz="2400" dirty="0" err="1"/>
              <a:t>UnionFind</a:t>
            </a:r>
            <a:r>
              <a:rPr lang="en-FI" sz="2400" dirty="0"/>
              <a:t> algorithm</a:t>
            </a:r>
          </a:p>
          <a:p>
            <a:endParaRPr lang="en-FI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A9509-D0D1-0D69-77E1-3FE4AE4F77CC}"/>
              </a:ext>
            </a:extLst>
          </p:cNvPr>
          <p:cNvSpPr txBox="1"/>
          <p:nvPr/>
        </p:nvSpPr>
        <p:spPr>
          <a:xfrm>
            <a:off x="959430" y="3322776"/>
            <a:ext cx="4100842" cy="317009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UnionFind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__init__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parent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range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rank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[</a:t>
            </a:r>
            <a:r>
              <a:rPr lang="fi-FI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*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</a:t>
            </a:r>
            <a:endParaRPr lang="fi-FI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size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[</a:t>
            </a:r>
            <a:r>
              <a:rPr lang="fi-FI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*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</a:t>
            </a:r>
            <a:endParaRPr lang="fi-FI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find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parent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!=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parent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=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find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parent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parent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union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pv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find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),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find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pv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endParaRPr lang="fi-FI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rank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&lt;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rank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pv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]: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parent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=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pv</a:t>
            </a:r>
            <a:endParaRPr lang="fi-FI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size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pv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+=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size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elif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rank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pv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&lt;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rank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]: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parent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pv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=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pu</a:t>
            </a:r>
            <a:endParaRPr lang="fi-FI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size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+=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size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pv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parent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=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pv</a:t>
            </a:r>
            <a:endParaRPr lang="fi-FI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rank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pv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+= </a:t>
            </a:r>
            <a:r>
              <a:rPr lang="fi-FI" sz="8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endParaRPr lang="fi-FI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size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pv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+=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size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pu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0E31-D41E-BCFA-CA02-D12DCA235357}"/>
              </a:ext>
            </a:extLst>
          </p:cNvPr>
          <p:cNvSpPr txBox="1"/>
          <p:nvPr/>
        </p:nvSpPr>
        <p:spPr>
          <a:xfrm>
            <a:off x="6463584" y="3322776"/>
            <a:ext cx="4100842" cy="181588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fi-FI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Initialize union find</a:t>
            </a:r>
            <a:endParaRPr lang="en-FI" sz="800" b="0" dirty="0">
              <a:solidFill>
                <a:srgbClr val="569CD6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nodes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fi-FI" sz="8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edges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'source'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]).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union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i-FI" sz="8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set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edges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'target'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]))</a:t>
            </a:r>
          </a:p>
          <a:p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node_index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{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enumerate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nodes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)}</a:t>
            </a:r>
          </a:p>
          <a:p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nodes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fi-FI" sz="8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UnionFind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_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row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7F7F7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edges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.iterrows():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union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node_index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row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'source'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]],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node_index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row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'target’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]])</a:t>
            </a:r>
            <a:endParaRPr lang="en-FI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FI" sz="8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FI" sz="8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</a:t>
            </a:r>
            <a:r>
              <a:rPr lang="en-FI" sz="800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find components</a:t>
            </a:r>
            <a:endParaRPr lang="fi-FI" sz="8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comps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{}</a:t>
            </a:r>
          </a:p>
          <a:p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node_index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items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parent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uf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find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comps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parent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 = 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comps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parent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[]) + [</a:t>
            </a:r>
            <a:r>
              <a:rPr lang="fi-FI" sz="8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fi-FI" sz="8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9AA66-36BA-5603-F9BD-47226AA28005}"/>
              </a:ext>
            </a:extLst>
          </p:cNvPr>
          <p:cNvSpPr txBox="1"/>
          <p:nvPr/>
        </p:nvSpPr>
        <p:spPr>
          <a:xfrm>
            <a:off x="959430" y="2953444"/>
            <a:ext cx="353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 err="1">
                <a:solidFill>
                  <a:schemeClr val="accent5">
                    <a:lumMod val="75000"/>
                  </a:schemeClr>
                </a:solidFill>
              </a:rPr>
              <a:t>UnionFind</a:t>
            </a:r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 data structure: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5B833-68BE-CC52-F199-C0A84BEE8439}"/>
              </a:ext>
            </a:extLst>
          </p:cNvPr>
          <p:cNvSpPr txBox="1"/>
          <p:nvPr/>
        </p:nvSpPr>
        <p:spPr>
          <a:xfrm>
            <a:off x="6463584" y="2953444"/>
            <a:ext cx="353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Initialize and find components: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C97CDB-EDED-E152-07DD-7ADD5602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16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9968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Connected components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1689716" y="2337018"/>
            <a:ext cx="6483899" cy="3960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2400" dirty="0"/>
              <a:t>7,746 connected components</a:t>
            </a:r>
          </a:p>
          <a:p>
            <a:r>
              <a:rPr lang="en-FI" sz="2400" dirty="0"/>
              <a:t>Largest component</a:t>
            </a:r>
          </a:p>
          <a:p>
            <a:pPr lvl="1"/>
            <a:r>
              <a:rPr lang="en-FI" sz="2000" b="1" dirty="0"/>
              <a:t>385,468</a:t>
            </a:r>
            <a:r>
              <a:rPr lang="en-FI" sz="2000" dirty="0"/>
              <a:t> nodes (94%) of all connected nodes</a:t>
            </a:r>
          </a:p>
          <a:p>
            <a:r>
              <a:rPr lang="en-FI" sz="2400" dirty="0"/>
              <a:t>Average component size is </a:t>
            </a:r>
            <a:r>
              <a:rPr lang="en-FI" sz="2400" b="1" dirty="0"/>
              <a:t>53</a:t>
            </a:r>
            <a:r>
              <a:rPr lang="en-FI" sz="2400" dirty="0"/>
              <a:t> nodes</a:t>
            </a:r>
          </a:p>
          <a:p>
            <a:pPr lvl="1"/>
            <a:r>
              <a:rPr lang="en-FI" sz="2000" dirty="0"/>
              <a:t>Without largest component is 3.3</a:t>
            </a:r>
          </a:p>
          <a:p>
            <a:pPr lvl="1"/>
            <a:endParaRPr lang="en-FI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03F835-F677-28FA-8F7B-B19583868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28812"/>
              </p:ext>
            </p:extLst>
          </p:nvPr>
        </p:nvGraphicFramePr>
        <p:xfrm>
          <a:off x="8173615" y="2060045"/>
          <a:ext cx="198859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129">
                  <a:extLst>
                    <a:ext uri="{9D8B030D-6E8A-4147-A177-3AD203B41FA5}">
                      <a16:colId xmlns:a16="http://schemas.microsoft.com/office/drawing/2014/main" val="381355968"/>
                    </a:ext>
                  </a:extLst>
                </a:gridCol>
                <a:gridCol w="1562469">
                  <a:extLst>
                    <a:ext uri="{9D8B030D-6E8A-4147-A177-3AD203B41FA5}">
                      <a16:colId xmlns:a16="http://schemas.microsoft.com/office/drawing/2014/main" val="2335839044"/>
                    </a:ext>
                  </a:extLst>
                </a:gridCol>
              </a:tblGrid>
              <a:tr h="301678">
                <a:tc>
                  <a:txBody>
                    <a:bodyPr/>
                    <a:lstStyle/>
                    <a:p>
                      <a:r>
                        <a:rPr lang="en-FI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sz="1400" dirty="0"/>
                        <a:t>Amount of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0043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r" fontAlgn="ctr"/>
                      <a:r>
                        <a:rPr lang="en-FI" b="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I" dirty="0">
                          <a:effectLst/>
                        </a:rPr>
                        <a:t>385468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1394088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r" fontAlgn="ctr"/>
                      <a:r>
                        <a:rPr lang="en-FI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I" dirty="0">
                          <a:effectLst/>
                        </a:rPr>
                        <a:t>95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9499151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r" fontAlgn="ctr"/>
                      <a:r>
                        <a:rPr lang="en-FI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I" dirty="0">
                          <a:effectLst/>
                        </a:rPr>
                        <a:t>80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3633129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r" fontAlgn="ctr"/>
                      <a:r>
                        <a:rPr lang="en-FI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I" dirty="0">
                          <a:effectLst/>
                        </a:rPr>
                        <a:t>78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3350766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r" fontAlgn="ctr"/>
                      <a:r>
                        <a:rPr lang="en-FI" b="0">
                          <a:effectLst/>
                        </a:rPr>
                        <a:t>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I">
                          <a:effectLst/>
                        </a:rPr>
                        <a:t>71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015083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r" fontAlgn="ctr"/>
                      <a:r>
                        <a:rPr lang="en-FI" b="0">
                          <a:effectLst/>
                        </a:rPr>
                        <a:t>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I" dirty="0">
                          <a:effectLst/>
                        </a:rPr>
                        <a:t>68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0874352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r" fontAlgn="ctr"/>
                      <a:r>
                        <a:rPr lang="en-FI" b="0">
                          <a:effectLst/>
                        </a:rPr>
                        <a:t>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I" dirty="0">
                          <a:effectLst/>
                        </a:rPr>
                        <a:t>67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6924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r" fontAlgn="ctr"/>
                      <a:r>
                        <a:rPr lang="en-FI" b="0">
                          <a:effectLst/>
                        </a:rPr>
                        <a:t>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I" dirty="0">
                          <a:effectLst/>
                        </a:rPr>
                        <a:t>59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5139336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r" fontAlgn="ctr"/>
                      <a:r>
                        <a:rPr lang="en-FI" b="0">
                          <a:effectLst/>
                        </a:rPr>
                        <a:t>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I" dirty="0">
                          <a:effectLst/>
                        </a:rPr>
                        <a:t>57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168899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r" fontAlgn="ctr"/>
                      <a:r>
                        <a:rPr lang="en-FI" b="0">
                          <a:effectLst/>
                        </a:rPr>
                        <a:t>10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I" dirty="0">
                          <a:effectLst/>
                        </a:rPr>
                        <a:t>52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110563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7B13D6-79AA-5894-23F0-DB607D6C3F75}"/>
              </a:ext>
            </a:extLst>
          </p:cNvPr>
          <p:cNvSpPr txBox="1"/>
          <p:nvPr/>
        </p:nvSpPr>
        <p:spPr>
          <a:xfrm>
            <a:off x="7959011" y="1552214"/>
            <a:ext cx="272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b="1" dirty="0"/>
              <a:t>10 largest components: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74A96-B32A-4166-2004-B8C5F0E2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17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253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DFD6E0D-E24C-EA9E-63F6-C6DAAD36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5" y="1104266"/>
            <a:ext cx="8082978" cy="565979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2nd largest connected component</a:t>
            </a:r>
            <a:endParaRPr lang="en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24FCD-4663-7A8F-7367-4B2985DD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542" y="1094382"/>
            <a:ext cx="3381847" cy="3160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60033A-B024-4C58-C905-899E11478327}"/>
              </a:ext>
            </a:extLst>
          </p:cNvPr>
          <p:cNvSpPr txBox="1"/>
          <p:nvPr/>
        </p:nvSpPr>
        <p:spPr>
          <a:xfrm>
            <a:off x="404132" y="1266262"/>
            <a:ext cx="163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/>
              <a:t>Nodes: 95 </a:t>
            </a:r>
          </a:p>
          <a:p>
            <a:r>
              <a:rPr lang="en-FI" dirty="0"/>
              <a:t>Hashtags: 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FF32F-D7C7-1654-D449-D6BCF8666229}"/>
              </a:ext>
            </a:extLst>
          </p:cNvPr>
          <p:cNvSpPr txBox="1"/>
          <p:nvPr/>
        </p:nvSpPr>
        <p:spPr>
          <a:xfrm>
            <a:off x="8700853" y="4254759"/>
            <a:ext cx="33818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#BarişArduç #SenolSomnez #BarısArducMutluYıllar #BurcuBiricik #ElBar #omerlplikci #Kuzgun #ElcinSangu #Șenolsönmez #Deföm #Kuzdil #DefOm #BarışArduç #ElbarWithNewSeriesOnStarTv #NewSeriesWithElbar</a:t>
            </a:r>
            <a:endParaRPr lang="en-FI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3C06E2-2067-BE3E-5E2D-1AA8A548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18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0073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3rd largest connected component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7CFE2-83CA-8641-4462-47D4DEB6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7" y="1859354"/>
            <a:ext cx="6499790" cy="4538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B4C150-3D33-1C1C-8892-E658A3C9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661" y="1633287"/>
            <a:ext cx="3419952" cy="3591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5DE2F-1BBC-B621-E542-1ED41997F404}"/>
              </a:ext>
            </a:extLst>
          </p:cNvPr>
          <p:cNvSpPr txBox="1"/>
          <p:nvPr/>
        </p:nvSpPr>
        <p:spPr>
          <a:xfrm>
            <a:off x="771525" y="155257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/>
              <a:t>Nodes: 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9DCAF5-5F6F-0C57-33BF-8256400ADDD5}"/>
              </a:ext>
            </a:extLst>
          </p:cNvPr>
          <p:cNvSpPr txBox="1"/>
          <p:nvPr/>
        </p:nvSpPr>
        <p:spPr>
          <a:xfrm>
            <a:off x="5215750" y="1515704"/>
            <a:ext cx="2066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FI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AAG #AAG2020</a:t>
            </a:r>
            <a:r>
              <a:rPr lang="fi-FI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endParaRPr lang="en-FI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CC8F29-0EB4-1E68-B74E-E750962A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19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5948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5640-CB75-841C-97CE-374092FE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Project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A0D4-28FA-9447-8363-4CD0A1200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sz="1800" dirty="0">
                <a:latin typeface="Arial" panose="020B0604020202020204" pitchFamily="34" charset="0"/>
                <a:cs typeface="Arial" panose="020B0604020202020204" pitchFamily="34" charset="0"/>
              </a:rPr>
              <a:t>Look at the </a:t>
            </a:r>
            <a:r>
              <a:rPr lang="fi-FI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TweetsCOV19 dataset</a:t>
            </a:r>
            <a:r>
              <a:rPr lang="en-FI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 corpus of tweets related to the pandemic</a:t>
            </a:r>
            <a:endParaRPr lang="en-FI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FI" sz="1800" dirty="0">
                <a:latin typeface="Arial" panose="020B0604020202020204" pitchFamily="34" charset="0"/>
                <a:cs typeface="Arial" panose="020B0604020202020204" pitchFamily="34" charset="0"/>
              </a:rPr>
              <a:t>Limit tweets to between Dec 2019 – Feb 2020 (3 months)</a:t>
            </a:r>
          </a:p>
          <a:p>
            <a:r>
              <a:rPr lang="en-FI" sz="1800" dirty="0">
                <a:latin typeface="Arial" panose="020B0604020202020204" pitchFamily="34" charset="0"/>
                <a:cs typeface="Arial" panose="020B0604020202020204" pitchFamily="34" charset="0"/>
              </a:rPr>
              <a:t>Construct network using hashtags</a:t>
            </a:r>
          </a:p>
          <a:p>
            <a:pPr lvl="1"/>
            <a:r>
              <a:rPr lang="en-FI" sz="1400" dirty="0">
                <a:latin typeface="Arial" panose="020B0604020202020204" pitchFamily="34" charset="0"/>
                <a:cs typeface="Arial" panose="020B0604020202020204" pitchFamily="34" charset="0"/>
              </a:rPr>
              <a:t>Save adjacency matrix</a:t>
            </a:r>
          </a:p>
          <a:p>
            <a:r>
              <a:rPr lang="en-FI" sz="1800" dirty="0">
                <a:latin typeface="Arial" panose="020B0604020202020204" pitchFamily="34" charset="0"/>
                <a:cs typeface="Arial" panose="020B0604020202020204" pitchFamily="34" charset="0"/>
              </a:rPr>
              <a:t>Analyse aspects of the network</a:t>
            </a:r>
          </a:p>
          <a:p>
            <a:pPr lvl="1"/>
            <a:r>
              <a:rPr lang="en-FI" sz="1400" dirty="0">
                <a:latin typeface="Arial" panose="020B0604020202020204" pitchFamily="34" charset="0"/>
                <a:cs typeface="Arial" panose="020B0604020202020204" pitchFamily="34" charset="0"/>
              </a:rPr>
              <a:t>Connected components</a:t>
            </a:r>
          </a:p>
          <a:p>
            <a:pPr lvl="1"/>
            <a:r>
              <a:rPr lang="en-FI" sz="1400" dirty="0">
                <a:latin typeface="Arial" panose="020B0604020202020204" pitchFamily="34" charset="0"/>
                <a:cs typeface="Arial" panose="020B0604020202020204" pitchFamily="34" charset="0"/>
              </a:rPr>
              <a:t>Average shortest path</a:t>
            </a:r>
          </a:p>
          <a:p>
            <a:pPr lvl="1"/>
            <a:r>
              <a:rPr lang="en-FI" sz="1400" dirty="0">
                <a:latin typeface="Arial" panose="020B0604020202020204" pitchFamily="34" charset="0"/>
                <a:cs typeface="Arial" panose="020B0604020202020204" pitchFamily="34" charset="0"/>
              </a:rPr>
              <a:t>Degree centrality</a:t>
            </a:r>
          </a:p>
          <a:p>
            <a:r>
              <a:rPr lang="en-FI" sz="1800" dirty="0">
                <a:latin typeface="Arial" panose="020B0604020202020204" pitchFamily="34" charset="0"/>
                <a:cs typeface="Arial" panose="020B0604020202020204" pitchFamily="34" charset="0"/>
              </a:rPr>
              <a:t>Analyse evolution of the dataset/network</a:t>
            </a:r>
          </a:p>
          <a:p>
            <a:pPr lvl="1"/>
            <a:r>
              <a:rPr lang="en-FI" sz="1400" dirty="0"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</a:p>
          <a:p>
            <a:pPr lvl="1"/>
            <a:r>
              <a:rPr lang="en-FI" sz="1400" dirty="0">
                <a:latin typeface="Arial" panose="020B0604020202020204" pitchFamily="34" charset="0"/>
                <a:cs typeface="Arial" panose="020B0604020202020204" pitchFamily="34" charset="0"/>
              </a:rPr>
              <a:t>Transitivity</a:t>
            </a:r>
          </a:p>
          <a:p>
            <a:pPr lvl="1"/>
            <a:r>
              <a:rPr lang="en-FI" sz="1400" dirty="0">
                <a:latin typeface="Arial" panose="020B0604020202020204" pitchFamily="34" charset="0"/>
                <a:cs typeface="Arial" panose="020B0604020202020204" pitchFamily="34" charset="0"/>
              </a:rPr>
              <a:t>Balanced / unbalanced triangle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1B362-4D72-F351-AEC0-7F78E506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7436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4th largest connected component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06A1C-16CB-6D01-1D04-9477D1AF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36322"/>
            <a:ext cx="6337041" cy="4435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EDD2C5-E105-E8E9-74BB-CCE991AE4421}"/>
              </a:ext>
            </a:extLst>
          </p:cNvPr>
          <p:cNvSpPr txBox="1"/>
          <p:nvPr/>
        </p:nvSpPr>
        <p:spPr>
          <a:xfrm>
            <a:off x="1045763" y="1628839"/>
            <a:ext cx="22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/>
              <a:t>Nodes: 78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035A0-DF90-F124-1272-46EFB7AC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999" y="2703951"/>
            <a:ext cx="3448531" cy="3591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A1C1E9-60B9-9EEB-2256-40EF7995C632}"/>
              </a:ext>
            </a:extLst>
          </p:cNvPr>
          <p:cNvSpPr txBox="1"/>
          <p:nvPr/>
        </p:nvSpPr>
        <p:spPr>
          <a:xfrm>
            <a:off x="5109128" y="1628839"/>
            <a:ext cx="2066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FI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BetterBanking</a:t>
            </a:r>
            <a:r>
              <a:rPr lang="fi-FI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endParaRPr lang="en-FI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042D56-CB4D-353E-110C-8FBEEA08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20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4377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5th largest connected component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E611B-F93C-C072-FD27-21EE51E4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78" y="1913916"/>
            <a:ext cx="6428448" cy="4480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DEA2C-C2CE-AE15-D645-B6124A684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564" y="1690688"/>
            <a:ext cx="3372321" cy="3543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CDABDE-EB21-A599-A9CC-2ACBF67B8928}"/>
              </a:ext>
            </a:extLst>
          </p:cNvPr>
          <p:cNvSpPr txBox="1"/>
          <p:nvPr/>
        </p:nvSpPr>
        <p:spPr>
          <a:xfrm>
            <a:off x="1512294" y="1544584"/>
            <a:ext cx="22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/>
              <a:t>Nodes: 68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FD5F2-4AAE-76B3-5526-47A15BE8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21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4297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Title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838200" y="1727860"/>
            <a:ext cx="7693152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2400" dirty="0"/>
              <a:t>bullet</a:t>
            </a:r>
            <a:endParaRPr lang="en-FI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68A72-5AA5-C036-B6E4-61D78BC9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22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29074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Degree centralities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838200" y="2454814"/>
            <a:ext cx="7693152" cy="384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min: 1</a:t>
            </a:r>
          </a:p>
          <a:p>
            <a:r>
              <a:rPr lang="en-US" sz="2400" dirty="0"/>
              <a:t>max: 67,496</a:t>
            </a:r>
          </a:p>
          <a:p>
            <a:r>
              <a:rPr lang="en-US" sz="2400" dirty="0"/>
              <a:t>mean: 3,332</a:t>
            </a:r>
            <a:endParaRPr lang="en-FI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6E2C2-0B22-18E8-A201-1D4AF262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49" y="1976625"/>
            <a:ext cx="8054101" cy="38431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5337-A5E2-CC53-CA15-45013629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23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3102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Degree centralities log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838200" y="1727860"/>
            <a:ext cx="2651449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400" dirty="0"/>
              <a:t>Y</a:t>
            </a:r>
            <a:r>
              <a:rPr lang="en-FI" sz="2400" dirty="0"/>
              <a:t>-axis to log</a:t>
            </a:r>
            <a:endParaRPr lang="en-FI" sz="2000" dirty="0"/>
          </a:p>
          <a:p>
            <a:endParaRPr lang="en-FI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CA2F7-171F-7798-464C-8D57666D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955" y="1883370"/>
            <a:ext cx="7839075" cy="387049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B65C8-C1F3-E32D-F366-EA11FF93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24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90234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Degree centralities w/ Hashtag Effect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838200" y="1727860"/>
            <a:ext cx="7693152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400" dirty="0"/>
              <a:t>B</a:t>
            </a:r>
            <a:r>
              <a:rPr lang="en-FI" sz="2400" dirty="0" err="1"/>
              <a:t>ulletpoint</a:t>
            </a:r>
            <a:endParaRPr lang="en-FI" sz="2000" dirty="0"/>
          </a:p>
          <a:p>
            <a:endParaRPr lang="en-FI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8CF40B-5F54-3AD9-2A5E-09F2449A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25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50416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Degree centralities: Power law fit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838200" y="1727860"/>
            <a:ext cx="7693152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400" dirty="0"/>
              <a:t>B</a:t>
            </a:r>
            <a:r>
              <a:rPr lang="en-FI" sz="2400" dirty="0" err="1"/>
              <a:t>ulletpoint</a:t>
            </a:r>
            <a:endParaRPr lang="en-FI" sz="2000" dirty="0"/>
          </a:p>
          <a:p>
            <a:endParaRPr lang="en-FI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725A3-2CAD-02C1-6781-8BEC01E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26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10959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Evolution of Tweet Sentiment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838200" y="1727860"/>
            <a:ext cx="7693152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2000" dirty="0"/>
              <a:t>Tweets have positive and negative sentiment features</a:t>
            </a:r>
          </a:p>
          <a:p>
            <a:pPr lvl="1"/>
            <a:r>
              <a:rPr lang="en-FI" sz="1800" dirty="0"/>
              <a:t>Positive: value between 0 and 5</a:t>
            </a:r>
          </a:p>
          <a:p>
            <a:pPr lvl="1"/>
            <a:r>
              <a:rPr lang="en-FI" sz="1800" dirty="0"/>
              <a:t>Negative: value between -5 and 0</a:t>
            </a:r>
          </a:p>
          <a:p>
            <a:r>
              <a:rPr lang="en-FI" sz="2000" dirty="0"/>
              <a:t>Task:</a:t>
            </a:r>
          </a:p>
          <a:p>
            <a:pPr lvl="1"/>
            <a:r>
              <a:rPr lang="en-FI" sz="1800" dirty="0"/>
              <a:t>Divide 3 month period into 100 subdivisions</a:t>
            </a:r>
          </a:p>
          <a:p>
            <a:pPr lvl="1"/>
            <a:r>
              <a:rPr lang="en-FI" sz="1800" dirty="0"/>
              <a:t>For each subdivision, calculate </a:t>
            </a:r>
            <a:r>
              <a:rPr lang="en-FI" sz="1800" b="1" dirty="0"/>
              <a:t>average positive and negative sentiment</a:t>
            </a:r>
            <a:r>
              <a:rPr lang="en-FI" sz="1800" dirty="0"/>
              <a:t> of all the tweets up to that point</a:t>
            </a:r>
          </a:p>
          <a:p>
            <a:r>
              <a:rPr lang="en-FI" sz="1800" dirty="0"/>
              <a:t>Don’t need graphing libraries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05DBBC-8E8B-28FA-547A-EC99B2C7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27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90308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Evolution of Tweet Sentiment: Graph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7378757" y="1727860"/>
            <a:ext cx="4156018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2000" dirty="0"/>
              <a:t>bullet</a:t>
            </a:r>
          </a:p>
        </p:txBody>
      </p:sp>
      <p:pic>
        <p:nvPicPr>
          <p:cNvPr id="4" name="Picture 3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D7762A9D-6E6F-9FFE-68C1-364759403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876425"/>
            <a:ext cx="6797732" cy="40786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961EA-FA16-2EA5-5233-CA9E552C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28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47646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Evolution of Transitivity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838200" y="1727860"/>
            <a:ext cx="7419392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I" sz="2400" dirty="0"/>
              <a:t>Using t</a:t>
            </a:r>
            <a:r>
              <a:rPr lang="fi-FI" sz="2400" dirty="0"/>
              <a:t>he</a:t>
            </a:r>
            <a:r>
              <a:rPr lang="en-FI" sz="2400" dirty="0"/>
              <a:t> same time subdivisions as before ...</a:t>
            </a:r>
          </a:p>
          <a:p>
            <a:pPr marL="0" indent="0">
              <a:buNone/>
            </a:pPr>
            <a:endParaRPr lang="en-FI" sz="2400" dirty="0"/>
          </a:p>
          <a:p>
            <a:r>
              <a:rPr lang="en-FI" sz="2400" dirty="0"/>
              <a:t>Estimate the transitivity of the graph up to each subdivision</a:t>
            </a:r>
          </a:p>
          <a:p>
            <a:pPr lvl="1"/>
            <a:r>
              <a:rPr lang="en-FI" sz="2000" dirty="0" err="1"/>
              <a:t>igraph.transitivity_undirected</a:t>
            </a:r>
            <a:r>
              <a:rPr lang="en-FI" sz="2000" dirty="0"/>
              <a:t>() to get global transitivity</a:t>
            </a:r>
          </a:p>
          <a:p>
            <a:r>
              <a:rPr lang="en-FI" sz="2400" dirty="0"/>
              <a:t>As graph gets larger, this gets harder and harder ...</a:t>
            </a:r>
          </a:p>
          <a:p>
            <a:r>
              <a:rPr lang="en-FI" sz="2400" dirty="0"/>
              <a:t>Alternatives:</a:t>
            </a:r>
          </a:p>
          <a:p>
            <a:pPr lvl="1"/>
            <a:r>
              <a:rPr lang="en-FI" sz="2000" dirty="0"/>
              <a:t>Take non-cumulative subdivision</a:t>
            </a:r>
          </a:p>
          <a:p>
            <a:pPr lvl="1"/>
            <a:r>
              <a:rPr lang="en-FI" sz="2000" dirty="0"/>
              <a:t>Use sliding window (e.g. 10 time divisions)</a:t>
            </a:r>
          </a:p>
          <a:p>
            <a:pPr lvl="1"/>
            <a:endParaRPr lang="en-FI" sz="800" dirty="0"/>
          </a:p>
          <a:p>
            <a:pPr lvl="1"/>
            <a:endParaRPr lang="en-FI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217F0-7B39-33F5-8AF2-AAFA7102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29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15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C44F-BF96-ECA3-132C-3B36295B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98942" cy="806727"/>
          </a:xfrm>
        </p:spPr>
        <p:txBody>
          <a:bodyPr>
            <a:normAutofit/>
          </a:bodyPr>
          <a:lstStyle/>
          <a:p>
            <a:r>
              <a:rPr lang="fi-FI" sz="400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TweetsCOV19 dataset</a:t>
            </a:r>
            <a:endParaRPr lang="en-FI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4BB7-0722-8D9D-B5AC-11838ACA0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76039"/>
            <a:ext cx="5642499" cy="4800924"/>
          </a:xfrm>
        </p:spPr>
        <p:txBody>
          <a:bodyPr>
            <a:normAutofit/>
          </a:bodyPr>
          <a:lstStyle/>
          <a:p>
            <a:r>
              <a:rPr lang="en-FI" sz="1600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semantically annotated corpus of Twitter about COVID19 aiming at capturing online discourse about various aspects of the pandemic and its social impact. </a:t>
            </a:r>
            <a:endParaRPr lang="en-FI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FI" sz="1600" dirty="0">
                <a:solidFill>
                  <a:srgbClr val="000000"/>
                </a:solidFill>
                <a:latin typeface="Arial" panose="020B0604020202020204" pitchFamily="34" charset="0"/>
              </a:rPr>
              <a:t>Tweets selected based on 268 words linked to pandemic</a:t>
            </a:r>
            <a:endParaRPr lang="en-FI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FI" sz="1600" dirty="0">
                <a:solidFill>
                  <a:srgbClr val="000000"/>
                </a:solidFill>
                <a:latin typeface="Arial" panose="020B0604020202020204" pitchFamily="34" charset="0"/>
              </a:rPr>
              <a:t>Over 8 million anonymised tweets, each with 12 features</a:t>
            </a:r>
          </a:p>
          <a:p>
            <a:r>
              <a:rPr lang="en-FI" sz="1600" dirty="0">
                <a:solidFill>
                  <a:srgbClr val="000000"/>
                </a:solidFill>
                <a:latin typeface="Arial" panose="020B0604020202020204" pitchFamily="34" charset="0"/>
              </a:rPr>
              <a:t>We care about</a:t>
            </a:r>
          </a:p>
          <a:p>
            <a:pPr lvl="1"/>
            <a:r>
              <a:rPr lang="en-FI" sz="1200" dirty="0">
                <a:solidFill>
                  <a:srgbClr val="000000"/>
                </a:solidFill>
                <a:latin typeface="Arial" panose="020B0604020202020204" pitchFamily="34" charset="0"/>
              </a:rPr>
              <a:t>Twitter Id</a:t>
            </a:r>
          </a:p>
          <a:p>
            <a:pPr lvl="1"/>
            <a:r>
              <a:rPr lang="en-FI" sz="1200" dirty="0">
                <a:solidFill>
                  <a:srgbClr val="000000"/>
                </a:solidFill>
                <a:latin typeface="Arial" panose="020B0604020202020204" pitchFamily="34" charset="0"/>
              </a:rPr>
              <a:t>Timestamp</a:t>
            </a:r>
          </a:p>
          <a:p>
            <a:pPr lvl="1"/>
            <a:r>
              <a:rPr lang="en-FI" sz="1200" dirty="0">
                <a:solidFill>
                  <a:srgbClr val="000000"/>
                </a:solidFill>
                <a:latin typeface="Arial" panose="020B0604020202020204" pitchFamily="34" charset="0"/>
              </a:rPr>
              <a:t>Positive/Negative sentiment</a:t>
            </a:r>
          </a:p>
          <a:p>
            <a:pPr lvl="1"/>
            <a:r>
              <a:rPr lang="en-FI" sz="1200" dirty="0">
                <a:solidFill>
                  <a:srgbClr val="000000"/>
                </a:solidFill>
                <a:latin typeface="Arial" panose="020B0604020202020204" pitchFamily="34" charset="0"/>
              </a:rPr>
              <a:t>Hashtags</a:t>
            </a:r>
          </a:p>
          <a:p>
            <a:r>
              <a:rPr lang="en-FI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Download TSV: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6CE8B7-F2C8-3F0E-307D-7A7A3CDEB7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0094" y="1376039"/>
            <a:ext cx="4678530" cy="5067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466F3A-01D9-3B03-C5D8-CCEF5750F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51" y="4546345"/>
            <a:ext cx="5020249" cy="1630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CCA218-D507-E11D-1D09-7EBC0458F92C}"/>
              </a:ext>
            </a:extLst>
          </p:cNvPr>
          <p:cNvSpPr txBox="1"/>
          <p:nvPr/>
        </p:nvSpPr>
        <p:spPr>
          <a:xfrm>
            <a:off x="6854616" y="950780"/>
            <a:ext cx="3798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0" dirty="0">
                <a:hlinkClick r:id="rId5"/>
              </a:rPr>
              <a:t>https://zenodo.org/records/3871753</a:t>
            </a:r>
            <a:endParaRPr lang="en-FI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FI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8E0AB-730E-AB42-BB82-3E424A02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178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Evolution of Transitivity: Graph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838200" y="1727860"/>
            <a:ext cx="7693152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400" dirty="0"/>
              <a:t>B</a:t>
            </a:r>
            <a:r>
              <a:rPr lang="en-FI" sz="2400" dirty="0" err="1"/>
              <a:t>ulletpoint</a:t>
            </a:r>
            <a:endParaRPr lang="en-FI" sz="2000" dirty="0"/>
          </a:p>
          <a:p>
            <a:endParaRPr lang="en-FI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22AA31-9FEF-A2FC-8E5B-91EC2C75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30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2525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Structural balance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1222309" y="1830496"/>
            <a:ext cx="8500189" cy="2312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400" dirty="0"/>
              <a:t>A</a:t>
            </a:r>
            <a:r>
              <a:rPr lang="en-FI" sz="2400" dirty="0"/>
              <a:t>dd together positive and negative sentiment</a:t>
            </a:r>
          </a:p>
          <a:p>
            <a:r>
              <a:rPr lang="en-FI" sz="2400" dirty="0"/>
              <a:t>See whether triangles are balanced or unbalanced:</a:t>
            </a:r>
          </a:p>
          <a:p>
            <a:pPr lvl="1"/>
            <a:r>
              <a:rPr lang="en-FI" sz="2000" b="1" dirty="0"/>
              <a:t>Balanced</a:t>
            </a:r>
            <a:r>
              <a:rPr lang="en-FI" sz="2000" dirty="0"/>
              <a:t>: product of nodes is positive</a:t>
            </a:r>
          </a:p>
          <a:p>
            <a:pPr lvl="1"/>
            <a:r>
              <a:rPr lang="en-FI" sz="2000" b="1" dirty="0"/>
              <a:t>Unbalanced</a:t>
            </a:r>
            <a:r>
              <a:rPr lang="en-FI" sz="2000" dirty="0"/>
              <a:t>: product negative</a:t>
            </a:r>
          </a:p>
          <a:p>
            <a:r>
              <a:rPr lang="en-FI" sz="2400" dirty="0"/>
              <a:t>Using the same time subdivisions:</a:t>
            </a:r>
          </a:p>
          <a:p>
            <a:pPr lvl="1"/>
            <a:r>
              <a:rPr lang="en-FI" sz="2000" dirty="0"/>
              <a:t>analyse change in proportion of balanced vs unbalanced triangles</a:t>
            </a:r>
            <a:endParaRPr lang="en-FI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7BAFB-C770-D578-CAAC-B4C90B84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721" y="4704665"/>
            <a:ext cx="6801799" cy="16575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11FD5-522A-F90B-0504-5A354584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31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49389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Structural balance: </a:t>
            </a:r>
            <a:r>
              <a:rPr lang="en-FI" dirty="0" err="1">
                <a:solidFill>
                  <a:schemeClr val="accent5">
                    <a:lumMod val="75000"/>
                  </a:schemeClr>
                </a:solidFill>
              </a:rPr>
              <a:t>ToDo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838200" y="1727860"/>
            <a:ext cx="7693152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2400" dirty="0"/>
              <a:t>Find efficient way to identify triangles</a:t>
            </a:r>
          </a:p>
          <a:p>
            <a:pPr lvl="1"/>
            <a:r>
              <a:rPr lang="fi-FI" sz="2000" dirty="0"/>
              <a:t>N</a:t>
            </a:r>
            <a:r>
              <a:rPr lang="en-FI" sz="2000" dirty="0" err="1"/>
              <a:t>etworkX</a:t>
            </a:r>
            <a:r>
              <a:rPr lang="en-FI" sz="2000" dirty="0"/>
              <a:t> perhaps better for this, but </a:t>
            </a:r>
            <a:r>
              <a:rPr lang="en-FI" sz="2000" dirty="0" err="1"/>
              <a:t>unab</a:t>
            </a:r>
            <a:r>
              <a:rPr lang="fi-FI" sz="2000" dirty="0"/>
              <a:t>le</a:t>
            </a:r>
            <a:r>
              <a:rPr lang="en-FI" sz="2000" dirty="0"/>
              <a:t> to load whole graph</a:t>
            </a:r>
          </a:p>
          <a:p>
            <a:endParaRPr lang="en-FI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9CD3C-DE8E-E1ED-1C60-BC9D979A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32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52301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Virus </a:t>
            </a:r>
            <a:r>
              <a:rPr lang="en-FI" dirty="0" err="1">
                <a:solidFill>
                  <a:schemeClr val="accent5">
                    <a:lumMod val="75000"/>
                  </a:schemeClr>
                </a:solidFill>
              </a:rPr>
              <a:t>propogation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838200" y="1727860"/>
            <a:ext cx="7693152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400" dirty="0"/>
              <a:t>A</a:t>
            </a:r>
            <a:r>
              <a:rPr lang="en-FI" sz="2400" dirty="0" err="1"/>
              <a:t>nalyse</a:t>
            </a:r>
            <a:r>
              <a:rPr lang="en-FI" sz="2400" dirty="0"/>
              <a:t> occur</a:t>
            </a:r>
            <a:r>
              <a:rPr lang="fi-FI" sz="2400" dirty="0"/>
              <a:t>r</a:t>
            </a:r>
            <a:r>
              <a:rPr lang="en-FI" sz="2400" dirty="0" err="1"/>
              <a:t>ence</a:t>
            </a:r>
            <a:r>
              <a:rPr lang="en-FI" sz="2400" dirty="0"/>
              <a:t> of </a:t>
            </a:r>
            <a:r>
              <a:rPr lang="en-FI" sz="2400" b="1" dirty="0"/>
              <a:t>unbalanced triangles </a:t>
            </a:r>
            <a:r>
              <a:rPr lang="en-FI" sz="2400" dirty="0"/>
              <a:t>as a “virus prop</a:t>
            </a:r>
            <a:r>
              <a:rPr lang="fi-FI" sz="2400" dirty="0"/>
              <a:t>a</a:t>
            </a:r>
            <a:r>
              <a:rPr lang="en-FI" sz="2400" dirty="0" err="1"/>
              <a:t>gation</a:t>
            </a:r>
            <a:r>
              <a:rPr lang="en-FI" sz="2400" dirty="0"/>
              <a:t> case”</a:t>
            </a:r>
          </a:p>
          <a:p>
            <a:r>
              <a:rPr lang="en-FI" sz="2400" dirty="0"/>
              <a:t>Requires the previous task to be completed ...</a:t>
            </a:r>
          </a:p>
          <a:p>
            <a:pPr marL="0" indent="0">
              <a:buNone/>
            </a:pPr>
            <a:endParaRPr lang="en-FI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9E3D2D-C26D-8275-7540-5F530B6D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33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88307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Final thoughts</a:t>
            </a:r>
            <a:endParaRPr lang="en-FI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C41588-FA02-B58B-1862-09F0E6B412F0}"/>
              </a:ext>
            </a:extLst>
          </p:cNvPr>
          <p:cNvSpPr txBox="1">
            <a:spLocks/>
          </p:cNvSpPr>
          <p:nvPr/>
        </p:nvSpPr>
        <p:spPr>
          <a:xfrm>
            <a:off x="838200" y="1727860"/>
            <a:ext cx="7693152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FI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9E3D2D-C26D-8275-7540-5F530B6D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34</a:t>
            </a:fld>
            <a:endParaRPr lang="en-FI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52ACE9-EEBB-4840-13AF-12839AFBCC57}"/>
              </a:ext>
            </a:extLst>
          </p:cNvPr>
          <p:cNvSpPr txBox="1">
            <a:spLocks/>
          </p:cNvSpPr>
          <p:nvPr/>
        </p:nvSpPr>
        <p:spPr>
          <a:xfrm>
            <a:off x="990600" y="1880260"/>
            <a:ext cx="7693152" cy="457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400" dirty="0"/>
              <a:t>R</a:t>
            </a:r>
            <a:r>
              <a:rPr lang="en-FI" sz="2400" dirty="0" err="1"/>
              <a:t>ewarding</a:t>
            </a:r>
            <a:r>
              <a:rPr lang="en-FI" sz="2400" dirty="0"/>
              <a:t> but very challenging project</a:t>
            </a:r>
          </a:p>
          <a:p>
            <a:r>
              <a:rPr lang="en-FI" sz="2400" dirty="0"/>
              <a:t>Will try my best to finish the remaining tasks</a:t>
            </a:r>
          </a:p>
          <a:p>
            <a:endParaRPr lang="en-FI" sz="2000" dirty="0"/>
          </a:p>
        </p:txBody>
      </p:sp>
    </p:spTree>
    <p:extLst>
      <p:ext uri="{BB962C8B-B14F-4D97-AF65-F5344CB8AC3E}">
        <p14:creationId xmlns:p14="http://schemas.microsoft.com/office/powerpoint/2010/main" val="57944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5640-CB75-841C-97CE-374092FE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How to construct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A0D4-28FA-9447-8363-4CD0A120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4992" cy="4351338"/>
          </a:xfrm>
        </p:spPr>
        <p:txBody>
          <a:bodyPr>
            <a:normAutofit/>
          </a:bodyPr>
          <a:lstStyle/>
          <a:p>
            <a:r>
              <a:rPr lang="en-FI" sz="2400" dirty="0"/>
              <a:t>Nodes represent individual tweets</a:t>
            </a:r>
          </a:p>
          <a:p>
            <a:pPr lvl="1"/>
            <a:r>
              <a:rPr lang="en-FI" sz="2000" dirty="0"/>
              <a:t>Defined by </a:t>
            </a:r>
            <a:r>
              <a:rPr lang="en-FI" sz="2000" i="1" dirty="0"/>
              <a:t>Twitter Id</a:t>
            </a:r>
          </a:p>
          <a:p>
            <a:r>
              <a:rPr lang="en-FI" sz="2400" dirty="0"/>
              <a:t>Edges between tweets that share the same hashtag</a:t>
            </a:r>
          </a:p>
          <a:p>
            <a:r>
              <a:rPr lang="en-FI" sz="2400" dirty="0"/>
              <a:t>Highly connected</a:t>
            </a:r>
          </a:p>
          <a:p>
            <a:pPr lvl="1"/>
            <a:r>
              <a:rPr lang="en-FI" sz="2000" dirty="0"/>
              <a:t>Many fully connected subgraphs</a:t>
            </a:r>
          </a:p>
          <a:p>
            <a:pPr lvl="1"/>
            <a:r>
              <a:rPr lang="en-FI" sz="2000" dirty="0"/>
              <a:t>Lots of edges</a:t>
            </a:r>
          </a:p>
          <a:p>
            <a:pPr lvl="2"/>
            <a:r>
              <a:rPr lang="en-FI" sz="1800" dirty="0"/>
              <a:t>n tweets -&gt; “n choose 2” edges</a:t>
            </a:r>
          </a:p>
          <a:p>
            <a:pPr lvl="2"/>
            <a:r>
              <a:rPr lang="en-FI" sz="1800" dirty="0"/>
              <a:t>10,000 tweets -&gt; 50,000,000 edges</a:t>
            </a:r>
          </a:p>
          <a:p>
            <a:r>
              <a:rPr lang="en-FI" sz="2400" dirty="0"/>
              <a:t>Lots of edges, problem?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E0400F-2780-8722-E8E4-CF6E60CC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03" y="2113627"/>
            <a:ext cx="3785118" cy="330097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A1B33-891F-15DD-10A2-4CC7074E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8020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05EF14D-E795-C052-AB35-D6115CDF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Hashtags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182C94-F563-1ED5-5BBA-501DE25E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70857"/>
            <a:ext cx="5988728" cy="4006106"/>
          </a:xfrm>
        </p:spPr>
        <p:txBody>
          <a:bodyPr>
            <a:normAutofit/>
          </a:bodyPr>
          <a:lstStyle/>
          <a:p>
            <a:r>
              <a:rPr lang="en-FI" sz="2400" dirty="0"/>
              <a:t>292,264 hashtags used</a:t>
            </a:r>
          </a:p>
          <a:p>
            <a:r>
              <a:rPr lang="en-FI" sz="2400" dirty="0"/>
              <a:t>81,931 hashtags with more than 1 use</a:t>
            </a:r>
          </a:p>
          <a:p>
            <a:r>
              <a:rPr lang="en-FI" sz="2400" dirty="0"/>
              <a:t>#coronavirus is most used hashtag</a:t>
            </a:r>
          </a:p>
          <a:p>
            <a:pPr lvl="1"/>
            <a:r>
              <a:rPr lang="en-FI" sz="2000" dirty="0"/>
              <a:t>27,000 tweets</a:t>
            </a:r>
          </a:p>
          <a:p>
            <a:pPr lvl="1"/>
            <a:r>
              <a:rPr lang="en-FI" sz="2000" dirty="0"/>
              <a:t>Minimum of 380 million edges added to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4A5C6-69D3-209B-B262-F0F875CB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689" y="2170857"/>
            <a:ext cx="3839111" cy="3343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1B024E-C41D-8C16-9416-8F06265E5283}"/>
              </a:ext>
            </a:extLst>
          </p:cNvPr>
          <p:cNvSpPr txBox="1"/>
          <p:nvPr/>
        </p:nvSpPr>
        <p:spPr>
          <a:xfrm>
            <a:off x="7590408" y="1690688"/>
            <a:ext cx="376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/>
              <a:t>Top 10 most used hashtags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ECE9FDC-69B5-A87C-6186-29A4FDDD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67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05EF14D-E795-C052-AB35-D6115CDF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51904" cy="1325563"/>
          </a:xfrm>
        </p:spPr>
        <p:txBody>
          <a:bodyPr/>
          <a:lstStyle/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Network construction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917124-BD97-3354-90F1-E780DC352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21388" cy="4351338"/>
          </a:xfrm>
        </p:spPr>
        <p:txBody>
          <a:bodyPr>
            <a:normAutofit/>
          </a:bodyPr>
          <a:lstStyle/>
          <a:p>
            <a:r>
              <a:rPr lang="en-FI" sz="2400" dirty="0"/>
              <a:t>Nodes</a:t>
            </a:r>
          </a:p>
          <a:p>
            <a:pPr lvl="1"/>
            <a:r>
              <a:rPr lang="en-FI" sz="2000" dirty="0"/>
              <a:t>1,848,756 tweets between Dec 2019 and Feb 2020</a:t>
            </a:r>
          </a:p>
          <a:p>
            <a:pPr lvl="1"/>
            <a:r>
              <a:rPr lang="en-FI" sz="2000" dirty="0"/>
              <a:t>462,901 (25% of above) tweets have hashtags</a:t>
            </a:r>
          </a:p>
          <a:p>
            <a:pPr lvl="1"/>
            <a:r>
              <a:rPr lang="en-FI" sz="2000" dirty="0"/>
              <a:t>410,885 (89% of above) tweets will be connected</a:t>
            </a:r>
          </a:p>
          <a:p>
            <a:r>
              <a:rPr lang="en-FI" sz="2400" dirty="0"/>
              <a:t>Edges</a:t>
            </a:r>
          </a:p>
          <a:p>
            <a:pPr lvl="1"/>
            <a:r>
              <a:rPr lang="en-FI" sz="2000" dirty="0"/>
              <a:t>684,732,453 edges created</a:t>
            </a:r>
          </a:p>
          <a:p>
            <a:pPr lvl="2"/>
            <a:r>
              <a:rPr lang="en-FI" sz="1600" dirty="0"/>
              <a:t>55% just from #coronavirus hashtags fully connected subgraph</a:t>
            </a:r>
          </a:p>
          <a:p>
            <a:pPr lvl="2"/>
            <a:r>
              <a:rPr lang="en-FI" sz="1600" dirty="0"/>
              <a:t>0.4% of all possible edges, sparce adjacency matrix</a:t>
            </a:r>
          </a:p>
        </p:txBody>
      </p:sp>
      <p:pic>
        <p:nvPicPr>
          <p:cNvPr id="3" name="Picture 2" descr="Testing&#10;">
            <a:extLst>
              <a:ext uri="{FF2B5EF4-FFF2-40B4-BE49-F238E27FC236}">
                <a16:creationId xmlns:a16="http://schemas.microsoft.com/office/drawing/2014/main" id="{1F99BF8B-FB86-5811-B729-138E808A2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276" y="1054685"/>
            <a:ext cx="3580660" cy="4815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E4360D-0D95-A52D-7302-8AA961C51A24}"/>
              </a:ext>
            </a:extLst>
          </p:cNvPr>
          <p:cNvSpPr txBox="1"/>
          <p:nvPr/>
        </p:nvSpPr>
        <p:spPr>
          <a:xfrm>
            <a:off x="8017276" y="5870373"/>
            <a:ext cx="358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/>
              <a:t>Using </a:t>
            </a:r>
            <a:r>
              <a:rPr lang="fi-FI" u="sng" dirty="0"/>
              <a:t>cosmograph.app</a:t>
            </a:r>
            <a:r>
              <a:rPr lang="en-FI" dirty="0"/>
              <a:t> to display 0.1% of edges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1FF11-FAB9-D29A-A720-8DE5250E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9489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B9FE-6106-4B28-00BF-F3DB6CFB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Major Challenge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9918-84E4-0A5D-0E83-71AB1AA8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719"/>
            <a:ext cx="8802950" cy="4197243"/>
          </a:xfrm>
        </p:spPr>
        <p:txBody>
          <a:bodyPr/>
          <a:lstStyle/>
          <a:p>
            <a:r>
              <a:rPr lang="en-FI" dirty="0"/>
              <a:t>Edge list is too large to fit in RAM</a:t>
            </a:r>
          </a:p>
          <a:p>
            <a:pPr lvl="1"/>
            <a:r>
              <a:rPr lang="en-FI" dirty="0"/>
              <a:t>Initial edge list over 25GB</a:t>
            </a:r>
          </a:p>
          <a:p>
            <a:r>
              <a:rPr lang="en-FI" dirty="0"/>
              <a:t>Adjacency matrix over 160GB</a:t>
            </a:r>
          </a:p>
          <a:p>
            <a:r>
              <a:rPr lang="en-FI" dirty="0"/>
              <a:t>Difficult / impossible to load dataset into graphing library such as </a:t>
            </a:r>
            <a:r>
              <a:rPr lang="en-FI" dirty="0" err="1"/>
              <a:t>NetworkX</a:t>
            </a:r>
            <a:r>
              <a:rPr lang="en-FI" dirty="0"/>
              <a:t> or </a:t>
            </a:r>
            <a:r>
              <a:rPr lang="en-FI" dirty="0" err="1"/>
              <a:t>iGraph</a:t>
            </a:r>
            <a:endParaRPr lang="en-FI" dirty="0"/>
          </a:p>
          <a:p>
            <a:pPr lvl="1"/>
            <a:r>
              <a:rPr lang="en-FI" dirty="0"/>
              <a:t>Run out of memory when calling methods on graph</a:t>
            </a:r>
          </a:p>
          <a:p>
            <a:pPr lvl="1"/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C3696-E84E-4E1B-7083-83597592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525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B9FE-6106-4B28-00BF-F3DB6CFB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Overcoming the Challenge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9918-84E4-0A5D-0E83-71AB1AA8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5737"/>
            <a:ext cx="10374297" cy="4438834"/>
          </a:xfrm>
        </p:spPr>
        <p:txBody>
          <a:bodyPr>
            <a:normAutofit/>
          </a:bodyPr>
          <a:lstStyle/>
          <a:p>
            <a:r>
              <a:rPr lang="en-FI" sz="2400" dirty="0"/>
              <a:t>Find ways to manage data in partitions</a:t>
            </a:r>
          </a:p>
          <a:p>
            <a:r>
              <a:rPr lang="en-FI" sz="2400" dirty="0"/>
              <a:t>Use faster graphing library</a:t>
            </a:r>
          </a:p>
          <a:p>
            <a:pPr lvl="1"/>
            <a:r>
              <a:rPr lang="en-FI" sz="2000" dirty="0" err="1"/>
              <a:t>iGraph</a:t>
            </a:r>
            <a:r>
              <a:rPr lang="en-FI" sz="2000" dirty="0"/>
              <a:t> instead of </a:t>
            </a:r>
            <a:r>
              <a:rPr lang="en-FI" sz="2000" dirty="0" err="1"/>
              <a:t>NetworkX</a:t>
            </a:r>
            <a:endParaRPr lang="en-FI" sz="2000" dirty="0"/>
          </a:p>
          <a:p>
            <a:r>
              <a:rPr lang="en-FI" sz="2400" dirty="0"/>
              <a:t>Estimate parameters by analysing subgraph</a:t>
            </a:r>
          </a:p>
          <a:p>
            <a:pPr lvl="1"/>
            <a:r>
              <a:rPr lang="en-FI" sz="2000" dirty="0"/>
              <a:t>Transitivity</a:t>
            </a:r>
          </a:p>
          <a:p>
            <a:r>
              <a:rPr lang="en-FI" sz="2400" dirty="0"/>
              <a:t>Analyse parameters without graph library</a:t>
            </a:r>
          </a:p>
          <a:p>
            <a:pPr lvl="1"/>
            <a:r>
              <a:rPr lang="en-FI" sz="2000" dirty="0"/>
              <a:t>Degree centrality</a:t>
            </a:r>
          </a:p>
          <a:p>
            <a:r>
              <a:rPr lang="en-FI" sz="2400" dirty="0"/>
              <a:t>Gain insight through other methods</a:t>
            </a:r>
          </a:p>
          <a:p>
            <a:pPr lvl="1"/>
            <a:r>
              <a:rPr lang="en-FI" sz="2000" dirty="0"/>
              <a:t>Nodes as hashtags. What </a:t>
            </a:r>
          </a:p>
          <a:p>
            <a:r>
              <a:rPr lang="en-FI" sz="2400" dirty="0"/>
              <a:t>Modify task slightly</a:t>
            </a:r>
          </a:p>
          <a:p>
            <a:pPr lvl="1"/>
            <a:r>
              <a:rPr lang="en-FI" sz="2000" dirty="0"/>
              <a:t>Sliding window vs. </a:t>
            </a:r>
            <a:r>
              <a:rPr lang="fi-FI" sz="2000" dirty="0"/>
              <a:t>C</a:t>
            </a:r>
            <a:r>
              <a:rPr lang="en-FI" sz="2000" dirty="0" err="1"/>
              <a:t>umulative</a:t>
            </a:r>
            <a:endParaRPr lang="en-FI" sz="2000" dirty="0"/>
          </a:p>
          <a:p>
            <a:endParaRPr lang="en-FI" sz="2400" dirty="0"/>
          </a:p>
          <a:p>
            <a:pPr lvl="1"/>
            <a:endParaRPr lang="en-FI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D9917-75F5-28E6-76BB-B7738DE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4968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63E3D9-3FA3-F50F-1596-3B397C5BA5AD}"/>
              </a:ext>
            </a:extLst>
          </p:cNvPr>
          <p:cNvSpPr txBox="1">
            <a:spLocks/>
          </p:cNvSpPr>
          <p:nvPr/>
        </p:nvSpPr>
        <p:spPr>
          <a:xfrm>
            <a:off x="838200" y="1727860"/>
            <a:ext cx="7551198" cy="421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2400" dirty="0"/>
              <a:t>Pandas Data Frame</a:t>
            </a:r>
          </a:p>
          <a:p>
            <a:pPr lvl="1"/>
            <a:r>
              <a:rPr lang="en-FI" sz="2000" dirty="0"/>
              <a:t>Loading whole edge list takes over 5 minutes</a:t>
            </a:r>
          </a:p>
          <a:p>
            <a:r>
              <a:rPr lang="en-FI" sz="2400" dirty="0" err="1"/>
              <a:t>Dask</a:t>
            </a:r>
            <a:r>
              <a:rPr lang="en-FI" sz="2400" dirty="0"/>
              <a:t> Data Frame</a:t>
            </a:r>
          </a:p>
          <a:p>
            <a:pPr lvl="1"/>
            <a:r>
              <a:rPr lang="en-FI" sz="2000" dirty="0"/>
              <a:t>Lazy loading</a:t>
            </a:r>
          </a:p>
          <a:p>
            <a:pPr lvl="1"/>
            <a:r>
              <a:rPr lang="en-FI" sz="2000" dirty="0"/>
              <a:t>Data loaded in partitions (of Pandas </a:t>
            </a:r>
            <a:r>
              <a:rPr lang="en-FI" sz="2000" dirty="0" err="1"/>
              <a:t>DataFrames</a:t>
            </a:r>
            <a:r>
              <a:rPr lang="en-FI" sz="2000" dirty="0"/>
              <a:t>)</a:t>
            </a:r>
          </a:p>
          <a:p>
            <a:pPr lvl="1"/>
            <a:r>
              <a:rPr lang="en-FI" sz="2000" dirty="0"/>
              <a:t>Loading edge list takes 5 seconds</a:t>
            </a:r>
          </a:p>
          <a:p>
            <a:r>
              <a:rPr lang="en-FI" sz="2400" dirty="0"/>
              <a:t>Parquet over CSV</a:t>
            </a:r>
          </a:p>
          <a:p>
            <a:pPr lvl="1"/>
            <a:r>
              <a:rPr lang="en-FI" sz="2000" dirty="0"/>
              <a:t>CSV file was around 25GB</a:t>
            </a:r>
          </a:p>
          <a:p>
            <a:pPr lvl="1"/>
            <a:r>
              <a:rPr lang="en-FI" sz="2000" dirty="0"/>
              <a:t>Parquet file around 1GB (on disk, compressed)</a:t>
            </a:r>
          </a:p>
          <a:p>
            <a:pPr lvl="1"/>
            <a:endParaRPr lang="en-FI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1496E9-6400-A93E-BFE2-1BEA5315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174" y="3649315"/>
            <a:ext cx="4530009" cy="12000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A0F560-FC94-11D8-BA51-DAB1795D7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174" y="2529738"/>
            <a:ext cx="4029637" cy="61921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34CE969-5613-327A-D90C-940CA4F39A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Loading edge list: </a:t>
            </a:r>
            <a:r>
              <a:rPr lang="en-FI" dirty="0" err="1">
                <a:solidFill>
                  <a:schemeClr val="accent5">
                    <a:lumMod val="75000"/>
                  </a:schemeClr>
                </a:solidFill>
              </a:rPr>
              <a:t>Dask</a:t>
            </a:r>
            <a:r>
              <a:rPr lang="en-FI" dirty="0">
                <a:solidFill>
                  <a:schemeClr val="accent5">
                    <a:lumMod val="75000"/>
                  </a:schemeClr>
                </a:solidFill>
              </a:rPr>
              <a:t> over Pandas</a:t>
            </a:r>
            <a:endParaRPr lang="en-FI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835D1E-7409-2107-E454-D4F589CC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549D-46C2-4FA1-AAB0-CAF78870339A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9166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</TotalTime>
  <Words>1587</Words>
  <Application>Microsoft Office PowerPoint</Application>
  <PresentationFormat>Widescreen</PresentationFormat>
  <Paragraphs>298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Consolas</vt:lpstr>
      <vt:lpstr>Office Theme</vt:lpstr>
      <vt:lpstr>Project 8. Twitter COVID19 Network Analysis II </vt:lpstr>
      <vt:lpstr>Project Specification</vt:lpstr>
      <vt:lpstr>TweetsCOV19 dataset</vt:lpstr>
      <vt:lpstr>How to construct the Network</vt:lpstr>
      <vt:lpstr>Hashtags</vt:lpstr>
      <vt:lpstr>Network construction</vt:lpstr>
      <vt:lpstr>Major Challenge</vt:lpstr>
      <vt:lpstr>Overcoming the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8. Twitter COVID19 Network Analysis II </dc:title>
  <dc:creator>Matt Stirling</dc:creator>
  <cp:lastModifiedBy>Matt Stirling</cp:lastModifiedBy>
  <cp:revision>17</cp:revision>
  <dcterms:created xsi:type="dcterms:W3CDTF">2024-05-03T12:03:40Z</dcterms:created>
  <dcterms:modified xsi:type="dcterms:W3CDTF">2024-05-06T23:13:08Z</dcterms:modified>
</cp:coreProperties>
</file>