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3"/>
    <p:sldId id="26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93" r:id="rId21"/>
    <p:sldId id="288" r:id="rId22"/>
    <p:sldId id="292" r:id="rId23"/>
    <p:sldId id="290" r:id="rId24"/>
    <p:sldId id="291" r:id="rId25"/>
    <p:sldId id="289" r:id="rId26"/>
    <p:sldId id="294" r:id="rId27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83" autoAdjust="0"/>
  </p:normalViewPr>
  <p:slideViewPr>
    <p:cSldViewPr>
      <p:cViewPr varScale="1">
        <p:scale>
          <a:sx n="74" d="100"/>
          <a:sy n="74" d="100"/>
        </p:scale>
        <p:origin x="99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4115481 h 4115481"/>
                <a:gd name="connsiteX1-9" fmla="*/ 612775 w 612775"/>
                <a:gd name="connsiteY1-10" fmla="*/ 3180443 h 4115481"/>
                <a:gd name="connsiteX2-11" fmla="*/ 612775 w 612775"/>
                <a:gd name="connsiteY2-12" fmla="*/ 0 h 41154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202024 w 612775"/>
                <a:gd name="connsiteY1-10" fmla="*/ 3607676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410751"/>
                <a:gd name="connsiteY0-14" fmla="*/ 3607676 h 3607676"/>
                <a:gd name="connsiteX1-15" fmla="*/ 410751 w 410751"/>
                <a:gd name="connsiteY1-16" fmla="*/ 2984500 h 3607676"/>
                <a:gd name="connsiteX2-17" fmla="*/ 410751 w 410751"/>
                <a:gd name="connsiteY2-18" fmla="*/ 0 h 3607676"/>
                <a:gd name="connsiteX0-19" fmla="*/ 0 w 410751"/>
                <a:gd name="connsiteY0-20" fmla="*/ 3607676 h 3607676"/>
                <a:gd name="connsiteX1-21" fmla="*/ 410751 w 410751"/>
                <a:gd name="connsiteY1-22" fmla="*/ 2984500 h 3607676"/>
                <a:gd name="connsiteX2-23" fmla="*/ 409575 w 410751"/>
                <a:gd name="connsiteY2-24" fmla="*/ 185820 h 3607676"/>
                <a:gd name="connsiteX3-25" fmla="*/ 410751 w 410751"/>
                <a:gd name="connsiteY3-26" fmla="*/ 0 h 3607676"/>
                <a:gd name="connsiteX0-27" fmla="*/ 0 w 410751"/>
                <a:gd name="connsiteY0-28" fmla="*/ 3421856 h 3421856"/>
                <a:gd name="connsiteX1-29" fmla="*/ 410751 w 410751"/>
                <a:gd name="connsiteY1-30" fmla="*/ 2798680 h 3421856"/>
                <a:gd name="connsiteX2-31" fmla="*/ 409575 w 410751"/>
                <a:gd name="connsiteY2-32" fmla="*/ 0 h 3421856"/>
                <a:gd name="connsiteX0-33" fmla="*/ 0 w 410751"/>
                <a:gd name="connsiteY0-34" fmla="*/ 3614170 h 3614170"/>
                <a:gd name="connsiteX1-35" fmla="*/ 410751 w 410751"/>
                <a:gd name="connsiteY1-36" fmla="*/ 2990994 h 3614170"/>
                <a:gd name="connsiteX2-37" fmla="*/ 405947 w 410751"/>
                <a:gd name="connsiteY2-38" fmla="*/ 0 h 3614170"/>
                <a:gd name="connsiteX0-39" fmla="*/ 0 w 410751"/>
                <a:gd name="connsiteY0-40" fmla="*/ 3621427 h 3621427"/>
                <a:gd name="connsiteX1-41" fmla="*/ 410751 w 410751"/>
                <a:gd name="connsiteY1-42" fmla="*/ 2998251 h 3621427"/>
                <a:gd name="connsiteX2-43" fmla="*/ 405947 w 410751"/>
                <a:gd name="connsiteY2-44" fmla="*/ 0 h 36214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373856 w 612775"/>
                <a:gd name="connsiteY1-10" fmla="*/ 3344891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238919"/>
                <a:gd name="connsiteY0-14" fmla="*/ 3344891 h 3344891"/>
                <a:gd name="connsiteX1-15" fmla="*/ 238919 w 238919"/>
                <a:gd name="connsiteY1-16" fmla="*/ 2984500 h 3344891"/>
                <a:gd name="connsiteX2-17" fmla="*/ 238919 w 238919"/>
                <a:gd name="connsiteY2-18" fmla="*/ 0 h 3344891"/>
                <a:gd name="connsiteX0-19" fmla="*/ 0 w 238919"/>
                <a:gd name="connsiteY0-20" fmla="*/ 3344891 h 3344891"/>
                <a:gd name="connsiteX1-21" fmla="*/ 238919 w 238919"/>
                <a:gd name="connsiteY1-22" fmla="*/ 2984500 h 3344891"/>
                <a:gd name="connsiteX2-23" fmla="*/ 238125 w 238919"/>
                <a:gd name="connsiteY2-24" fmla="*/ 368330 h 3344891"/>
                <a:gd name="connsiteX3-25" fmla="*/ 238919 w 238919"/>
                <a:gd name="connsiteY3-26" fmla="*/ 0 h 3344891"/>
                <a:gd name="connsiteX0-27" fmla="*/ 0 w 238919"/>
                <a:gd name="connsiteY0-28" fmla="*/ 2976561 h 2976561"/>
                <a:gd name="connsiteX1-29" fmla="*/ 238919 w 238919"/>
                <a:gd name="connsiteY1-30" fmla="*/ 2616170 h 2976561"/>
                <a:gd name="connsiteX2-31" fmla="*/ 238125 w 238919"/>
                <a:gd name="connsiteY2-32" fmla="*/ 0 h 2976561"/>
                <a:gd name="connsiteX0-33" fmla="*/ 0 w 241768"/>
                <a:gd name="connsiteY0-34" fmla="*/ 3179761 h 3179761"/>
                <a:gd name="connsiteX1-35" fmla="*/ 238919 w 241768"/>
                <a:gd name="connsiteY1-36" fmla="*/ 2819370 h 3179761"/>
                <a:gd name="connsiteX2-37" fmla="*/ 241754 w 241768"/>
                <a:gd name="connsiteY2-38" fmla="*/ 0 h 31797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202024 w 612775"/>
                <a:gd name="connsiteY1-10" fmla="*/ 3607676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410751"/>
                <a:gd name="connsiteY0-14" fmla="*/ 3607676 h 3607676"/>
                <a:gd name="connsiteX1-15" fmla="*/ 410751 w 410751"/>
                <a:gd name="connsiteY1-16" fmla="*/ 2984500 h 3607676"/>
                <a:gd name="connsiteX2-17" fmla="*/ 410751 w 410751"/>
                <a:gd name="connsiteY2-18" fmla="*/ 0 h 3607676"/>
                <a:gd name="connsiteX0-19" fmla="*/ 0 w 410751"/>
                <a:gd name="connsiteY0-20" fmla="*/ 3607676 h 3607676"/>
                <a:gd name="connsiteX1-21" fmla="*/ 410751 w 410751"/>
                <a:gd name="connsiteY1-22" fmla="*/ 2984500 h 3607676"/>
                <a:gd name="connsiteX2-23" fmla="*/ 409575 w 410751"/>
                <a:gd name="connsiteY2-24" fmla="*/ 185820 h 3607676"/>
                <a:gd name="connsiteX3-25" fmla="*/ 410751 w 410751"/>
                <a:gd name="connsiteY3-26" fmla="*/ 0 h 3607676"/>
                <a:gd name="connsiteX0-27" fmla="*/ 0 w 410751"/>
                <a:gd name="connsiteY0-28" fmla="*/ 3421856 h 3421856"/>
                <a:gd name="connsiteX1-29" fmla="*/ 410751 w 410751"/>
                <a:gd name="connsiteY1-30" fmla="*/ 2798680 h 3421856"/>
                <a:gd name="connsiteX2-31" fmla="*/ 409575 w 410751"/>
                <a:gd name="connsiteY2-32" fmla="*/ 0 h 34218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373856 w 612775"/>
                <a:gd name="connsiteY1-10" fmla="*/ 3344891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238919"/>
                <a:gd name="connsiteY0-14" fmla="*/ 3344891 h 3344891"/>
                <a:gd name="connsiteX1-15" fmla="*/ 238919 w 238919"/>
                <a:gd name="connsiteY1-16" fmla="*/ 2984500 h 3344891"/>
                <a:gd name="connsiteX2-17" fmla="*/ 238919 w 238919"/>
                <a:gd name="connsiteY2-18" fmla="*/ 0 h 3344891"/>
                <a:gd name="connsiteX0-19" fmla="*/ 0 w 238919"/>
                <a:gd name="connsiteY0-20" fmla="*/ 3344891 h 3344891"/>
                <a:gd name="connsiteX1-21" fmla="*/ 238919 w 238919"/>
                <a:gd name="connsiteY1-22" fmla="*/ 2984500 h 3344891"/>
                <a:gd name="connsiteX2-23" fmla="*/ 238125 w 238919"/>
                <a:gd name="connsiteY2-24" fmla="*/ 368330 h 3344891"/>
                <a:gd name="connsiteX3-25" fmla="*/ 238919 w 238919"/>
                <a:gd name="connsiteY3-26" fmla="*/ 0 h 3344891"/>
                <a:gd name="connsiteX0-27" fmla="*/ 0 w 238919"/>
                <a:gd name="connsiteY0-28" fmla="*/ 2976561 h 2976561"/>
                <a:gd name="connsiteX1-29" fmla="*/ 238919 w 238919"/>
                <a:gd name="connsiteY1-30" fmla="*/ 2616170 h 2976561"/>
                <a:gd name="connsiteX2-31" fmla="*/ 238125 w 238919"/>
                <a:gd name="connsiteY2-32" fmla="*/ 0 h 29765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alexwlchan.net/2016/11/you-should-use-keyring/" TargetMode="External"/><Relationship Id="rId1" Type="http://schemas.openxmlformats.org/officeDocument/2006/relationships/hyperlink" Target="https://www.w3schools.com/python/python_mysql_getstarted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MySQL Connectivity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Mohammad </a:t>
            </a:r>
            <a:r>
              <a:rPr lang="en-US" dirty="0" err="1"/>
              <a:t>almalag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the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help of execute(), we can run any MySQL query.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212" y="2127638"/>
            <a:ext cx="6519862" cy="4036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110" y="2286000"/>
            <a:ext cx="2825035" cy="4462272"/>
          </a:xfrm>
          <a:prstGeom prst="rect">
            <a:avLst/>
          </a:prstGeom>
        </p:spPr>
      </p:pic>
      <p:sp>
        <p:nvSpPr>
          <p:cNvPr id="6" name="Right Arrow 3"/>
          <p:cNvSpPr/>
          <p:nvPr/>
        </p:nvSpPr>
        <p:spPr>
          <a:xfrm>
            <a:off x="6152233" y="3657600"/>
            <a:ext cx="2590800" cy="128905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Showing list of databases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also create our database through python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612" y="1516434"/>
            <a:ext cx="6788791" cy="4427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012" y="1329717"/>
            <a:ext cx="3252205" cy="4800600"/>
          </a:xfrm>
          <a:prstGeom prst="rect">
            <a:avLst/>
          </a:prstGeom>
        </p:spPr>
      </p:pic>
      <p:sp>
        <p:nvSpPr>
          <p:cNvPr id="6" name="Right Arrow 6"/>
          <p:cNvSpPr/>
          <p:nvPr/>
        </p:nvSpPr>
        <p:spPr>
          <a:xfrm>
            <a:off x="7244402" y="3048000"/>
            <a:ext cx="1331209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output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50007" y="3048000"/>
            <a:ext cx="1634805" cy="96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ounded Rectangle 5"/>
          <p:cNvSpPr/>
          <p:nvPr/>
        </p:nvSpPr>
        <p:spPr>
          <a:xfrm>
            <a:off x="5411313" y="2076450"/>
            <a:ext cx="1677988" cy="1028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Creating Database </a:t>
            </a:r>
            <a:endParaRPr lang="en-US" sz="2800" b="1" dirty="0"/>
          </a:p>
        </p:txBody>
      </p:sp>
      <p:sp>
        <p:nvSpPr>
          <p:cNvPr id="10" name="Oval Callout 7"/>
          <p:cNvSpPr/>
          <p:nvPr/>
        </p:nvSpPr>
        <p:spPr>
          <a:xfrm>
            <a:off x="5395406" y="4933950"/>
            <a:ext cx="2514600" cy="1447800"/>
          </a:xfrm>
          <a:prstGeom prst="wedgeEllipseCallout">
            <a:avLst>
              <a:gd name="adj1" fmla="val 79056"/>
              <a:gd name="adj2" fmla="val -8974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See a </a:t>
            </a:r>
            <a:r>
              <a:rPr lang="en-US" sz="2000" dirty="0" err="1"/>
              <a:t>newdatabase</a:t>
            </a:r>
            <a:r>
              <a:rPr lang="en-US" sz="2000" dirty="0"/>
              <a:t> </a:t>
            </a:r>
            <a:r>
              <a:rPr lang="en-US" sz="2000" b="1" dirty="0" err="1"/>
              <a:t>phonedir</a:t>
            </a:r>
            <a:r>
              <a:rPr lang="en-US" sz="2000" b="1" dirty="0"/>
              <a:t> </a:t>
            </a:r>
            <a:r>
              <a:rPr lang="en-US" sz="2000" dirty="0"/>
              <a:t>is created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, lets create a table ‘customer’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4812" y="1461311"/>
            <a:ext cx="7805032" cy="4832384"/>
          </a:xfrm>
          <a:prstGeom prst="rect">
            <a:avLst/>
          </a:prstGeom>
        </p:spPr>
      </p:pic>
      <p:sp>
        <p:nvSpPr>
          <p:cNvPr id="5" name="Oval Callout 3"/>
          <p:cNvSpPr/>
          <p:nvPr/>
        </p:nvSpPr>
        <p:spPr>
          <a:xfrm>
            <a:off x="9767647" y="1600200"/>
            <a:ext cx="1524000" cy="1638300"/>
          </a:xfrm>
          <a:prstGeom prst="wedgeEllipseCallout">
            <a:avLst>
              <a:gd name="adj1" fmla="val -308438"/>
              <a:gd name="adj2" fmla="val 1152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Creating table</a:t>
            </a:r>
            <a:endParaRPr lang="en-US" sz="2000" b="1" dirty="0"/>
          </a:p>
        </p:txBody>
      </p:sp>
      <p:sp>
        <p:nvSpPr>
          <p:cNvPr id="6" name="Oval Callout 4"/>
          <p:cNvSpPr/>
          <p:nvPr/>
        </p:nvSpPr>
        <p:spPr>
          <a:xfrm>
            <a:off x="9767647" y="4038600"/>
            <a:ext cx="2112256" cy="1524000"/>
          </a:xfrm>
          <a:prstGeom prst="wedgeEllipseCallout">
            <a:avLst>
              <a:gd name="adj1" fmla="val -163392"/>
              <a:gd name="adj2" fmla="val 2308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Displaying list of tables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2" y="5639289"/>
            <a:ext cx="4090987" cy="944074"/>
          </a:xfrm>
          <a:prstGeom prst="rect">
            <a:avLst/>
          </a:prstGeom>
        </p:spPr>
      </p:pic>
      <p:sp>
        <p:nvSpPr>
          <p:cNvPr id="8" name="Line Callout 1 5"/>
          <p:cNvSpPr/>
          <p:nvPr/>
        </p:nvSpPr>
        <p:spPr>
          <a:xfrm>
            <a:off x="9764438" y="5957550"/>
            <a:ext cx="1370012" cy="609600"/>
          </a:xfrm>
          <a:prstGeom prst="borderCallout1">
            <a:avLst>
              <a:gd name="adj1" fmla="val 57460"/>
              <a:gd name="adj2" fmla="val 300"/>
              <a:gd name="adj3" fmla="val 55053"/>
              <a:gd name="adj4" fmla="val -140579"/>
            </a:avLst>
          </a:prstGeom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OUTPUT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812" y="1498601"/>
            <a:ext cx="7960507" cy="5149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into table customer</a:t>
            </a:r>
            <a:endParaRPr lang="en-US" dirty="0"/>
          </a:p>
        </p:txBody>
      </p:sp>
      <p:sp>
        <p:nvSpPr>
          <p:cNvPr id="5" name="Oval Callout 3"/>
          <p:cNvSpPr/>
          <p:nvPr/>
        </p:nvSpPr>
        <p:spPr>
          <a:xfrm>
            <a:off x="9828212" y="2057400"/>
            <a:ext cx="1981200" cy="1600200"/>
          </a:xfrm>
          <a:prstGeom prst="wedgeEllipseCallout">
            <a:avLst>
              <a:gd name="adj1" fmla="val -127335"/>
              <a:gd name="adj2" fmla="val 96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Inserting a record</a:t>
            </a:r>
            <a:endParaRPr lang="en-US" b="1" dirty="0"/>
          </a:p>
        </p:txBody>
      </p:sp>
      <p:sp>
        <p:nvSpPr>
          <p:cNvPr id="6" name="Oval Callout 3"/>
          <p:cNvSpPr/>
          <p:nvPr/>
        </p:nvSpPr>
        <p:spPr>
          <a:xfrm>
            <a:off x="9142412" y="4064000"/>
            <a:ext cx="2819400" cy="1638300"/>
          </a:xfrm>
          <a:prstGeom prst="wedgeEllipseCallout">
            <a:avLst>
              <a:gd name="adj1" fmla="val -295117"/>
              <a:gd name="adj2" fmla="val 65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/>
              <a:t>It is required to make the changes, otherwise no changes are made to the table.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records by taking its input by user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441" y="1066800"/>
            <a:ext cx="7731406" cy="56606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8012" y="4191000"/>
            <a:ext cx="6172200" cy="99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0812" y="4876800"/>
            <a:ext cx="4265612" cy="1371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With </a:t>
            </a:r>
            <a:r>
              <a:rPr lang="en-US" sz="2000" b="1" dirty="0"/>
              <a:t>INSERT INTO</a:t>
            </a:r>
            <a:r>
              <a:rPr lang="en-US" sz="2000" dirty="0"/>
              <a:t> statement, we can mention the format </a:t>
            </a:r>
            <a:r>
              <a:rPr lang="en-US" sz="2000" dirty="0" err="1"/>
              <a:t>specifier</a:t>
            </a:r>
            <a:r>
              <a:rPr lang="en-US" sz="2000" dirty="0"/>
              <a:t> (%s) in place of values.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198812" y="4495800"/>
            <a:ext cx="4572001" cy="92531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Callout 3"/>
          <p:cNvSpPr/>
          <p:nvPr/>
        </p:nvSpPr>
        <p:spPr>
          <a:xfrm>
            <a:off x="9978512" y="3600450"/>
            <a:ext cx="1903412" cy="990600"/>
          </a:xfrm>
          <a:prstGeom prst="wedgeEllipseCallout">
            <a:avLst>
              <a:gd name="adj1" fmla="val -80708"/>
              <a:gd name="adj2" fmla="val -864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OUTPUT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73" y="1190625"/>
            <a:ext cx="5871264" cy="212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412" y="938488"/>
            <a:ext cx="8610600" cy="5745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55" y="1262338"/>
            <a:ext cx="6260181" cy="1800225"/>
          </a:xfrm>
          <a:prstGeom prst="rect">
            <a:avLst/>
          </a:prstGeom>
        </p:spPr>
      </p:pic>
      <p:sp>
        <p:nvSpPr>
          <p:cNvPr id="6" name="Rectangular Callout 3"/>
          <p:cNvSpPr/>
          <p:nvPr/>
        </p:nvSpPr>
        <p:spPr>
          <a:xfrm>
            <a:off x="9211374" y="3657600"/>
            <a:ext cx="2392362" cy="1490387"/>
          </a:xfrm>
          <a:prstGeom prst="wedgeRectCallout">
            <a:avLst>
              <a:gd name="adj1" fmla="val -171468"/>
              <a:gd name="adj2" fmla="val -10869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Name of 2222 customer is changed to Max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record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012" y="990600"/>
            <a:ext cx="8110537" cy="5412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060" y="1828801"/>
            <a:ext cx="6033368" cy="1376260"/>
          </a:xfrm>
          <a:prstGeom prst="rect">
            <a:avLst/>
          </a:prstGeom>
        </p:spPr>
      </p:pic>
      <p:sp>
        <p:nvSpPr>
          <p:cNvPr id="6" name="Rectangular Callout 3"/>
          <p:cNvSpPr/>
          <p:nvPr/>
        </p:nvSpPr>
        <p:spPr>
          <a:xfrm>
            <a:off x="9066212" y="3886200"/>
            <a:ext cx="2208212" cy="1376260"/>
          </a:xfrm>
          <a:prstGeom prst="wedgeRectCallout">
            <a:avLst>
              <a:gd name="adj1" fmla="val -85861"/>
              <a:gd name="adj2" fmla="val -1213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Record with </a:t>
            </a:r>
            <a:r>
              <a:rPr lang="en-US" b="1" dirty="0" err="1">
                <a:solidFill>
                  <a:srgbClr val="FF0000"/>
                </a:solidFill>
              </a:rPr>
              <a:t>cust_id</a:t>
            </a:r>
            <a:r>
              <a:rPr lang="en-US" b="1" dirty="0">
                <a:solidFill>
                  <a:srgbClr val="FF0000"/>
                </a:solidFill>
              </a:rPr>
              <a:t> 2222 is deleted now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Cursor.rowcount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display no. of records fetched after running </a:t>
            </a:r>
            <a:endParaRPr lang="en-US" dirty="0"/>
          </a:p>
          <a:p>
            <a:r>
              <a:rPr lang="en-US" dirty="0"/>
              <a:t>You can </a:t>
            </a:r>
            <a:r>
              <a:rPr lang="en-US" dirty="0" err="1"/>
              <a:t>Query.run</a:t>
            </a:r>
            <a:r>
              <a:rPr lang="en-US" dirty="0"/>
              <a:t> this command after executing any query.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082" y="2819400"/>
            <a:ext cx="6143625" cy="396927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246812" y="5156203"/>
            <a:ext cx="2895600" cy="1057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12" y="3276600"/>
            <a:ext cx="6143625" cy="1401411"/>
          </a:xfrm>
          <a:prstGeom prst="rect">
            <a:avLst/>
          </a:prstGeom>
        </p:spPr>
      </p:pic>
      <p:sp>
        <p:nvSpPr>
          <p:cNvPr id="7" name="Left Arrow 3"/>
          <p:cNvSpPr/>
          <p:nvPr/>
        </p:nvSpPr>
        <p:spPr>
          <a:xfrm rot="1286842">
            <a:off x="8145237" y="4413899"/>
            <a:ext cx="2719323" cy="1029508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Printing no. of records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cursor.fetchall</a:t>
            </a:r>
            <a:r>
              <a:rPr lang="en-US" b="1" dirty="0"/>
              <a:t>() </a:t>
            </a:r>
            <a:r>
              <a:rPr lang="en-US" dirty="0"/>
              <a:t>fetches all the rows of a query result. It returns all the rows as a list of tuples. An empty list is returned if there is no record to fetch.</a:t>
            </a:r>
            <a:endParaRPr lang="en-US" dirty="0"/>
          </a:p>
          <a:p>
            <a:r>
              <a:rPr lang="en-US" b="1" dirty="0" err="1"/>
              <a:t>cursor.fetchmany</a:t>
            </a:r>
            <a:r>
              <a:rPr lang="en-US" b="1" dirty="0"/>
              <a:t>(size) </a:t>
            </a:r>
            <a:r>
              <a:rPr lang="en-US" dirty="0"/>
              <a:t>returns the number of rows specified by size argument. When called repeatedly this method fetches the next set of rows of a query result and returns a list of tuples. If no more rows are available, it returns an empty list.</a:t>
            </a:r>
            <a:endParaRPr lang="en-US" dirty="0"/>
          </a:p>
          <a:p>
            <a:r>
              <a:rPr lang="en-US" b="1" dirty="0" err="1"/>
              <a:t>cursor.fetchone</a:t>
            </a:r>
            <a:r>
              <a:rPr lang="en-US" b="1" dirty="0"/>
              <a:t>() </a:t>
            </a:r>
            <a:r>
              <a:rPr lang="en-US" dirty="0"/>
              <a:t>method returns a single record or None if no more rows are available.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Error Handling Two more module we need to import, are: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mysql.connector</a:t>
            </a:r>
            <a:r>
              <a:rPr lang="en-US" dirty="0"/>
              <a:t> import Error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mysql.connector</a:t>
            </a:r>
            <a:r>
              <a:rPr lang="en-US" dirty="0"/>
              <a:t> import </a:t>
            </a:r>
            <a:r>
              <a:rPr lang="en-US" dirty="0" err="1"/>
              <a:t>errorcode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MySQL connector Error object </a:t>
            </a:r>
            <a:r>
              <a:rPr lang="en-US" dirty="0"/>
              <a:t>is used to show us an error when we failed to  connect Databases or if any other database error occurred while working with the  database.</a:t>
            </a:r>
            <a:endParaRPr lang="en-US" dirty="0"/>
          </a:p>
          <a:p>
            <a:endParaRPr lang="en-US" dirty="0"/>
          </a:p>
        </p:txBody>
      </p:sp>
      <p:sp>
        <p:nvSpPr>
          <p:cNvPr id="4" name="Left-Right Arrow 2"/>
          <p:cNvSpPr/>
          <p:nvPr/>
        </p:nvSpPr>
        <p:spPr>
          <a:xfrm>
            <a:off x="2170112" y="5029200"/>
            <a:ext cx="7848600" cy="1447800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Error expecting code must be written in </a:t>
            </a:r>
            <a:r>
              <a:rPr lang="en-US" sz="2400" b="1" dirty="0">
                <a:solidFill>
                  <a:srgbClr val="FF0000"/>
                </a:solidFill>
              </a:rPr>
              <a:t>try………..except </a:t>
            </a:r>
            <a:r>
              <a:rPr lang="en-US" sz="2400" b="1" dirty="0">
                <a:solidFill>
                  <a:schemeClr val="tx1"/>
                </a:solidFill>
              </a:rPr>
              <a:t>block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52600"/>
            <a:ext cx="10360501" cy="4462272"/>
          </a:xfrm>
        </p:spPr>
        <p:txBody>
          <a:bodyPr/>
          <a:lstStyle/>
          <a:p>
            <a:r>
              <a:rPr lang="en-US" dirty="0"/>
              <a:t>MySQL Python Connector</a:t>
            </a:r>
            <a:endParaRPr lang="en-US" dirty="0"/>
          </a:p>
          <a:p>
            <a:r>
              <a:rPr lang="en-US" dirty="0"/>
              <a:t>How to download MySQL Python Connector</a:t>
            </a:r>
            <a:endParaRPr lang="en-US" dirty="0"/>
          </a:p>
          <a:p>
            <a:r>
              <a:rPr lang="en-US" dirty="0"/>
              <a:t>Create connection</a:t>
            </a:r>
            <a:endParaRPr lang="en-US" dirty="0"/>
          </a:p>
          <a:p>
            <a:r>
              <a:rPr lang="en-US" dirty="0"/>
              <a:t>Insert, delete, update</a:t>
            </a:r>
            <a:endParaRPr lang="en-US" dirty="0"/>
          </a:p>
          <a:p>
            <a:r>
              <a:rPr lang="en-US" dirty="0"/>
              <a:t>Keyring package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code while displaying records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7436" y="971119"/>
            <a:ext cx="6493952" cy="5867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2274838"/>
            <a:ext cx="6092825" cy="230832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===================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Customer ID    :     11111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Customer Name  :     Almalag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Contact Number :     123456789123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Registered Date:    2021-01-02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Done!!!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hide a password in a Python script with keyring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keyring is an easy-to-use package that works by allowing you to store a password in your operating system’s credential store.</a:t>
            </a:r>
            <a:endParaRPr lang="en-US" dirty="0"/>
          </a:p>
          <a:p>
            <a:r>
              <a:rPr lang="en-US" dirty="0"/>
              <a:t>To get started, just use pip to install:</a:t>
            </a:r>
            <a:endParaRPr lang="en-US" dirty="0"/>
          </a:p>
          <a:p>
            <a:pPr lvl="1"/>
            <a:r>
              <a:rPr lang="en-US" dirty="0"/>
              <a:t>pip install keyring</a:t>
            </a:r>
            <a:endParaRPr lang="en-US" dirty="0"/>
          </a:p>
          <a:p>
            <a:r>
              <a:rPr lang="en-US" dirty="0"/>
              <a:t>Next, let’s import </a:t>
            </a:r>
            <a:r>
              <a:rPr lang="en-US" b="1" dirty="0"/>
              <a:t>keyring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import keyring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set_password</a:t>
            </a:r>
            <a:r>
              <a:rPr lang="en-US" dirty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has three parameters:</a:t>
            </a:r>
            <a:endParaRPr lang="en-US" dirty="0"/>
          </a:p>
          <a:p>
            <a:pPr marL="835025" lvl="1" indent="-457200">
              <a:buFont typeface="+mj-lt"/>
              <a:buAutoNum type="arabicPeriod"/>
            </a:pPr>
            <a:r>
              <a:rPr lang="en-US" dirty="0" err="1"/>
              <a:t>Servicename</a:t>
            </a:r>
            <a:r>
              <a:rPr lang="en-US" dirty="0"/>
              <a:t>. This is the name you choose for whatever service. For example, MySQL</a:t>
            </a:r>
            <a:endParaRPr lang="en-US" dirty="0"/>
          </a:p>
          <a:p>
            <a:pPr marL="835025" lvl="1" indent="-457200">
              <a:buFont typeface="+mj-lt"/>
              <a:buAutoNum type="arabicPeriod"/>
            </a:pPr>
            <a:r>
              <a:rPr lang="en-US" dirty="0"/>
              <a:t>Username that is associated with the service. In this case, MySQL username.</a:t>
            </a:r>
            <a:endParaRPr lang="en-US" dirty="0"/>
          </a:p>
          <a:p>
            <a:pPr marL="835025" lvl="1" indent="-457200">
              <a:buFont typeface="+mj-lt"/>
              <a:buAutoNum type="arabicPeriod"/>
            </a:pPr>
            <a:r>
              <a:rPr lang="en-US" dirty="0"/>
              <a:t>password that is associated with the service.</a:t>
            </a:r>
            <a:endParaRPr lang="en-US" dirty="0"/>
          </a:p>
          <a:p>
            <a:r>
              <a:rPr lang="en-US" dirty="0"/>
              <a:t>Example:</a:t>
            </a:r>
            <a:endParaRPr lang="en-US" dirty="0"/>
          </a:p>
          <a:p>
            <a:pPr lvl="1"/>
            <a:r>
              <a:rPr lang="en-US" dirty="0" err="1"/>
              <a:t>keyring.set_password</a:t>
            </a:r>
            <a:r>
              <a:rPr lang="en-US" dirty="0"/>
              <a:t>(“MySQL", "username", "password")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get_password</a:t>
            </a:r>
            <a:r>
              <a:rPr lang="en-US" dirty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retrieve the password, we just need to use the </a:t>
            </a:r>
            <a:r>
              <a:rPr lang="en-US" dirty="0" err="1"/>
              <a:t>get_password</a:t>
            </a:r>
            <a:r>
              <a:rPr lang="en-US" dirty="0"/>
              <a:t> method with the “</a:t>
            </a:r>
            <a:r>
              <a:rPr lang="en-US" dirty="0" err="1"/>
              <a:t>servicename</a:t>
            </a:r>
            <a:r>
              <a:rPr lang="en-US" dirty="0"/>
              <a:t>” value and username.</a:t>
            </a:r>
            <a:endParaRPr lang="en-US" dirty="0"/>
          </a:p>
          <a:p>
            <a:r>
              <a:rPr lang="en-US" dirty="0"/>
              <a:t>For Example:</a:t>
            </a:r>
            <a:endParaRPr lang="en-US" dirty="0"/>
          </a:p>
          <a:p>
            <a:pPr lvl="1"/>
            <a:r>
              <a:rPr lang="en-US" dirty="0" err="1"/>
              <a:t>keyring.get_password</a:t>
            </a:r>
            <a:r>
              <a:rPr lang="en-US" dirty="0"/>
              <a:t>(“MySQL", "username")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https://www.w3schools.com/python/python_mysql_getstarted.asp</a:t>
            </a:r>
            <a:endParaRPr lang="en-US" dirty="0"/>
          </a:p>
          <a:p>
            <a:r>
              <a:rPr lang="en-US" dirty="0">
                <a:hlinkClick r:id="rId2"/>
              </a:rPr>
              <a:t>https://alexwlchan.net/2016/11/you-should-use-keyring/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Python Connector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MySQL Connector/Python enables Python programs to access MySQL databases, using an API that is compliant with the Python Database API Specification</a:t>
            </a:r>
            <a:endParaRPr lang="en-US" sz="2400" dirty="0"/>
          </a:p>
          <a:p>
            <a:pPr lvl="1"/>
            <a:r>
              <a:rPr lang="en-US" sz="2200" dirty="0"/>
              <a:t>Almost all features provided by MySQL Server up to and including MySQL Server version 8.0.</a:t>
            </a:r>
            <a:endParaRPr lang="en-US" sz="2200" dirty="0"/>
          </a:p>
          <a:p>
            <a:pPr lvl="1"/>
            <a:r>
              <a:rPr lang="en-US" sz="2200" dirty="0"/>
              <a:t>All MySQL extensions to standard SQL syntax.</a:t>
            </a:r>
            <a:endParaRPr lang="en-US" sz="2200" dirty="0"/>
          </a:p>
          <a:p>
            <a:pPr lvl="1"/>
            <a:r>
              <a:rPr lang="en-US" sz="2200" dirty="0"/>
              <a:t>Protocol compression, which enables compressing the data stream between the client and server.</a:t>
            </a:r>
            <a:endParaRPr lang="en-US" sz="2200" dirty="0"/>
          </a:p>
          <a:p>
            <a:pPr lvl="1"/>
            <a:r>
              <a:rPr lang="en-US" sz="2200" dirty="0"/>
              <a:t>Connections using TCP/IP sockets and on Unix using Unix sockets.</a:t>
            </a:r>
            <a:endParaRPr lang="en-US" sz="2200" dirty="0"/>
          </a:p>
          <a:p>
            <a:pPr lvl="1"/>
            <a:r>
              <a:rPr lang="en-US" sz="2200" dirty="0"/>
              <a:t>Self-contained driver. Connector/Python does not require the MySQL client library or any Python modules outside the standard library.</a:t>
            </a:r>
            <a:endParaRPr lang="en-US" sz="2200" dirty="0"/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MySQL Python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several ways to download MySQL Python Connector.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window: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en-US" dirty="0"/>
              <a:t>Open Command window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en-US" dirty="0"/>
              <a:t>type </a:t>
            </a:r>
            <a:r>
              <a:rPr lang="en-US" b="1" dirty="0"/>
              <a:t>pip install </a:t>
            </a:r>
            <a:r>
              <a:rPr lang="en-US" b="1" dirty="0" err="1"/>
              <a:t>mysql</a:t>
            </a:r>
            <a:r>
              <a:rPr lang="en-US" b="1"/>
              <a:t>-connector-python</a:t>
            </a:r>
            <a:endParaRPr lang="en-US" b="1" dirty="0"/>
          </a:p>
          <a:p>
            <a:pPr marL="304800" lvl="1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PyCharm: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en-US" dirty="0"/>
              <a:t>File-&gt;Settings-&gt;Project-&gt;Project Interpreter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en-US" dirty="0"/>
              <a:t>then select your Python interpreter and click install button (the little green plus sign)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en-US" dirty="0"/>
              <a:t>input "</a:t>
            </a:r>
            <a:r>
              <a:rPr lang="en-US" b="1" dirty="0"/>
              <a:t> </a:t>
            </a:r>
            <a:r>
              <a:rPr lang="en-US" b="1" dirty="0" err="1"/>
              <a:t>mysql</a:t>
            </a:r>
            <a:r>
              <a:rPr lang="en-US" b="1" dirty="0"/>
              <a:t>-connector-python </a:t>
            </a:r>
            <a:r>
              <a:rPr lang="en-US" dirty="0"/>
              <a:t>" and click the button "install package"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 to check whether </a:t>
            </a:r>
            <a:r>
              <a:rPr lang="en-US" dirty="0" err="1"/>
              <a:t>mysql</a:t>
            </a:r>
            <a:r>
              <a:rPr lang="en-US" dirty="0"/>
              <a:t>-connector is installed/working properly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Python IDLE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import </a:t>
            </a:r>
            <a:r>
              <a:rPr lang="en-US" dirty="0" err="1"/>
              <a:t>mysql.connector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 error occurs, it means </a:t>
            </a:r>
            <a:r>
              <a:rPr lang="en-US" dirty="0" err="1"/>
              <a:t>mysql</a:t>
            </a:r>
            <a:r>
              <a:rPr lang="en-US" dirty="0"/>
              <a:t>-connector is working properly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2012" y="2819400"/>
            <a:ext cx="6615112" cy="226427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589212" y="4343400"/>
            <a:ext cx="152400" cy="11430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/>
              <a:t>mysql.connector</a:t>
            </a:r>
            <a:r>
              <a:rPr lang="en-US" dirty="0"/>
              <a:t> module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the connection object.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the cursor object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Execute the query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connection : connect 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the database details like </a:t>
            </a:r>
            <a:r>
              <a:rPr lang="en-US" dirty="0" err="1"/>
              <a:t>HostName</a:t>
            </a:r>
            <a:r>
              <a:rPr lang="en-US" dirty="0"/>
              <a:t>, username, and the database password in the method call. The method returns the connection object. 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4" y="3966870"/>
            <a:ext cx="6672262" cy="24294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0412" y="2514600"/>
            <a:ext cx="6672262" cy="152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</a:rPr>
              <a:t>Syntax :</a:t>
            </a:r>
            <a:endParaRPr lang="en-US" sz="20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/>
              <a:t>ConnObject</a:t>
            </a:r>
            <a:r>
              <a:rPr lang="en-US" sz="2000" b="1" dirty="0"/>
              <a:t> = </a:t>
            </a:r>
            <a:r>
              <a:rPr lang="en-US" sz="2000" b="1" dirty="0" err="1"/>
              <a:t>mysql.connector.connect</a:t>
            </a:r>
            <a:endParaRPr lang="en-US" sz="20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</a:rPr>
              <a:t>                       (</a:t>
            </a:r>
            <a:r>
              <a:rPr lang="en-US" sz="2000" b="1" dirty="0"/>
              <a:t>host = &lt;hostname&gt;,  user = &lt;username&gt;  ,  </a:t>
            </a:r>
            <a:r>
              <a:rPr lang="en-US" sz="2000" b="1" dirty="0" err="1"/>
              <a:t>passwd</a:t>
            </a:r>
            <a:r>
              <a:rPr lang="en-US" sz="2000" b="1" dirty="0"/>
              <a:t> = &lt;password&gt;  </a:t>
            </a:r>
            <a:r>
              <a:rPr lang="en-US" sz="2000" b="1" dirty="0">
                <a:solidFill>
                  <a:srgbClr val="FF0000"/>
                </a:solidFill>
              </a:rPr>
              <a:t>) 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5554639"/>
            <a:ext cx="5929312" cy="1227161"/>
          </a:xfrm>
          <a:prstGeom prst="rect">
            <a:avLst/>
          </a:prstGeom>
        </p:spPr>
      </p:pic>
      <p:grpSp>
        <p:nvGrpSpPr>
          <p:cNvPr id="7" name="Group 22"/>
          <p:cNvGrpSpPr/>
          <p:nvPr/>
        </p:nvGrpSpPr>
        <p:grpSpPr bwMode="auto">
          <a:xfrm>
            <a:off x="5193158" y="5801786"/>
            <a:ext cx="304800" cy="762000"/>
            <a:chOff x="762000" y="5181600"/>
            <a:chExt cx="304800" cy="762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62000" y="5181600"/>
              <a:ext cx="0" cy="762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62000" y="5943600"/>
              <a:ext cx="3048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Cursors</a:t>
            </a:r>
            <a:r>
              <a:rPr lang="en-US" dirty="0"/>
              <a:t> are created by the </a:t>
            </a:r>
            <a:r>
              <a:rPr lang="en-US" dirty="0" err="1">
                <a:solidFill>
                  <a:schemeClr val="accent2"/>
                </a:solidFill>
              </a:rPr>
              <a:t>connection.cursor</a:t>
            </a:r>
            <a:r>
              <a:rPr lang="en-US" dirty="0">
                <a:solidFill>
                  <a:schemeClr val="accent2"/>
                </a:solidFill>
              </a:rPr>
              <a:t>() </a:t>
            </a:r>
            <a:r>
              <a:rPr lang="en-US" dirty="0"/>
              <a:t>method : they are bound to the connection for the entire lifetime of the program and all the commands are executed in the context of the database session wrapped by the connection.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0442" y="3640545"/>
            <a:ext cx="4717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&lt;</a:t>
            </a:r>
            <a:r>
              <a:rPr lang="en-US" sz="3200" b="1" dirty="0" err="1">
                <a:solidFill>
                  <a:srgbClr val="FF0000"/>
                </a:solidFill>
              </a:rPr>
              <a:t>cur_obj</a:t>
            </a:r>
            <a:r>
              <a:rPr lang="en-US" sz="3200" b="1" dirty="0">
                <a:solidFill>
                  <a:srgbClr val="FF0000"/>
                </a:solidFill>
              </a:rPr>
              <a:t>&gt;  = </a:t>
            </a:r>
            <a:r>
              <a:rPr lang="en-US" sz="3200" b="1" dirty="0" err="1">
                <a:solidFill>
                  <a:srgbClr val="FF0000"/>
                </a:solidFill>
              </a:rPr>
              <a:t>conn.cursor</a:t>
            </a:r>
            <a:r>
              <a:rPr lang="en-US" sz="3200" b="1" dirty="0">
                <a:solidFill>
                  <a:srgbClr val="FF0000"/>
                </a:solidFill>
              </a:rPr>
              <a:t>()</a:t>
            </a:r>
            <a:r>
              <a:rPr lang="en-US" sz="3200" dirty="0"/>
              <a:t> 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704226" y="4679947"/>
            <a:ext cx="7389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Note : We need cursor to execute our MySQL Queries 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in Python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8212" y="1905000"/>
            <a:ext cx="8348662" cy="351292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436812" y="4846421"/>
            <a:ext cx="152400" cy="11430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4864</Words>
  <Application>WPS Presentation</Application>
  <PresentationFormat>Custom</PresentationFormat>
  <Paragraphs>183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Microsoft YaHei</vt:lpstr>
      <vt:lpstr>Arial Unicode MS</vt:lpstr>
      <vt:lpstr>Tech 16x9</vt:lpstr>
      <vt:lpstr>Python MySQL Connectivity</vt:lpstr>
      <vt:lpstr>Contents</vt:lpstr>
      <vt:lpstr>MySQL Python Connector</vt:lpstr>
      <vt:lpstr>How to download MySQL Python Connector</vt:lpstr>
      <vt:lpstr>Now,  to check whether mysql-connector is installed/working properly</vt:lpstr>
      <vt:lpstr>Create connection</vt:lpstr>
      <vt:lpstr>Creating the connection : connect () method</vt:lpstr>
      <vt:lpstr>Cursor in Python</vt:lpstr>
      <vt:lpstr>Cursor in Python</vt:lpstr>
      <vt:lpstr>Execute the query</vt:lpstr>
      <vt:lpstr>We can also create our database through python</vt:lpstr>
      <vt:lpstr>Now , lets create a table ‘customer’</vt:lpstr>
      <vt:lpstr>Inserting data into table customer</vt:lpstr>
      <vt:lpstr>Inserting records by taking its input by user </vt:lpstr>
      <vt:lpstr>Update </vt:lpstr>
      <vt:lpstr>Deleting record </vt:lpstr>
      <vt:lpstr>Cursor.rowcount</vt:lpstr>
      <vt:lpstr>Other methods</vt:lpstr>
      <vt:lpstr>Error Handling </vt:lpstr>
      <vt:lpstr>Error Handling code while displaying records </vt:lpstr>
      <vt:lpstr>Output</vt:lpstr>
      <vt:lpstr>How to hide a password in a Python script with keyring</vt:lpstr>
      <vt:lpstr>set_password method</vt:lpstr>
      <vt:lpstr>get_password method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MySQL Connectivity</dc:title>
  <dc:creator>Mohammad Almalag</dc:creator>
  <cp:lastModifiedBy>mattt</cp:lastModifiedBy>
  <cp:revision>38</cp:revision>
  <dcterms:created xsi:type="dcterms:W3CDTF">2021-03-16T21:34:00Z</dcterms:created>
  <dcterms:modified xsi:type="dcterms:W3CDTF">2021-11-22T03:17:08Z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ICV">
    <vt:lpwstr>E2499B17701741209607A3A8A36FD563</vt:lpwstr>
  </property>
  <property fmtid="{D5CDD505-2E9C-101B-9397-08002B2CF9AE}" pid="9" name="KSOProductBuildVer">
    <vt:lpwstr>1033-11.2.0.10351</vt:lpwstr>
  </property>
</Properties>
</file>