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80" r:id="rId20"/>
    <p:sldId id="291" r:id="rId21"/>
    <p:sldId id="293" r:id="rId22"/>
    <p:sldId id="294" r:id="rId23"/>
    <p:sldId id="292" r:id="rId24"/>
    <p:sldId id="296" r:id="rId25"/>
    <p:sldId id="298" r:id="rId26"/>
    <p:sldId id="305" r:id="rId27"/>
    <p:sldId id="306" r:id="rId28"/>
    <p:sldId id="307" r:id="rId29"/>
    <p:sldId id="308" r:id="rId30"/>
    <p:sldId id="309" r:id="rId31"/>
    <p:sldId id="310" r:id="rId32"/>
    <p:sldId id="312" r:id="rId33"/>
    <p:sldId id="313" r:id="rId34"/>
    <p:sldId id="314" r:id="rId35"/>
    <p:sldId id="315" r:id="rId36"/>
    <p:sldId id="317" r:id="rId37"/>
    <p:sldId id="318" r:id="rId38"/>
    <p:sldId id="319" r:id="rId39"/>
    <p:sldId id="320" r:id="rId40"/>
    <p:sldId id="322" r:id="rId41"/>
    <p:sldId id="323" r:id="rId42"/>
    <p:sldId id="324" r:id="rId43"/>
    <p:sldId id="326" r:id="rId44"/>
    <p:sldId id="368" r:id="rId45"/>
    <p:sldId id="379" r:id="rId46"/>
    <p:sldId id="381" r:id="rId47"/>
    <p:sldId id="383" r:id="rId48"/>
    <p:sldId id="390" r:id="rId49"/>
    <p:sldId id="391" r:id="rId50"/>
    <p:sldId id="392" r:id="rId51"/>
    <p:sldId id="39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70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jpeg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image" Target="../media/image6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DBDB-41B8-4C63-B62C-BFA6016A8E51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35EF1-4820-46A6-9B4D-4E0E615F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9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2"/>
            <a:ext cx="5486296" cy="4028776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301" y="685479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2974" y="4342168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312" y="4342511"/>
            <a:ext cx="5029302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7639" y="685822"/>
            <a:ext cx="4501325" cy="342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29" y="4343541"/>
            <a:ext cx="5486296" cy="276999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385D-AE2F-4DDC-B35D-1D68240306D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40BB-9F0C-4261-A1B8-A4CAD54201E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eurimage.com/gallery/webfiles/thms/ers_oil_2.jpg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earth.esa.int/ers/ers_action/tm_northsea256.jpg" TargetMode="External"/><Relationship Id="rId9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0.jpeg"/><Relationship Id="rId9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990719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5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8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4400" dirty="0" smtClean="0"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CSC529: Advanced </a:t>
            </a:r>
            <a:r>
              <a:rPr lang="en-AU" sz="4400" b="0" i="0" u="none" strike="noStrike" baseline="0" dirty="0" smtClean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Data </a:t>
            </a:r>
            <a:r>
              <a:rPr lang="en-AU" sz="4400" b="0" i="0" u="none" strike="noStrike" baseline="0" dirty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3DEB3D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600" b="0" i="0" u="none" strike="noStrike" baseline="0" dirty="0" smtClean="0">
                <a:ln>
                  <a:noFill/>
                </a:ln>
                <a:solidFill>
                  <a:srgbClr val="FFFF99"/>
                </a:solidFill>
                <a:latin typeface="Utopia" pitchFamily="34"/>
                <a:ea typeface="Gothic" pitchFamily="2"/>
                <a:cs typeface="Lucidasans" pitchFamily="2"/>
              </a:rPr>
              <a:t>Daniela Raicu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dirty="0"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 dirty="0" smtClean="0">
                <a:solidFill>
                  <a:srgbClr val="FFFF99"/>
                </a:solidFill>
                <a:latin typeface="Utopia" pitchFamily="34"/>
                <a:ea typeface="Gothic" pitchFamily="2"/>
                <a:cs typeface="Lucidasans" pitchFamily="2"/>
              </a:rPr>
              <a:t>Winter</a:t>
            </a:r>
            <a:r>
              <a:rPr lang="en-AU" sz="2200" b="0" i="0" u="none" strike="noStrike" baseline="0" dirty="0" smtClean="0">
                <a:ln>
                  <a:noFill/>
                </a:ln>
                <a:solidFill>
                  <a:srgbClr val="FFFF99"/>
                </a:solidFill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AU" sz="2200" b="0" i="0" u="none" strike="noStrike" baseline="0" dirty="0" smtClean="0">
                <a:ln>
                  <a:noFill/>
                </a:ln>
                <a:solidFill>
                  <a:srgbClr val="FFFF99"/>
                </a:solidFill>
                <a:latin typeface="Utopia" pitchFamily="34"/>
                <a:ea typeface="Gothic" pitchFamily="2"/>
                <a:cs typeface="Lucidasans" pitchFamily="2"/>
              </a:rPr>
              <a:t>2018</a:t>
            </a: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FBB69F1-66F0-4909-8FA3-56A5B2D54E21}" type="slidenum">
              <a:t>10</a:t>
            </a:fld>
            <a:endParaRPr lang="en-US"/>
          </a:p>
        </p:txBody>
      </p:sp>
      <p:sp>
        <p:nvSpPr>
          <p:cNvPr id="9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0000" y="6617880"/>
            <a:ext cx="6865800" cy="240120"/>
          </a:xfrm>
        </p:spPr>
        <p:txBody>
          <a:bodyPr/>
          <a:lstStyle/>
          <a:p>
            <a:pPr lvl="0"/>
            <a:r>
              <a:rPr lang="en-US" dirty="0" smtClean="0"/>
              <a:t>Data Mining: Practical Machine Learning Tools and Techniques (Chapter 1)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146107"/>
            <a:ext cx="7115400" cy="581867"/>
          </a:xfrm>
        </p:spPr>
        <p:txBody>
          <a:bodyPr wrap="square" lIns="90360" tIns="44280" rIns="90360" bIns="442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Example 2: Classifying </a:t>
            </a:r>
            <a:r>
              <a:rPr lang="en-US" sz="3200" dirty="0"/>
              <a:t>iris flowers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219200"/>
            <a:ext cx="7467479" cy="3349800"/>
            <a:chOff x="0" y="1398600"/>
            <a:chExt cx="7467479" cy="3349800"/>
          </a:xfrm>
        </p:grpSpPr>
        <p:sp>
          <p:nvSpPr>
            <p:cNvPr id="4" name="Freeform 3"/>
            <p:cNvSpPr/>
            <p:nvPr/>
          </p:nvSpPr>
          <p:spPr>
            <a:xfrm>
              <a:off x="5956199" y="441324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4711680" y="441324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3378240" y="441324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44440" y="441324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27120" y="441324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0" y="441324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956199" y="340848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711680" y="340848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78240" y="340848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044440" y="340848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7120" y="340848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0" y="340848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956199" y="240372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711680" y="240372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378240" y="240372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044440" y="240372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7120" y="240372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0" y="240372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956199" y="407844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711680" y="407844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1.9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378240" y="407844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44440" y="407844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2.7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627120" y="407844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5.8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0" y="407844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102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0" y="374328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101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0" y="3073679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52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0" y="2738519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0" y="206856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0" y="1733760"/>
              <a:ext cx="627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0" y="1398600"/>
              <a:ext cx="627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956199" y="374328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4711680" y="374328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2.5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78240" y="374328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6.0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2044440" y="374328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3.3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627120" y="374328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6.3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5956199" y="3073679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4711680" y="3073679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1.5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3378240" y="3073679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4.5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044440" y="3073679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627120" y="3073679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6.4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956199" y="2738519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711680" y="2738519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378240" y="2738519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4.7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2044440" y="2738519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627120" y="2738519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7.0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5956199" y="206856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4711680" y="206856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378240" y="206856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044440" y="206856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3.0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627120" y="206856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4.9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5956199" y="1733760"/>
              <a:ext cx="1511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4711680" y="1733760"/>
              <a:ext cx="12445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3378240" y="1733760"/>
              <a:ext cx="13334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2044440" y="1733760"/>
              <a:ext cx="1333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3.5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627120" y="1733760"/>
              <a:ext cx="1417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956199" y="1398600"/>
              <a:ext cx="15112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4711680" y="1398600"/>
              <a:ext cx="12445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Petal width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378240" y="1398600"/>
              <a:ext cx="13334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Petal length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2044440" y="1398600"/>
              <a:ext cx="1333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Sepal width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627120" y="1398600"/>
              <a:ext cx="14173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Sepal length</a:t>
              </a: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7467479" y="13986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7467479" y="17337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7467479" y="20685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7467479" y="2403720"/>
              <a:ext cx="0" cy="3347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7467479" y="2738519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7467479" y="3073679"/>
              <a:ext cx="0" cy="3348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7467479" y="340848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7467479" y="374328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7467479" y="407844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7467479" y="441324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627120" y="13986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0" y="13986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0" y="13986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627120" y="47484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0" y="47484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0" y="17337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0" y="20685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0" y="2403720"/>
              <a:ext cx="0" cy="3347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0" y="2738519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0" y="3073679"/>
              <a:ext cx="0" cy="3348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0" y="340848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0" y="374328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0" y="407844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0" y="441324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627120" y="173376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09480" y="5094360"/>
            <a:ext cx="6781680" cy="1025640"/>
            <a:chOff x="609480" y="5094360"/>
            <a:chExt cx="6781680" cy="1025640"/>
          </a:xfrm>
        </p:grpSpPr>
        <p:sp>
          <p:nvSpPr>
            <p:cNvPr id="90" name="Freeform 89"/>
            <p:cNvSpPr/>
            <p:nvPr/>
          </p:nvSpPr>
          <p:spPr>
            <a:xfrm>
              <a:off x="609480" y="5094360"/>
              <a:ext cx="6781680" cy="10256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petal length &lt; 2.45 then Iris setosa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sepal width &lt; 2.10 then Iris versicolor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...</a:t>
              </a:r>
            </a:p>
          </p:txBody>
        </p:sp>
        <p:sp>
          <p:nvSpPr>
            <p:cNvPr id="91" name="Straight Connector 90"/>
            <p:cNvSpPr/>
            <p:nvPr/>
          </p:nvSpPr>
          <p:spPr>
            <a:xfrm>
              <a:off x="609480" y="5094360"/>
              <a:ext cx="67816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>
              <a:off x="609480" y="6120000"/>
              <a:ext cx="67816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3" name="Straight Connector 92"/>
            <p:cNvSpPr/>
            <p:nvPr/>
          </p:nvSpPr>
          <p:spPr>
            <a:xfrm>
              <a:off x="609480" y="5094360"/>
              <a:ext cx="0" cy="1025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4" name="Straight Connector 93"/>
            <p:cNvSpPr/>
            <p:nvPr/>
          </p:nvSpPr>
          <p:spPr>
            <a:xfrm>
              <a:off x="7391160" y="5094360"/>
              <a:ext cx="0" cy="1025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609600" y="4572000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if-then rules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F38C2F-13F4-48CC-B57E-D4EB9C1BF78A}" type="slidenum">
              <a:t>11</a:t>
            </a:fld>
            <a:endParaRPr lang="en-US"/>
          </a:p>
        </p:txBody>
      </p:sp>
      <p:sp>
        <p:nvSpPr>
          <p:cNvPr id="8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0000" y="6617880"/>
            <a:ext cx="6789600" cy="240120"/>
          </a:xfrm>
        </p:spPr>
        <p:txBody>
          <a:bodyPr/>
          <a:lstStyle/>
          <a:p>
            <a:pPr lvl="0"/>
            <a:r>
              <a:rPr lang="en-US" dirty="0" smtClean="0"/>
              <a:t>Data Mining: Practical Machine Learning Tools and Techniques (Chapter 1)</a:t>
            </a:r>
            <a:endParaRPr lang="en-US" dirty="0"/>
          </a:p>
        </p:txBody>
      </p:sp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609600" y="1143001"/>
            <a:ext cx="8229600" cy="4038600"/>
          </a:xfrm>
        </p:spPr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598"/>
              </a:spcBef>
            </a:pPr>
            <a:r>
              <a:rPr lang="en-US" sz="2400" dirty="0"/>
              <a:t>Example: 209 different computer configurations</a:t>
            </a:r>
          </a:p>
          <a:p>
            <a:pPr lvl="0">
              <a:spcBef>
                <a:spcPts val="598"/>
              </a:spcBef>
              <a:buNone/>
            </a:pPr>
            <a:endParaRPr lang="en-US" sz="2400" dirty="0"/>
          </a:p>
          <a:p>
            <a:pPr lvl="0">
              <a:spcBef>
                <a:spcPts val="598"/>
              </a:spcBef>
              <a:buNone/>
            </a:pPr>
            <a:endParaRPr lang="en-US" sz="2400" dirty="0"/>
          </a:p>
          <a:p>
            <a:pPr lvl="0">
              <a:spcBef>
                <a:spcPts val="598"/>
              </a:spcBef>
              <a:buNone/>
            </a:pPr>
            <a:endParaRPr lang="en-US" sz="2400" dirty="0"/>
          </a:p>
          <a:p>
            <a:pPr lvl="0">
              <a:spcBef>
                <a:spcPts val="598"/>
              </a:spcBef>
              <a:buNone/>
            </a:pPr>
            <a:endParaRPr lang="en-US" sz="2400" dirty="0"/>
          </a:p>
          <a:p>
            <a:pPr lvl="0">
              <a:spcBef>
                <a:spcPts val="598"/>
              </a:spcBef>
              <a:buNone/>
            </a:pPr>
            <a:endParaRPr lang="en-US" sz="2400" dirty="0"/>
          </a:p>
          <a:p>
            <a:pPr lvl="0">
              <a:spcBef>
                <a:spcPts val="598"/>
              </a:spcBef>
              <a:buNone/>
            </a:pPr>
            <a:endParaRPr lang="en-US" sz="2400" dirty="0"/>
          </a:p>
          <a:p>
            <a:pPr lvl="0">
              <a:spcBef>
                <a:spcPts val="598"/>
              </a:spcBef>
              <a:buNone/>
            </a:pPr>
            <a:endParaRPr lang="en-US" sz="2400" dirty="0"/>
          </a:p>
          <a:p>
            <a:pPr marL="0" lvl="0" indent="0">
              <a:spcBef>
                <a:spcPts val="598"/>
              </a:spcBef>
            </a:pPr>
            <a:r>
              <a:rPr lang="en-US" sz="2400" dirty="0"/>
              <a:t>Linear regression function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685800" y="381000"/>
            <a:ext cx="7649640" cy="520312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800" dirty="0" smtClean="0"/>
              <a:t>Example 3: Predicting CPU performance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720000" y="1620000"/>
            <a:ext cx="8100000" cy="2589480"/>
            <a:chOff x="720000" y="1620000"/>
            <a:chExt cx="8100000" cy="2589480"/>
          </a:xfrm>
        </p:grpSpPr>
        <p:sp>
          <p:nvSpPr>
            <p:cNvPr id="5" name="Freeform 4"/>
            <p:cNvSpPr/>
            <p:nvPr/>
          </p:nvSpPr>
          <p:spPr>
            <a:xfrm>
              <a:off x="6262560" y="387432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262560" y="353952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262560" y="320436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262560" y="286956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262560" y="2534400"/>
              <a:ext cx="1162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128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262560" y="2199600"/>
              <a:ext cx="1162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CHMAX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239800" y="387432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239800" y="353952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239800" y="320436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239800" y="286956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239800" y="2534400"/>
              <a:ext cx="1022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16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239800" y="2199600"/>
              <a:ext cx="1022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CHMIN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239800" y="1620000"/>
              <a:ext cx="218556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Channels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7425360" y="1620000"/>
              <a:ext cx="1394639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Performance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377960" y="1620000"/>
              <a:ext cx="861839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Cache (Kb)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723400" y="1620000"/>
              <a:ext cx="165456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Main memory (Kb)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403280" y="1620000"/>
              <a:ext cx="132012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Cycle time (ns)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20000" y="1620000"/>
              <a:ext cx="6832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7425360" y="387432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45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377960" y="387432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07479" y="387432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4000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723400" y="387432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1000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403280" y="387432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480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20000" y="387432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209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425360" y="353952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67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77960" y="353952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507479" y="353952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8000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723400" y="353952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512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403280" y="353952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480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20000" y="353952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208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7425360" y="320436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377960" y="320436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507479" y="320436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723400" y="320436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403280" y="320436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720000" y="320436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7425360" y="286956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269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377960" y="286956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3507479" y="286956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32000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23400" y="286956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8000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403280" y="286956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29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720000" y="286956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7425360" y="2534400"/>
              <a:ext cx="13946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198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4377960" y="2534400"/>
              <a:ext cx="86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256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3507479" y="2534400"/>
              <a:ext cx="87047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6000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723400" y="2534400"/>
              <a:ext cx="7840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256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1403280" y="2534400"/>
              <a:ext cx="1320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125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720000" y="2534400"/>
              <a:ext cx="6832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7425360" y="2199600"/>
              <a:ext cx="1394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PRP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4377960" y="2199600"/>
              <a:ext cx="86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CACH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3507479" y="2199600"/>
              <a:ext cx="8704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MMAX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2723400" y="2199600"/>
              <a:ext cx="7840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MMIN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403280" y="2199600"/>
              <a:ext cx="1320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MYCT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20000" y="2199600"/>
              <a:ext cx="6832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9" name="Straight Connector 58"/>
            <p:cNvSpPr/>
            <p:nvPr/>
          </p:nvSpPr>
          <p:spPr>
            <a:xfrm>
              <a:off x="8820000" y="1620000"/>
              <a:ext cx="0" cy="5796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0" name="Straight Connector 59"/>
            <p:cNvSpPr/>
            <p:nvPr/>
          </p:nvSpPr>
          <p:spPr>
            <a:xfrm>
              <a:off x="8820000" y="21996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1" name="Straight Connector 60"/>
            <p:cNvSpPr/>
            <p:nvPr/>
          </p:nvSpPr>
          <p:spPr>
            <a:xfrm>
              <a:off x="8820000" y="25344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2" name="Straight Connector 61"/>
            <p:cNvSpPr/>
            <p:nvPr/>
          </p:nvSpPr>
          <p:spPr>
            <a:xfrm>
              <a:off x="8820000" y="28695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3" name="Straight Connector 62"/>
            <p:cNvSpPr/>
            <p:nvPr/>
          </p:nvSpPr>
          <p:spPr>
            <a:xfrm>
              <a:off x="8820000" y="32043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8820000" y="353952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8820000" y="387432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1403280" y="162000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720000" y="1620000"/>
              <a:ext cx="0" cy="5796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1403280" y="420948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720000" y="1620000"/>
              <a:ext cx="683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1403280" y="2199600"/>
              <a:ext cx="7416720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720000" y="4209480"/>
              <a:ext cx="683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720000" y="21996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720000" y="25344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720000" y="28695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720000" y="32043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720000" y="353952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720000" y="387432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1403280" y="2534400"/>
              <a:ext cx="74167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38200" y="5220000"/>
            <a:ext cx="7861920" cy="829920"/>
            <a:chOff x="838200" y="5220000"/>
            <a:chExt cx="7861920" cy="829920"/>
          </a:xfrm>
        </p:grpSpPr>
        <p:sp>
          <p:nvSpPr>
            <p:cNvPr id="80" name="Freeform 79"/>
            <p:cNvSpPr/>
            <p:nvPr/>
          </p:nvSpPr>
          <p:spPr>
            <a:xfrm>
              <a:off x="838200" y="5410200"/>
              <a:ext cx="762012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855359" marR="0" lvl="0" indent="-855359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855359" algn="l"/>
                  <a:tab pos="914039" algn="l"/>
                  <a:tab pos="1828439" algn="l"/>
                  <a:tab pos="2742839" algn="l"/>
                  <a:tab pos="3657239" algn="l"/>
                  <a:tab pos="4571639" algn="l"/>
                  <a:tab pos="5486039" algn="l"/>
                  <a:tab pos="6400439" algn="l"/>
                  <a:tab pos="7314838" algn="l"/>
                  <a:tab pos="8229238" algn="l"/>
                  <a:tab pos="9143639" algn="l"/>
                  <a:tab pos="10058039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PRP =	-55.9 + 0.0489 MYCT + 0.0153 MMIN + 0.0056 MMAX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+ 0.6410 CACH - 0.2700 CHMIN + 1.480 CHMAX</a:t>
              </a: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1080000" y="522000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1080000" y="585972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1080000" y="522000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8700120" y="522000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7DD7327-CBC9-4CD4-B624-A3BB98496E00}" type="slidenum">
              <a:t>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 wrap="square" lIns="90360" tIns="44280" rIns="90360" bIns="44280" anchorCtr="0">
            <a:normAutofit fontScale="90000"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Fielded applications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400" y="1143000"/>
            <a:ext cx="8834640" cy="2197694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 dirty="0"/>
              <a:t>The result of learning—or the learning method itself—is deployed in practical applications</a:t>
            </a:r>
          </a:p>
          <a:p>
            <a:pPr marL="0" lvl="1" indent="0">
              <a:spcBef>
                <a:spcPts val="598"/>
              </a:spcBef>
            </a:pPr>
            <a:r>
              <a:rPr lang="en-US" sz="2200" dirty="0"/>
              <a:t>Processing loan applications</a:t>
            </a:r>
          </a:p>
          <a:p>
            <a:pPr marL="0" lvl="1" indent="0">
              <a:spcBef>
                <a:spcPts val="598"/>
              </a:spcBef>
            </a:pPr>
            <a:r>
              <a:rPr lang="en-US" sz="2200" dirty="0"/>
              <a:t>Screening images for oil slicks</a:t>
            </a:r>
          </a:p>
          <a:p>
            <a:pPr marL="0" lvl="1" indent="0">
              <a:spcBef>
                <a:spcPts val="598"/>
              </a:spcBef>
            </a:pPr>
            <a:r>
              <a:rPr lang="en-US" sz="2200" dirty="0" smtClean="0"/>
              <a:t>Marketing </a:t>
            </a:r>
            <a:r>
              <a:rPr lang="en-US" sz="2200" dirty="0"/>
              <a:t>and </a:t>
            </a:r>
            <a:r>
              <a:rPr lang="en-US" sz="2200" dirty="0" smtClean="0"/>
              <a:t>sales</a:t>
            </a:r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10CC874-FBC3-4F8E-88E0-7FFC9DDCAFA3}" type="slidenum">
              <a:t>13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3400" y="228600"/>
            <a:ext cx="7257960" cy="1066800"/>
          </a:xfrm>
        </p:spPr>
        <p:txBody>
          <a:bodyPr wrap="square" lIns="90360" tIns="44280" rIns="90360" bIns="44280" anchor="t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Processing loan applications </a:t>
            </a:r>
            <a:r>
              <a:rPr lang="en-US" sz="1600" dirty="0"/>
              <a:t>(American Express)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2400" y="1600200"/>
            <a:ext cx="8534400" cy="4000752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 dirty="0"/>
              <a:t>Given: questionnaire with</a:t>
            </a:r>
            <a:br>
              <a:rPr lang="en-US" sz="2800" dirty="0"/>
            </a:br>
            <a:r>
              <a:rPr lang="en-US" sz="2800" dirty="0"/>
              <a:t>financial and personal information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Question: should money be lent?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Simple statistical method covers 90% of cases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Borderline cases referred to loan officers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But: 50% of accepted borderline cases defaulted!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Solution: reject all borderline cases?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No! Borderline cases are most active customers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010400" y="1371600"/>
            <a:ext cx="1813320" cy="148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ED402D6-DB75-42C9-9BD0-A4EFC29FF297}" type="slidenum">
              <a:t>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Apply data mining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1371600"/>
            <a:ext cx="8382000" cy="5190821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 dirty="0"/>
              <a:t>1000 training examples of borderline cases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20 attributes: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age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years with current employer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years at current address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years with the bank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other credit cards possessed,…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Learned rules: correct on 70% of cases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human experts only 50%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Rules could be used to explain decisions to customers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86EA7B-A6D4-458E-9331-CCBC63B65B08}" type="slidenum">
              <a:t>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792162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Screening images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0760" y="991080"/>
            <a:ext cx="8229240" cy="566891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 dirty="0"/>
              <a:t>Given: radar satellite images of coastal waters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Problem: detect oil slicks in those images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Oil slicks appear as dark regions with changing size and shape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Not easy: lookalike dark regions can be caused by weather conditions (e.g. high wind)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Expensive process requiring highly trained personnel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5436000" y="4842000"/>
            <a:ext cx="1584000" cy="16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alphaModFix/>
            <a:lum/>
          </a:blip>
          <a:srcRect/>
          <a:stretch>
            <a:fillRect/>
          </a:stretch>
        </p:blipFill>
        <p:spPr>
          <a:xfrm>
            <a:off x="3694320" y="4844160"/>
            <a:ext cx="1525680" cy="16358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00225" y="4810125"/>
          <a:ext cx="161925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8" imgW="2857899" imgH="2857899" progId="">
                  <p:embed/>
                </p:oleObj>
              </mc:Choice>
              <mc:Fallback>
                <p:oleObj r:id="rId8" imgW="2857899" imgH="285789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810125"/>
                        <a:ext cx="1619250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BBB476-5E87-4D65-8F33-55E98E594068}" type="slidenum">
              <a:t>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31240" y="50400"/>
            <a:ext cx="6188760" cy="700200"/>
          </a:xfrm>
        </p:spPr>
        <p:txBody>
          <a:bodyPr wrap="square" lIns="90360" tIns="44280" rIns="90360" bIns="44280" anchor="t" anchorCtr="0">
            <a:normAutofit fontScale="90000"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Apply Data Mining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8820000" cy="4707099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697"/>
              </a:spcBef>
            </a:pPr>
            <a:r>
              <a:rPr lang="en-US" sz="2800" dirty="0"/>
              <a:t>Extract dark regions from normalized image</a:t>
            </a:r>
          </a:p>
          <a:p>
            <a:pPr marL="0" lvl="0" indent="0">
              <a:lnSpc>
                <a:spcPct val="90000"/>
              </a:lnSpc>
              <a:spcBef>
                <a:spcPts val="697"/>
              </a:spcBef>
            </a:pPr>
            <a:r>
              <a:rPr lang="en-US" sz="2800" dirty="0"/>
              <a:t>Attributes: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 dirty="0"/>
              <a:t>size of region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 dirty="0"/>
              <a:t>shape, area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 dirty="0"/>
              <a:t>intensity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 dirty="0"/>
              <a:t>sharpness and jaggedness of boundaries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 dirty="0"/>
              <a:t>proximity of other regions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 dirty="0"/>
              <a:t>info about background</a:t>
            </a:r>
          </a:p>
          <a:p>
            <a:pPr marL="0" lvl="0" indent="0">
              <a:lnSpc>
                <a:spcPct val="90000"/>
              </a:lnSpc>
              <a:spcBef>
                <a:spcPts val="697"/>
              </a:spcBef>
            </a:pPr>
            <a:r>
              <a:rPr lang="en-US" sz="2800" dirty="0"/>
              <a:t>Constraints: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 dirty="0"/>
              <a:t>Few training examples—oil slicks are rare!</a:t>
            </a:r>
          </a:p>
          <a:p>
            <a:pPr marL="0" lvl="1" indent="0">
              <a:lnSpc>
                <a:spcPct val="90000"/>
              </a:lnSpc>
              <a:spcBef>
                <a:spcPts val="598"/>
              </a:spcBef>
            </a:pPr>
            <a:r>
              <a:rPr lang="en-US" sz="2400" dirty="0"/>
              <a:t>Unbalanced data: most dark regions aren’t </a:t>
            </a:r>
            <a:r>
              <a:rPr lang="en-US" sz="2400" dirty="0" smtClean="0"/>
              <a:t>slicks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EB0B0E9-A233-45DB-86DB-F63B7AF7DEE9}" type="slidenum">
              <a:t>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 wrap="square" lIns="90360" tIns="44280" rIns="90360" bIns="44280" anchorCtr="0">
            <a:normAutofit fontScale="90000"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Marketing and sales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143000"/>
            <a:ext cx="8229600" cy="4525963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 dirty="0"/>
              <a:t>Companies precisely record massive amounts of marketing and sales data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Applications: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Customer loyalty:</a:t>
            </a:r>
            <a:br>
              <a:rPr lang="en-US" sz="2400" dirty="0"/>
            </a:br>
            <a:r>
              <a:rPr lang="en-US" sz="2400" dirty="0"/>
              <a:t>identifying customers that are likely to defect by detecting changes in their behavior</a:t>
            </a:r>
            <a:br>
              <a:rPr lang="en-US" sz="2400" dirty="0"/>
            </a:br>
            <a:r>
              <a:rPr lang="en-US" sz="2400" dirty="0"/>
              <a:t>(e.g. banks/phone companies)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Special offers:</a:t>
            </a:r>
            <a:br>
              <a:rPr lang="en-US" sz="2400" dirty="0"/>
            </a:br>
            <a:r>
              <a:rPr lang="en-US" sz="2400" dirty="0"/>
              <a:t>identifying profitable customers</a:t>
            </a:r>
            <a:br>
              <a:rPr lang="en-US" sz="2400" dirty="0"/>
            </a:br>
            <a:r>
              <a:rPr lang="en-US" sz="2400" dirty="0"/>
              <a:t>(e.g. reliable owners of credit cards that need extra money during the holiday season)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61A0C7E-407D-440E-A6F7-ED642B530B9A}" type="slidenum">
              <a:t>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1)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615000" y="900000"/>
            <a:ext cx="2024999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28600" y="0"/>
            <a:ext cx="6400800" cy="12340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Marketing and sales II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Market basket analysis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Association techniques find</a:t>
            </a:r>
            <a:br>
              <a:rPr lang="en-US" sz="2400"/>
            </a:br>
            <a:r>
              <a:rPr lang="en-US" sz="2400"/>
              <a:t>groups of items that tend to</a:t>
            </a:r>
            <a:br>
              <a:rPr lang="en-US" sz="2400"/>
            </a:br>
            <a:r>
              <a:rPr lang="en-US" sz="2400"/>
              <a:t>occur together in a</a:t>
            </a:r>
            <a:br>
              <a:rPr lang="en-US" sz="2400"/>
            </a:br>
            <a:r>
              <a:rPr lang="en-US" sz="2400"/>
              <a:t>transaction</a:t>
            </a:r>
            <a:br>
              <a:rPr lang="en-US" sz="2400"/>
            </a:br>
            <a:r>
              <a:rPr lang="en-US" sz="2400"/>
              <a:t>(used to analyze checkout data)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Historical analysis of purchasing patterns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Identifying prospective customers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Focusing promotional mailouts</a:t>
            </a:r>
            <a:br>
              <a:rPr lang="en-US" sz="2400"/>
            </a:br>
            <a:r>
              <a:rPr lang="en-US" sz="2400"/>
              <a:t>(targeted campaigns are cheaper than mass-marketed ones)</a:t>
            </a:r>
          </a:p>
          <a:p>
            <a:pPr marL="848519" lvl="0" indent="-277200">
              <a:spcBef>
                <a:spcPts val="598"/>
              </a:spcBef>
              <a:buNone/>
              <a:tabLst>
                <a:tab pos="1648439" algn="l"/>
                <a:tab pos="2562838" algn="l"/>
                <a:tab pos="3477239" algn="l"/>
                <a:tab pos="4391639" algn="l"/>
                <a:tab pos="5306039" algn="l"/>
                <a:tab pos="6220439" algn="l"/>
                <a:tab pos="7134838" algn="l"/>
                <a:tab pos="8049239" algn="l"/>
                <a:tab pos="8963638" algn="l"/>
                <a:tab pos="9878038" algn="l"/>
              </a:tabLst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8F4593-02E2-4C90-AA23-9FE94A1E0AC3}" type="slidenum">
              <a:t>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28600"/>
            <a:ext cx="8153400" cy="97848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 sz="4000" dirty="0"/>
              <a:t>B</a:t>
            </a:r>
            <a:r>
              <a:rPr lang="en-NZ" sz="4000" dirty="0" smtClean="0"/>
              <a:t>asic methods for pattern discovery</a:t>
            </a:r>
            <a:endParaRPr lang="en-NZ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7543799" cy="3459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56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2400" b="0" i="0" u="none" strike="noStrike" baseline="0" dirty="0" smtClean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56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</a:t>
            </a:r>
            <a:r>
              <a:rPr lang="en-NZ" sz="2400" u="sng" dirty="0" smtClean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Bayesian </a:t>
            </a:r>
            <a:r>
              <a:rPr lang="en-NZ" sz="2400" u="sng" dirty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</a:t>
            </a:r>
            <a:r>
              <a:rPr lang="en-NZ" sz="2400" u="sng" dirty="0" smtClean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lassifier</a:t>
            </a:r>
            <a:r>
              <a:rPr lang="en-NZ" sz="2400" b="0" i="0" u="sng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</a:t>
            </a:r>
          </a:p>
          <a:p>
            <a:pPr lvl="0" hangingPunct="0">
              <a:spcBef>
                <a:spcPts val="598"/>
              </a:spcBef>
              <a:buSzPct val="56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</a:t>
            </a:r>
            <a:r>
              <a:rPr lang="en-NZ" sz="2400" b="0" i="0" u="sng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Decision trees classifier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56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sng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Instance-based learning</a:t>
            </a:r>
          </a:p>
          <a:p>
            <a:pPr lvl="0" hangingPunct="0">
              <a:spcBef>
                <a:spcPts val="598"/>
              </a:spcBef>
              <a:buSzPct val="56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Association </a:t>
            </a:r>
            <a:r>
              <a:rPr lang="en-NZ" sz="2400" dirty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rules learning</a:t>
            </a:r>
            <a:endParaRPr lang="en-AU" sz="2400" dirty="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lvl="0" hangingPunct="0">
              <a:spcBef>
                <a:spcPts val="598"/>
              </a:spcBef>
              <a:buSzPct val="56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dirty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Regression models</a:t>
            </a:r>
          </a:p>
          <a:p>
            <a:pPr lvl="0" hangingPunct="0">
              <a:spcBef>
                <a:spcPts val="598"/>
              </a:spcBef>
              <a:buSzPct val="56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dirty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Neural </a:t>
            </a:r>
            <a:r>
              <a:rPr lang="en-AU" sz="2400" dirty="0" smtClean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networks</a:t>
            </a:r>
            <a:endParaRPr lang="en-AU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56000"/>
              <a:buFont typeface="Wingdings" pitchFamily="2" charset="2"/>
              <a:buChar char="§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Clustering</a:t>
            </a:r>
            <a:endParaRPr lang="en-AU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990719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5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8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 smtClean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Lecture 1: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 smtClean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Overview</a:t>
            </a:r>
            <a:r>
              <a:rPr lang="en-AU" sz="5400" b="0" i="0" u="none" strike="noStrike" dirty="0" smtClean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 of </a:t>
            </a:r>
            <a:r>
              <a:rPr lang="en-AU" sz="5400" b="0" i="0" u="none" strike="noStrike" baseline="0" dirty="0" smtClean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Data </a:t>
            </a:r>
            <a:r>
              <a:rPr lang="en-AU" sz="5400" b="0" i="0" u="none" strike="noStrike" baseline="0" dirty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3DEB3D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algn="ctr" hangingPunct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</a:t>
            </a:r>
            <a:r>
              <a:rPr lang="en-AU" sz="22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Chapters 1-5 </a:t>
            </a:r>
            <a:r>
              <a:rPr lang="en-AU" sz="22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of </a:t>
            </a:r>
            <a:r>
              <a:rPr lang="en-AU" sz="22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Data </a:t>
            </a:r>
            <a:r>
              <a:rPr lang="en-AU" sz="2200" b="0" i="1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Mining: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 </a:t>
            </a:r>
            <a:r>
              <a:rPr lang="en-AU" sz="22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by I. H. Witten, E. Frank and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M. A. </a:t>
            </a:r>
            <a:r>
              <a:rPr lang="en-AU" sz="22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Hall </a:t>
            </a:r>
            <a:endParaRPr lang="en-AU" sz="22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D1FEEAB-DD2D-4082-8930-30C6DF4FC4F4}" type="slidenum">
              <a:t>20</a:t>
            </a:fld>
            <a:endParaRPr lang="en-US"/>
          </a:p>
        </p:txBody>
      </p:sp>
      <p:sp>
        <p:nvSpPr>
          <p:cNvPr id="2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80000" y="-78120"/>
            <a:ext cx="7543799" cy="97812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Probabilities for weather data</a:t>
            </a:r>
          </a:p>
        </p:txBody>
      </p:sp>
      <p:sp>
        <p:nvSpPr>
          <p:cNvPr id="3" name="Freeform 2"/>
          <p:cNvSpPr/>
          <p:nvPr/>
        </p:nvSpPr>
        <p:spPr>
          <a:xfrm>
            <a:off x="8579880" y="2968199"/>
            <a:ext cx="58176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579880" y="2663640"/>
            <a:ext cx="5817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460000" y="2358720"/>
            <a:ext cx="7016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  5/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14</a:t>
            </a:r>
          </a:p>
        </p:txBody>
      </p:sp>
      <p:sp>
        <p:nvSpPr>
          <p:cNvPr id="6" name="Freeform 5"/>
          <p:cNvSpPr/>
          <p:nvPr/>
        </p:nvSpPr>
        <p:spPr>
          <a:xfrm>
            <a:off x="8579880" y="2053800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579880" y="1749240"/>
            <a:ext cx="5817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579880" y="1444319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5</a:t>
            </a:r>
          </a:p>
        </p:txBody>
      </p:sp>
      <p:sp>
        <p:nvSpPr>
          <p:cNvPr id="9" name="Freeform 8"/>
          <p:cNvSpPr/>
          <p:nvPr/>
        </p:nvSpPr>
        <p:spPr>
          <a:xfrm>
            <a:off x="8579880" y="1139400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10" name="Freeform 9"/>
          <p:cNvSpPr/>
          <p:nvPr/>
        </p:nvSpPr>
        <p:spPr>
          <a:xfrm>
            <a:off x="7998480" y="2968199"/>
            <a:ext cx="58140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998480" y="2663640"/>
            <a:ext cx="5814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7998480" y="2358720"/>
            <a:ext cx="6800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9/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14</a:t>
            </a:r>
          </a:p>
        </p:txBody>
      </p:sp>
      <p:sp>
        <p:nvSpPr>
          <p:cNvPr id="13" name="Freeform 12"/>
          <p:cNvSpPr/>
          <p:nvPr/>
        </p:nvSpPr>
        <p:spPr>
          <a:xfrm>
            <a:off x="7998480" y="2053800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998480" y="1749240"/>
            <a:ext cx="5814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7998480" y="1444319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9</a:t>
            </a:r>
          </a:p>
        </p:txBody>
      </p:sp>
      <p:sp>
        <p:nvSpPr>
          <p:cNvPr id="16" name="Freeform 15"/>
          <p:cNvSpPr/>
          <p:nvPr/>
        </p:nvSpPr>
        <p:spPr>
          <a:xfrm>
            <a:off x="7998480" y="1139400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17" name="Freeform 16"/>
          <p:cNvSpPr/>
          <p:nvPr/>
        </p:nvSpPr>
        <p:spPr>
          <a:xfrm>
            <a:off x="7998480" y="834839"/>
            <a:ext cx="11631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Play</a:t>
            </a:r>
          </a:p>
        </p:txBody>
      </p:sp>
      <p:sp>
        <p:nvSpPr>
          <p:cNvPr id="18" name="Freeform 17"/>
          <p:cNvSpPr/>
          <p:nvPr/>
        </p:nvSpPr>
        <p:spPr>
          <a:xfrm>
            <a:off x="7498800" y="2968199"/>
            <a:ext cx="49968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498800" y="2663640"/>
            <a:ext cx="49968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3/5</a:t>
            </a:r>
          </a:p>
        </p:txBody>
      </p:sp>
      <p:sp>
        <p:nvSpPr>
          <p:cNvPr id="20" name="Freeform 19"/>
          <p:cNvSpPr/>
          <p:nvPr/>
        </p:nvSpPr>
        <p:spPr>
          <a:xfrm>
            <a:off x="7498800" y="2358720"/>
            <a:ext cx="499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2/5</a:t>
            </a:r>
          </a:p>
        </p:txBody>
      </p:sp>
      <p:sp>
        <p:nvSpPr>
          <p:cNvPr id="21" name="Freeform 20"/>
          <p:cNvSpPr/>
          <p:nvPr/>
        </p:nvSpPr>
        <p:spPr>
          <a:xfrm>
            <a:off x="7498800" y="2053800"/>
            <a:ext cx="499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7498800" y="1749240"/>
            <a:ext cx="49968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23" name="Freeform 22"/>
          <p:cNvSpPr/>
          <p:nvPr/>
        </p:nvSpPr>
        <p:spPr>
          <a:xfrm>
            <a:off x="7498800" y="1444319"/>
            <a:ext cx="499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24" name="Freeform 23"/>
          <p:cNvSpPr/>
          <p:nvPr/>
        </p:nvSpPr>
        <p:spPr>
          <a:xfrm>
            <a:off x="7498800" y="1139400"/>
            <a:ext cx="499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25" name="Freeform 24"/>
          <p:cNvSpPr/>
          <p:nvPr/>
        </p:nvSpPr>
        <p:spPr>
          <a:xfrm>
            <a:off x="6917040" y="2968199"/>
            <a:ext cx="58176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6917040" y="2663640"/>
            <a:ext cx="5817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3/9</a:t>
            </a:r>
          </a:p>
        </p:txBody>
      </p:sp>
      <p:sp>
        <p:nvSpPr>
          <p:cNvPr id="27" name="Freeform 26"/>
          <p:cNvSpPr/>
          <p:nvPr/>
        </p:nvSpPr>
        <p:spPr>
          <a:xfrm>
            <a:off x="6917040" y="2358720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6/9</a:t>
            </a:r>
          </a:p>
        </p:txBody>
      </p:sp>
      <p:sp>
        <p:nvSpPr>
          <p:cNvPr id="28" name="Freeform 27"/>
          <p:cNvSpPr/>
          <p:nvPr/>
        </p:nvSpPr>
        <p:spPr>
          <a:xfrm>
            <a:off x="6917040" y="2053800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917040" y="1749240"/>
            <a:ext cx="5817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30" name="Freeform 29"/>
          <p:cNvSpPr/>
          <p:nvPr/>
        </p:nvSpPr>
        <p:spPr>
          <a:xfrm>
            <a:off x="6917040" y="1444319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6</a:t>
            </a:r>
          </a:p>
        </p:txBody>
      </p:sp>
      <p:sp>
        <p:nvSpPr>
          <p:cNvPr id="31" name="Freeform 30"/>
          <p:cNvSpPr/>
          <p:nvPr/>
        </p:nvSpPr>
        <p:spPr>
          <a:xfrm>
            <a:off x="6917040" y="1139400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32" name="Freeform 31"/>
          <p:cNvSpPr/>
          <p:nvPr/>
        </p:nvSpPr>
        <p:spPr>
          <a:xfrm>
            <a:off x="6085079" y="2968199"/>
            <a:ext cx="831959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6085079" y="2663640"/>
            <a:ext cx="83195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34" name="Freeform 33"/>
          <p:cNvSpPr/>
          <p:nvPr/>
        </p:nvSpPr>
        <p:spPr>
          <a:xfrm>
            <a:off x="6085079" y="2358720"/>
            <a:ext cx="83195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35" name="Freeform 34"/>
          <p:cNvSpPr/>
          <p:nvPr/>
        </p:nvSpPr>
        <p:spPr>
          <a:xfrm>
            <a:off x="6085079" y="2053800"/>
            <a:ext cx="83195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6085079" y="1749240"/>
            <a:ext cx="83195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37" name="Freeform 36"/>
          <p:cNvSpPr/>
          <p:nvPr/>
        </p:nvSpPr>
        <p:spPr>
          <a:xfrm>
            <a:off x="6085079" y="1444319"/>
            <a:ext cx="83195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38" name="Freeform 37"/>
          <p:cNvSpPr/>
          <p:nvPr/>
        </p:nvSpPr>
        <p:spPr>
          <a:xfrm>
            <a:off x="6085079" y="1139400"/>
            <a:ext cx="83195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6085079" y="834839"/>
            <a:ext cx="191339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Windy</a:t>
            </a:r>
          </a:p>
        </p:txBody>
      </p:sp>
      <p:sp>
        <p:nvSpPr>
          <p:cNvPr id="40" name="Freeform 39"/>
          <p:cNvSpPr/>
          <p:nvPr/>
        </p:nvSpPr>
        <p:spPr>
          <a:xfrm>
            <a:off x="5587200" y="2968199"/>
            <a:ext cx="49788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5587200" y="2663640"/>
            <a:ext cx="49788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1/5</a:t>
            </a:r>
          </a:p>
        </p:txBody>
      </p:sp>
      <p:sp>
        <p:nvSpPr>
          <p:cNvPr id="42" name="Freeform 41"/>
          <p:cNvSpPr/>
          <p:nvPr/>
        </p:nvSpPr>
        <p:spPr>
          <a:xfrm>
            <a:off x="5587200" y="2358720"/>
            <a:ext cx="4978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4/5</a:t>
            </a:r>
          </a:p>
        </p:txBody>
      </p:sp>
      <p:sp>
        <p:nvSpPr>
          <p:cNvPr id="43" name="Freeform 42"/>
          <p:cNvSpPr/>
          <p:nvPr/>
        </p:nvSpPr>
        <p:spPr>
          <a:xfrm>
            <a:off x="5587200" y="2053800"/>
            <a:ext cx="4978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5587200" y="1749240"/>
            <a:ext cx="49788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1</a:t>
            </a:r>
          </a:p>
        </p:txBody>
      </p:sp>
      <p:sp>
        <p:nvSpPr>
          <p:cNvPr id="45" name="Freeform 44"/>
          <p:cNvSpPr/>
          <p:nvPr/>
        </p:nvSpPr>
        <p:spPr>
          <a:xfrm>
            <a:off x="5587200" y="1444319"/>
            <a:ext cx="4978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46" name="Freeform 45"/>
          <p:cNvSpPr/>
          <p:nvPr/>
        </p:nvSpPr>
        <p:spPr>
          <a:xfrm>
            <a:off x="5587200" y="1139400"/>
            <a:ext cx="4978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47" name="Freeform 46"/>
          <p:cNvSpPr/>
          <p:nvPr/>
        </p:nvSpPr>
        <p:spPr>
          <a:xfrm>
            <a:off x="5005800" y="1139400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48" name="Freeform 47"/>
          <p:cNvSpPr/>
          <p:nvPr/>
        </p:nvSpPr>
        <p:spPr>
          <a:xfrm>
            <a:off x="4007879" y="1139400"/>
            <a:ext cx="99791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3342960" y="1139400"/>
            <a:ext cx="66492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50" name="Freeform 49"/>
          <p:cNvSpPr/>
          <p:nvPr/>
        </p:nvSpPr>
        <p:spPr>
          <a:xfrm>
            <a:off x="2761200" y="1139400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51" name="Freeform 50"/>
          <p:cNvSpPr/>
          <p:nvPr/>
        </p:nvSpPr>
        <p:spPr>
          <a:xfrm>
            <a:off x="2096279" y="1139400"/>
            <a:ext cx="66492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1596600" y="1139400"/>
            <a:ext cx="499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53" name="Freeform 52"/>
          <p:cNvSpPr/>
          <p:nvPr/>
        </p:nvSpPr>
        <p:spPr>
          <a:xfrm>
            <a:off x="1015200" y="1139400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1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54" name="Freeform 53"/>
          <p:cNvSpPr/>
          <p:nvPr/>
        </p:nvSpPr>
        <p:spPr>
          <a:xfrm>
            <a:off x="17640" y="1139400"/>
            <a:ext cx="9975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5005800" y="2968199"/>
            <a:ext cx="58140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5005800" y="2663640"/>
            <a:ext cx="5814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6/9</a:t>
            </a:r>
          </a:p>
        </p:txBody>
      </p:sp>
      <p:sp>
        <p:nvSpPr>
          <p:cNvPr id="57" name="Freeform 56"/>
          <p:cNvSpPr/>
          <p:nvPr/>
        </p:nvSpPr>
        <p:spPr>
          <a:xfrm>
            <a:off x="5005800" y="2358720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3/9</a:t>
            </a:r>
          </a:p>
        </p:txBody>
      </p:sp>
      <p:sp>
        <p:nvSpPr>
          <p:cNvPr id="58" name="Freeform 57"/>
          <p:cNvSpPr/>
          <p:nvPr/>
        </p:nvSpPr>
        <p:spPr>
          <a:xfrm>
            <a:off x="5005800" y="2053800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005800" y="1749240"/>
            <a:ext cx="5814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6</a:t>
            </a:r>
          </a:p>
        </p:txBody>
      </p:sp>
      <p:sp>
        <p:nvSpPr>
          <p:cNvPr id="60" name="Freeform 59"/>
          <p:cNvSpPr/>
          <p:nvPr/>
        </p:nvSpPr>
        <p:spPr>
          <a:xfrm>
            <a:off x="5005800" y="1444319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61" name="Freeform 60"/>
          <p:cNvSpPr/>
          <p:nvPr/>
        </p:nvSpPr>
        <p:spPr>
          <a:xfrm>
            <a:off x="4007879" y="2968199"/>
            <a:ext cx="997919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4007879" y="2663640"/>
            <a:ext cx="99791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63" name="Freeform 62"/>
          <p:cNvSpPr/>
          <p:nvPr/>
        </p:nvSpPr>
        <p:spPr>
          <a:xfrm>
            <a:off x="4007879" y="2358720"/>
            <a:ext cx="99791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64" name="Freeform 63"/>
          <p:cNvSpPr/>
          <p:nvPr/>
        </p:nvSpPr>
        <p:spPr>
          <a:xfrm>
            <a:off x="4007879" y="2053800"/>
            <a:ext cx="99791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4007879" y="1749240"/>
            <a:ext cx="99791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66" name="Freeform 65"/>
          <p:cNvSpPr/>
          <p:nvPr/>
        </p:nvSpPr>
        <p:spPr>
          <a:xfrm>
            <a:off x="4007879" y="1444319"/>
            <a:ext cx="99791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67" name="Freeform 66"/>
          <p:cNvSpPr/>
          <p:nvPr/>
        </p:nvSpPr>
        <p:spPr>
          <a:xfrm>
            <a:off x="4007879" y="834839"/>
            <a:ext cx="20772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Humidity</a:t>
            </a:r>
          </a:p>
        </p:txBody>
      </p:sp>
      <p:sp>
        <p:nvSpPr>
          <p:cNvPr id="68" name="Freeform 67"/>
          <p:cNvSpPr/>
          <p:nvPr/>
        </p:nvSpPr>
        <p:spPr>
          <a:xfrm>
            <a:off x="3342960" y="2968199"/>
            <a:ext cx="66492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1/5</a:t>
            </a:r>
          </a:p>
        </p:txBody>
      </p:sp>
      <p:sp>
        <p:nvSpPr>
          <p:cNvPr id="69" name="Freeform 68"/>
          <p:cNvSpPr/>
          <p:nvPr/>
        </p:nvSpPr>
        <p:spPr>
          <a:xfrm>
            <a:off x="3342960" y="2663640"/>
            <a:ext cx="66492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2/5</a:t>
            </a:r>
          </a:p>
        </p:txBody>
      </p:sp>
      <p:sp>
        <p:nvSpPr>
          <p:cNvPr id="70" name="Freeform 69"/>
          <p:cNvSpPr/>
          <p:nvPr/>
        </p:nvSpPr>
        <p:spPr>
          <a:xfrm>
            <a:off x="3342960" y="2358720"/>
            <a:ext cx="66492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2/5</a:t>
            </a:r>
          </a:p>
        </p:txBody>
      </p:sp>
      <p:sp>
        <p:nvSpPr>
          <p:cNvPr id="71" name="Freeform 70"/>
          <p:cNvSpPr/>
          <p:nvPr/>
        </p:nvSpPr>
        <p:spPr>
          <a:xfrm>
            <a:off x="3342960" y="2053800"/>
            <a:ext cx="66492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1</a:t>
            </a:r>
          </a:p>
        </p:txBody>
      </p:sp>
      <p:sp>
        <p:nvSpPr>
          <p:cNvPr id="72" name="Freeform 71"/>
          <p:cNvSpPr/>
          <p:nvPr/>
        </p:nvSpPr>
        <p:spPr>
          <a:xfrm>
            <a:off x="3342960" y="1749240"/>
            <a:ext cx="66492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73" name="Freeform 72"/>
          <p:cNvSpPr/>
          <p:nvPr/>
        </p:nvSpPr>
        <p:spPr>
          <a:xfrm>
            <a:off x="3342960" y="1444319"/>
            <a:ext cx="66492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74" name="Freeform 73"/>
          <p:cNvSpPr/>
          <p:nvPr/>
        </p:nvSpPr>
        <p:spPr>
          <a:xfrm>
            <a:off x="2761200" y="2968199"/>
            <a:ext cx="58176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3/9</a:t>
            </a:r>
          </a:p>
        </p:txBody>
      </p:sp>
      <p:sp>
        <p:nvSpPr>
          <p:cNvPr id="75" name="Freeform 74"/>
          <p:cNvSpPr/>
          <p:nvPr/>
        </p:nvSpPr>
        <p:spPr>
          <a:xfrm>
            <a:off x="2761200" y="2663640"/>
            <a:ext cx="5817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4/9</a:t>
            </a:r>
          </a:p>
        </p:txBody>
      </p:sp>
      <p:sp>
        <p:nvSpPr>
          <p:cNvPr id="76" name="Freeform 75"/>
          <p:cNvSpPr/>
          <p:nvPr/>
        </p:nvSpPr>
        <p:spPr>
          <a:xfrm>
            <a:off x="2761200" y="2358720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2/9</a:t>
            </a:r>
          </a:p>
        </p:txBody>
      </p:sp>
      <p:sp>
        <p:nvSpPr>
          <p:cNvPr id="77" name="Freeform 76"/>
          <p:cNvSpPr/>
          <p:nvPr/>
        </p:nvSpPr>
        <p:spPr>
          <a:xfrm>
            <a:off x="2761200" y="2053800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78" name="Freeform 77"/>
          <p:cNvSpPr/>
          <p:nvPr/>
        </p:nvSpPr>
        <p:spPr>
          <a:xfrm>
            <a:off x="2761200" y="1749240"/>
            <a:ext cx="5817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79" name="Freeform 78"/>
          <p:cNvSpPr/>
          <p:nvPr/>
        </p:nvSpPr>
        <p:spPr>
          <a:xfrm>
            <a:off x="2761200" y="1444319"/>
            <a:ext cx="5817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80" name="Freeform 79"/>
          <p:cNvSpPr/>
          <p:nvPr/>
        </p:nvSpPr>
        <p:spPr>
          <a:xfrm>
            <a:off x="2096279" y="2968199"/>
            <a:ext cx="66492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Cool</a:t>
            </a:r>
          </a:p>
        </p:txBody>
      </p:sp>
      <p:sp>
        <p:nvSpPr>
          <p:cNvPr id="81" name="Freeform 80"/>
          <p:cNvSpPr/>
          <p:nvPr/>
        </p:nvSpPr>
        <p:spPr>
          <a:xfrm>
            <a:off x="1596600" y="2968199"/>
            <a:ext cx="49968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2/5</a:t>
            </a:r>
          </a:p>
        </p:txBody>
      </p:sp>
      <p:sp>
        <p:nvSpPr>
          <p:cNvPr id="82" name="Freeform 81"/>
          <p:cNvSpPr/>
          <p:nvPr/>
        </p:nvSpPr>
        <p:spPr>
          <a:xfrm>
            <a:off x="1015200" y="2968199"/>
            <a:ext cx="58140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3/9</a:t>
            </a:r>
          </a:p>
        </p:txBody>
      </p:sp>
      <p:sp>
        <p:nvSpPr>
          <p:cNvPr id="83" name="Freeform 82"/>
          <p:cNvSpPr/>
          <p:nvPr/>
        </p:nvSpPr>
        <p:spPr>
          <a:xfrm>
            <a:off x="17640" y="2968199"/>
            <a:ext cx="997560" cy="38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84" name="Freeform 83"/>
          <p:cNvSpPr/>
          <p:nvPr/>
        </p:nvSpPr>
        <p:spPr>
          <a:xfrm>
            <a:off x="2096279" y="2663640"/>
            <a:ext cx="66492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Mild</a:t>
            </a:r>
          </a:p>
        </p:txBody>
      </p:sp>
      <p:sp>
        <p:nvSpPr>
          <p:cNvPr id="85" name="Freeform 84"/>
          <p:cNvSpPr/>
          <p:nvPr/>
        </p:nvSpPr>
        <p:spPr>
          <a:xfrm>
            <a:off x="2096279" y="2358720"/>
            <a:ext cx="66492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86" name="Freeform 85"/>
          <p:cNvSpPr/>
          <p:nvPr/>
        </p:nvSpPr>
        <p:spPr>
          <a:xfrm>
            <a:off x="2096279" y="2053800"/>
            <a:ext cx="66492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Cool</a:t>
            </a:r>
          </a:p>
        </p:txBody>
      </p:sp>
      <p:sp>
        <p:nvSpPr>
          <p:cNvPr id="87" name="Freeform 86"/>
          <p:cNvSpPr/>
          <p:nvPr/>
        </p:nvSpPr>
        <p:spPr>
          <a:xfrm>
            <a:off x="2096279" y="1749240"/>
            <a:ext cx="66492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Mild</a:t>
            </a:r>
          </a:p>
        </p:txBody>
      </p:sp>
      <p:sp>
        <p:nvSpPr>
          <p:cNvPr id="88" name="Freeform 87"/>
          <p:cNvSpPr/>
          <p:nvPr/>
        </p:nvSpPr>
        <p:spPr>
          <a:xfrm>
            <a:off x="2096279" y="1444319"/>
            <a:ext cx="66492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89" name="Freeform 88"/>
          <p:cNvSpPr/>
          <p:nvPr/>
        </p:nvSpPr>
        <p:spPr>
          <a:xfrm>
            <a:off x="2096279" y="834839"/>
            <a:ext cx="191159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Temperature</a:t>
            </a:r>
          </a:p>
        </p:txBody>
      </p:sp>
      <p:sp>
        <p:nvSpPr>
          <p:cNvPr id="90" name="Freeform 89"/>
          <p:cNvSpPr/>
          <p:nvPr/>
        </p:nvSpPr>
        <p:spPr>
          <a:xfrm>
            <a:off x="1596600" y="2663640"/>
            <a:ext cx="49968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0/5</a:t>
            </a:r>
          </a:p>
        </p:txBody>
      </p:sp>
      <p:sp>
        <p:nvSpPr>
          <p:cNvPr id="91" name="Freeform 90"/>
          <p:cNvSpPr/>
          <p:nvPr/>
        </p:nvSpPr>
        <p:spPr>
          <a:xfrm>
            <a:off x="1015200" y="2663640"/>
            <a:ext cx="5814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4/9</a:t>
            </a:r>
          </a:p>
        </p:txBody>
      </p:sp>
      <p:sp>
        <p:nvSpPr>
          <p:cNvPr id="92" name="Freeform 91"/>
          <p:cNvSpPr/>
          <p:nvPr/>
        </p:nvSpPr>
        <p:spPr>
          <a:xfrm>
            <a:off x="17640" y="2663640"/>
            <a:ext cx="9975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Overcast</a:t>
            </a:r>
          </a:p>
        </p:txBody>
      </p:sp>
      <p:sp>
        <p:nvSpPr>
          <p:cNvPr id="93" name="Freeform 92"/>
          <p:cNvSpPr/>
          <p:nvPr/>
        </p:nvSpPr>
        <p:spPr>
          <a:xfrm>
            <a:off x="1596600" y="2358720"/>
            <a:ext cx="499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3/5</a:t>
            </a:r>
          </a:p>
        </p:txBody>
      </p:sp>
      <p:sp>
        <p:nvSpPr>
          <p:cNvPr id="94" name="Freeform 93"/>
          <p:cNvSpPr/>
          <p:nvPr/>
        </p:nvSpPr>
        <p:spPr>
          <a:xfrm>
            <a:off x="1015200" y="2358720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2/9</a:t>
            </a:r>
          </a:p>
        </p:txBody>
      </p:sp>
      <p:sp>
        <p:nvSpPr>
          <p:cNvPr id="95" name="Freeform 94"/>
          <p:cNvSpPr/>
          <p:nvPr/>
        </p:nvSpPr>
        <p:spPr>
          <a:xfrm>
            <a:off x="17640" y="2358720"/>
            <a:ext cx="9975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96" name="Freeform 95"/>
          <p:cNvSpPr/>
          <p:nvPr/>
        </p:nvSpPr>
        <p:spPr>
          <a:xfrm>
            <a:off x="1596600" y="2053800"/>
            <a:ext cx="499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97" name="Freeform 96"/>
          <p:cNvSpPr/>
          <p:nvPr/>
        </p:nvSpPr>
        <p:spPr>
          <a:xfrm>
            <a:off x="1015200" y="2053800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98" name="Freeform 97"/>
          <p:cNvSpPr/>
          <p:nvPr/>
        </p:nvSpPr>
        <p:spPr>
          <a:xfrm>
            <a:off x="17640" y="2053800"/>
            <a:ext cx="9975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99" name="Freeform 98"/>
          <p:cNvSpPr/>
          <p:nvPr/>
        </p:nvSpPr>
        <p:spPr>
          <a:xfrm>
            <a:off x="1596600" y="1749240"/>
            <a:ext cx="49968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0</a:t>
            </a:r>
          </a:p>
        </p:txBody>
      </p:sp>
      <p:sp>
        <p:nvSpPr>
          <p:cNvPr id="100" name="Freeform 99"/>
          <p:cNvSpPr/>
          <p:nvPr/>
        </p:nvSpPr>
        <p:spPr>
          <a:xfrm>
            <a:off x="1015200" y="1749240"/>
            <a:ext cx="5814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17640" y="1749240"/>
            <a:ext cx="99756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Overcast</a:t>
            </a:r>
          </a:p>
        </p:txBody>
      </p:sp>
      <p:sp>
        <p:nvSpPr>
          <p:cNvPr id="102" name="Freeform 101"/>
          <p:cNvSpPr/>
          <p:nvPr/>
        </p:nvSpPr>
        <p:spPr>
          <a:xfrm>
            <a:off x="1596600" y="1444319"/>
            <a:ext cx="49968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103" name="Freeform 102"/>
          <p:cNvSpPr/>
          <p:nvPr/>
        </p:nvSpPr>
        <p:spPr>
          <a:xfrm>
            <a:off x="1015200" y="1446240"/>
            <a:ext cx="5814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104" name="Freeform 103"/>
          <p:cNvSpPr/>
          <p:nvPr/>
        </p:nvSpPr>
        <p:spPr>
          <a:xfrm>
            <a:off x="17640" y="1444319"/>
            <a:ext cx="99756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17640" y="834839"/>
            <a:ext cx="20786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Outlook</a:t>
            </a:r>
          </a:p>
        </p:txBody>
      </p:sp>
      <p:sp>
        <p:nvSpPr>
          <p:cNvPr id="106" name="Straight Connector 105"/>
          <p:cNvSpPr/>
          <p:nvPr/>
        </p:nvSpPr>
        <p:spPr>
          <a:xfrm>
            <a:off x="17640" y="3349440"/>
            <a:ext cx="914400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7" name="Straight Connector 106"/>
          <p:cNvSpPr/>
          <p:nvPr/>
        </p:nvSpPr>
        <p:spPr>
          <a:xfrm>
            <a:off x="17640" y="1444319"/>
            <a:ext cx="914400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8" name="Straight Connector 107"/>
          <p:cNvSpPr/>
          <p:nvPr/>
        </p:nvSpPr>
        <p:spPr>
          <a:xfrm>
            <a:off x="17640" y="834839"/>
            <a:ext cx="914400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9" name="Straight Connector 108"/>
          <p:cNvSpPr/>
          <p:nvPr/>
        </p:nvSpPr>
        <p:spPr>
          <a:xfrm>
            <a:off x="17640" y="1139400"/>
            <a:ext cx="914400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0" name="Straight Connector 109"/>
          <p:cNvSpPr/>
          <p:nvPr/>
        </p:nvSpPr>
        <p:spPr>
          <a:xfrm>
            <a:off x="17640" y="2053800"/>
            <a:ext cx="0" cy="3049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1" name="Straight Connector 110"/>
          <p:cNvSpPr/>
          <p:nvPr/>
        </p:nvSpPr>
        <p:spPr>
          <a:xfrm>
            <a:off x="17640" y="834839"/>
            <a:ext cx="0" cy="1218961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2" name="Straight Connector 111"/>
          <p:cNvSpPr/>
          <p:nvPr/>
        </p:nvSpPr>
        <p:spPr>
          <a:xfrm>
            <a:off x="17640" y="2358720"/>
            <a:ext cx="0" cy="9907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3" name="Straight Connector 112"/>
          <p:cNvSpPr/>
          <p:nvPr/>
        </p:nvSpPr>
        <p:spPr>
          <a:xfrm>
            <a:off x="9161640" y="2053800"/>
            <a:ext cx="0" cy="3049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4" name="Straight Connector 113"/>
          <p:cNvSpPr/>
          <p:nvPr/>
        </p:nvSpPr>
        <p:spPr>
          <a:xfrm>
            <a:off x="9161640" y="834839"/>
            <a:ext cx="0" cy="1218961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5" name="Straight Connector 114"/>
          <p:cNvSpPr/>
          <p:nvPr/>
        </p:nvSpPr>
        <p:spPr>
          <a:xfrm>
            <a:off x="9161640" y="2358720"/>
            <a:ext cx="0" cy="9907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6" name="Straight Connector 115"/>
          <p:cNvSpPr/>
          <p:nvPr/>
        </p:nvSpPr>
        <p:spPr>
          <a:xfrm>
            <a:off x="17640" y="2358720"/>
            <a:ext cx="914400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7" name="Straight Connector 116"/>
          <p:cNvSpPr/>
          <p:nvPr/>
        </p:nvSpPr>
        <p:spPr>
          <a:xfrm>
            <a:off x="2096279" y="834839"/>
            <a:ext cx="0" cy="2514601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8" name="Straight Connector 117"/>
          <p:cNvSpPr/>
          <p:nvPr/>
        </p:nvSpPr>
        <p:spPr>
          <a:xfrm>
            <a:off x="4007879" y="834839"/>
            <a:ext cx="0" cy="2514601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9" name="Straight Connector 118"/>
          <p:cNvSpPr/>
          <p:nvPr/>
        </p:nvSpPr>
        <p:spPr>
          <a:xfrm>
            <a:off x="7998480" y="834839"/>
            <a:ext cx="0" cy="2514601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0" name="Straight Connector 119"/>
          <p:cNvSpPr/>
          <p:nvPr/>
        </p:nvSpPr>
        <p:spPr>
          <a:xfrm>
            <a:off x="6085079" y="1139400"/>
            <a:ext cx="0" cy="221004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580000" y="3167279"/>
            <a:ext cx="3564000" cy="3690721"/>
            <a:chOff x="5580000" y="3167279"/>
            <a:chExt cx="3564000" cy="3690721"/>
          </a:xfrm>
        </p:grpSpPr>
        <p:sp>
          <p:nvSpPr>
            <p:cNvPr id="122" name="Freeform 121"/>
            <p:cNvSpPr/>
            <p:nvPr/>
          </p:nvSpPr>
          <p:spPr>
            <a:xfrm>
              <a:off x="8647200" y="6612120"/>
              <a:ext cx="49680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8003880" y="6612120"/>
              <a:ext cx="64332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7145640" y="6612120"/>
              <a:ext cx="85824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6436080" y="6612120"/>
              <a:ext cx="70956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5580000" y="6612120"/>
              <a:ext cx="856079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8647200" y="6365880"/>
              <a:ext cx="49680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8003880" y="6365880"/>
              <a:ext cx="64332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7145640" y="6365880"/>
              <a:ext cx="85824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6436080" y="6365880"/>
              <a:ext cx="70956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5580000" y="6365880"/>
              <a:ext cx="856079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8647200" y="6120000"/>
              <a:ext cx="49680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8003880" y="6120000"/>
              <a:ext cx="64332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7145640" y="6120000"/>
              <a:ext cx="85824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6436080" y="6120000"/>
              <a:ext cx="70956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5580000" y="6120000"/>
              <a:ext cx="856079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8647200" y="5873760"/>
              <a:ext cx="49680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8003880" y="5873760"/>
              <a:ext cx="64332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7145640" y="5873760"/>
              <a:ext cx="85824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6436080" y="5873760"/>
              <a:ext cx="70956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5580000" y="5873760"/>
              <a:ext cx="856079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8647200" y="5627880"/>
              <a:ext cx="49680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8003880" y="5627880"/>
              <a:ext cx="64332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7145640" y="5627880"/>
              <a:ext cx="85824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6436080" y="5627880"/>
              <a:ext cx="70956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5580000" y="5627880"/>
              <a:ext cx="856079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8647200" y="5381640"/>
              <a:ext cx="49680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8003880" y="5381640"/>
              <a:ext cx="64332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7145640" y="5381640"/>
              <a:ext cx="85824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6436080" y="5381640"/>
              <a:ext cx="70956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5580000" y="5381640"/>
              <a:ext cx="856079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8647200" y="5135760"/>
              <a:ext cx="49680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8003880" y="5135760"/>
              <a:ext cx="64332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7145640" y="5135760"/>
              <a:ext cx="85824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6436080" y="5135760"/>
              <a:ext cx="70956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5580000" y="5135760"/>
              <a:ext cx="856079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8647200" y="4889520"/>
              <a:ext cx="49680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8003880" y="4889520"/>
              <a:ext cx="64332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7145640" y="4889520"/>
              <a:ext cx="85824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6436080" y="4889520"/>
              <a:ext cx="70956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5580000" y="4889520"/>
              <a:ext cx="856079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8647200" y="4643640"/>
              <a:ext cx="49680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8003880" y="4643640"/>
              <a:ext cx="64332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7145640" y="4643640"/>
              <a:ext cx="85824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6436080" y="4643640"/>
              <a:ext cx="70956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580000" y="4643640"/>
              <a:ext cx="856079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8647200" y="4397400"/>
              <a:ext cx="49680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8003880" y="4397400"/>
              <a:ext cx="64332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7145640" y="4397400"/>
              <a:ext cx="85824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6436080" y="4397400"/>
              <a:ext cx="70956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5580000" y="4397400"/>
              <a:ext cx="856079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8647200" y="4151520"/>
              <a:ext cx="49680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8003880" y="4151520"/>
              <a:ext cx="64332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74" name="Freeform 173"/>
            <p:cNvSpPr/>
            <p:nvPr/>
          </p:nvSpPr>
          <p:spPr>
            <a:xfrm>
              <a:off x="7145640" y="4151520"/>
              <a:ext cx="85824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6436080" y="4151520"/>
              <a:ext cx="70956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5580000" y="4151520"/>
              <a:ext cx="856079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77" name="Freeform 176"/>
            <p:cNvSpPr/>
            <p:nvPr/>
          </p:nvSpPr>
          <p:spPr>
            <a:xfrm>
              <a:off x="8647200" y="3905279"/>
              <a:ext cx="49680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78" name="Freeform 177"/>
            <p:cNvSpPr/>
            <p:nvPr/>
          </p:nvSpPr>
          <p:spPr>
            <a:xfrm>
              <a:off x="8003880" y="3905279"/>
              <a:ext cx="64332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7145640" y="3905279"/>
              <a:ext cx="85824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80" name="Freeform 179"/>
            <p:cNvSpPr/>
            <p:nvPr/>
          </p:nvSpPr>
          <p:spPr>
            <a:xfrm>
              <a:off x="6436080" y="3905279"/>
              <a:ext cx="70956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5580000" y="3905279"/>
              <a:ext cx="856079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8647200" y="3659400"/>
              <a:ext cx="49680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83" name="Freeform 182"/>
            <p:cNvSpPr/>
            <p:nvPr/>
          </p:nvSpPr>
          <p:spPr>
            <a:xfrm>
              <a:off x="8003880" y="3659400"/>
              <a:ext cx="64332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7145640" y="3659400"/>
              <a:ext cx="85824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6436080" y="3659400"/>
              <a:ext cx="70956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5580000" y="3659400"/>
              <a:ext cx="856079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8647200" y="3413160"/>
              <a:ext cx="49680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8003880" y="3413160"/>
              <a:ext cx="64332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89" name="Freeform 188"/>
            <p:cNvSpPr/>
            <p:nvPr/>
          </p:nvSpPr>
          <p:spPr>
            <a:xfrm>
              <a:off x="7145640" y="3413160"/>
              <a:ext cx="85824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6436080" y="3413160"/>
              <a:ext cx="709560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5580000" y="3413160"/>
              <a:ext cx="856079" cy="24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8647200" y="3167279"/>
              <a:ext cx="49680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8003880" y="3167279"/>
              <a:ext cx="64332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7145640" y="3167279"/>
              <a:ext cx="85824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195" name="Freeform 194"/>
            <p:cNvSpPr/>
            <p:nvPr/>
          </p:nvSpPr>
          <p:spPr>
            <a:xfrm>
              <a:off x="6436080" y="3167279"/>
              <a:ext cx="709560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</a:t>
              </a:r>
            </a:p>
          </p:txBody>
        </p:sp>
        <p:sp>
          <p:nvSpPr>
            <p:cNvPr id="196" name="Freeform 195"/>
            <p:cNvSpPr/>
            <p:nvPr/>
          </p:nvSpPr>
          <p:spPr>
            <a:xfrm>
              <a:off x="5580000" y="3167279"/>
              <a:ext cx="856079" cy="24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197" name="Straight Connector 196"/>
            <p:cNvSpPr/>
            <p:nvPr/>
          </p:nvSpPr>
          <p:spPr>
            <a:xfrm>
              <a:off x="5580000" y="6858000"/>
              <a:ext cx="3564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8" name="Straight Connector 197"/>
            <p:cNvSpPr/>
            <p:nvPr/>
          </p:nvSpPr>
          <p:spPr>
            <a:xfrm>
              <a:off x="5580000" y="3167279"/>
              <a:ext cx="0" cy="369072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9" name="Straight Connector 198"/>
            <p:cNvSpPr/>
            <p:nvPr/>
          </p:nvSpPr>
          <p:spPr>
            <a:xfrm>
              <a:off x="9144000" y="3167279"/>
              <a:ext cx="0" cy="369072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0" name="Straight Connector 199"/>
            <p:cNvSpPr/>
            <p:nvPr/>
          </p:nvSpPr>
          <p:spPr>
            <a:xfrm>
              <a:off x="5580000" y="3413160"/>
              <a:ext cx="3564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1" name="Straight Connector 200"/>
            <p:cNvSpPr/>
            <p:nvPr/>
          </p:nvSpPr>
          <p:spPr>
            <a:xfrm>
              <a:off x="5580000" y="3167279"/>
              <a:ext cx="3564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CB14E42-6052-4E8D-9D54-0413E8C657CA}" type="slidenum">
              <a:t>21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Bayes’s rule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91440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Probability of event </a:t>
            </a:r>
            <a:r>
              <a:rPr lang="en-US" sz="28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given evidence </a:t>
            </a:r>
            <a:r>
              <a:rPr lang="en-US" sz="28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E:</a:t>
            </a:r>
            <a:br>
              <a:rPr lang="en-US" sz="28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  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endParaRPr lang="en-US" sz="28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 priori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probability of </a:t>
            </a:r>
            <a:r>
              <a:rPr lang="en-US" sz="28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 </a:t>
            </a:r>
            <a:r>
              <a:rPr lang="en-US" sz="28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: </a:t>
            </a:r>
            <a:endParaRPr lang="en-US" sz="28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Probability of event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before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evidence is seen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 posteriori 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probability of</a:t>
            </a:r>
            <a:r>
              <a:rPr lang="en-US" sz="28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H 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Probability of event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after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evidence is seen</a:t>
            </a:r>
          </a:p>
        </p:txBody>
      </p:sp>
      <p:sp>
        <p:nvSpPr>
          <p:cNvPr id="4" name="Freeform 3"/>
          <p:cNvSpPr/>
          <p:nvPr/>
        </p:nvSpPr>
        <p:spPr>
          <a:xfrm>
            <a:off x="1800000" y="5580000"/>
            <a:ext cx="5591520" cy="10493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Thomas Bayes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66348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600" b="1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Born:	1702 in London, England</a:t>
            </a:r>
            <a:br>
              <a:rPr lang="en-AU" sz="1600" b="1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AU" sz="1600" b="1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Died:	1761 in Tunbridge Wells, Kent, England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1600" b="1" i="0" u="none" strike="noStrike" baseline="0">
              <a:ln>
                <a:noFill/>
              </a:ln>
              <a:solidFill>
                <a:srgbClr val="00DCFF"/>
              </a:solidFill>
              <a:latin typeface="Times New Roman" pitchFamily="18"/>
              <a:ea typeface="Gothic" pitchFamily="2"/>
              <a:cs typeface="Lucidasans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7380000" y="4680000"/>
            <a:ext cx="1731960" cy="18316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3" name="Object 3" descr="White marble"/>
          <p:cNvGraphicFramePr>
            <a:graphicFrameLocks noChangeAspect="1"/>
          </p:cNvGraphicFramePr>
          <p:nvPr/>
        </p:nvGraphicFramePr>
        <p:xfrm>
          <a:off x="2076450" y="1773238"/>
          <a:ext cx="54006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5" imgW="1600200" imgH="190440" progId="Equation.3">
                  <p:embed/>
                </p:oleObj>
              </mc:Choice>
              <mc:Fallback>
                <p:oleObj name="Equation" r:id="rId5" imgW="1600200" imgH="190440" progId="Equation.3">
                  <p:embed/>
                  <p:pic>
                    <p:nvPicPr>
                      <p:cNvPr id="0" name="Picture 3" descr="White mar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1773238"/>
                        <a:ext cx="5400675" cy="642937"/>
                      </a:xfrm>
                      <a:prstGeom prst="rect">
                        <a:avLst/>
                      </a:pr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 descr="White marble"/>
          <p:cNvGraphicFramePr>
            <a:graphicFrameLocks noChangeAspect="1"/>
          </p:cNvGraphicFramePr>
          <p:nvPr/>
        </p:nvGraphicFramePr>
        <p:xfrm>
          <a:off x="5715000" y="3048000"/>
          <a:ext cx="1452563" cy="566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8" imgW="520560" imgH="203040" progId="Equation.3">
                  <p:embed/>
                </p:oleObj>
              </mc:Choice>
              <mc:Fallback>
                <p:oleObj name="Equation" r:id="rId8" imgW="520560" imgH="203040" progId="Equation.3">
                  <p:embed/>
                  <p:pic>
                    <p:nvPicPr>
                      <p:cNvPr id="0" name="Picture 6" descr="White mar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0"/>
                        <a:ext cx="1452563" cy="566854"/>
                      </a:xfrm>
                      <a:prstGeom prst="rect">
                        <a:avLst/>
                      </a:pr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 descr="White marble"/>
          <p:cNvGraphicFramePr>
            <a:graphicFrameLocks noChangeAspect="1"/>
          </p:cNvGraphicFramePr>
          <p:nvPr/>
        </p:nvGraphicFramePr>
        <p:xfrm>
          <a:off x="3821113" y="5046663"/>
          <a:ext cx="12763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10" imgW="457200" imgH="190440" progId="Equation.3">
                  <p:embed/>
                </p:oleObj>
              </mc:Choice>
              <mc:Fallback>
                <p:oleObj name="Equation" r:id="rId10" imgW="457200" imgH="190440" progId="Equation.3">
                  <p:embed/>
                  <p:pic>
                    <p:nvPicPr>
                      <p:cNvPr id="0" name="Picture 8" descr="White mar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5046663"/>
                        <a:ext cx="1276350" cy="531812"/>
                      </a:xfrm>
                      <a:prstGeom prst="rect">
                        <a:avLst/>
                      </a:pr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B91B969-AA38-44DA-9F98-AC772D8F3075}" type="slidenum">
              <a:t>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Naïve Bayes for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58760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Classification learning: what’s the probability of the class given an instance?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Evidence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= instance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Event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= class value for instance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Naïve assumption: evidence splits into parts (i.e. attributes) that are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independent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6DD1692-D1E7-4A13-ADF6-BCFA0B46BFFA}" type="slidenum">
              <a:t>23</a:t>
            </a:fld>
            <a:endParaRPr lang="en-US"/>
          </a:p>
        </p:txBody>
      </p:sp>
      <p:sp>
        <p:nvSpPr>
          <p:cNvPr id="1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7640" y="834839"/>
            <a:ext cx="9144000" cy="2514601"/>
            <a:chOff x="17640" y="834839"/>
            <a:chExt cx="9144000" cy="2514601"/>
          </a:xfrm>
        </p:grpSpPr>
        <p:sp>
          <p:nvSpPr>
            <p:cNvPr id="3" name="Freeform 2"/>
            <p:cNvSpPr/>
            <p:nvPr/>
          </p:nvSpPr>
          <p:spPr>
            <a:xfrm>
              <a:off x="8579880" y="2968199"/>
              <a:ext cx="58176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8579880" y="2663640"/>
              <a:ext cx="58176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8579880" y="2358720"/>
              <a:ext cx="5817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5/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14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8579880" y="2053800"/>
              <a:ext cx="5817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8579880" y="1749240"/>
              <a:ext cx="58176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8579880" y="1444319"/>
              <a:ext cx="5817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8579880" y="1139400"/>
              <a:ext cx="5817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998480" y="2968199"/>
              <a:ext cx="58140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7998480" y="2663640"/>
              <a:ext cx="5814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998480" y="2358720"/>
              <a:ext cx="5814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9/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14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7998480" y="2053800"/>
              <a:ext cx="5814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998480" y="1749240"/>
              <a:ext cx="5814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7998480" y="1444319"/>
              <a:ext cx="5814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9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998480" y="1139400"/>
              <a:ext cx="5814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7998480" y="834839"/>
              <a:ext cx="116316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7498800" y="2968199"/>
              <a:ext cx="49968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498800" y="2663640"/>
              <a:ext cx="499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3/5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498800" y="2358720"/>
              <a:ext cx="499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2/5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7498800" y="2053800"/>
              <a:ext cx="499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498800" y="1749240"/>
              <a:ext cx="499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7498800" y="1444319"/>
              <a:ext cx="499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7498800" y="1139400"/>
              <a:ext cx="499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6917040" y="2968199"/>
              <a:ext cx="58176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6917040" y="2663640"/>
              <a:ext cx="58176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3/9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6917040" y="2358720"/>
              <a:ext cx="5817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6/9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6917040" y="2053800"/>
              <a:ext cx="5817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917040" y="1749240"/>
              <a:ext cx="58176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917040" y="1444319"/>
              <a:ext cx="5817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917040" y="1139400"/>
              <a:ext cx="5817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6085079" y="2968199"/>
              <a:ext cx="831959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6085079" y="2663640"/>
              <a:ext cx="83195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085079" y="2358720"/>
              <a:ext cx="83195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085079" y="2053800"/>
              <a:ext cx="83195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6085079" y="1749240"/>
              <a:ext cx="83195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6085079" y="1444319"/>
              <a:ext cx="83195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6085079" y="1139400"/>
              <a:ext cx="83195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>
              <a:off x="6085079" y="834839"/>
              <a:ext cx="19133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5587200" y="2968199"/>
              <a:ext cx="49788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587200" y="2663640"/>
              <a:ext cx="497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1/5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5587200" y="2358720"/>
              <a:ext cx="497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4/5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587200" y="2053800"/>
              <a:ext cx="497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587200" y="1749240"/>
              <a:ext cx="497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587200" y="1444319"/>
              <a:ext cx="497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587200" y="1139400"/>
              <a:ext cx="497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5005800" y="1139400"/>
              <a:ext cx="5814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4008239" y="1139400"/>
              <a:ext cx="9975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3342960" y="1139400"/>
              <a:ext cx="6652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761200" y="1139400"/>
              <a:ext cx="5817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096279" y="1139400"/>
              <a:ext cx="6649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596600" y="1139400"/>
              <a:ext cx="499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1014839" y="1139400"/>
              <a:ext cx="5817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7640" y="1139400"/>
              <a:ext cx="9972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5005800" y="2968199"/>
              <a:ext cx="58140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005800" y="2663640"/>
              <a:ext cx="5814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6/9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5005800" y="2358720"/>
              <a:ext cx="5814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3/9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5005800" y="2053800"/>
              <a:ext cx="5814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005800" y="1749240"/>
              <a:ext cx="5814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5005800" y="1444319"/>
              <a:ext cx="5814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4008239" y="2968199"/>
              <a:ext cx="99756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4008239" y="2663640"/>
              <a:ext cx="99756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4008239" y="2358720"/>
              <a:ext cx="9975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4008239" y="2053800"/>
              <a:ext cx="9975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4008239" y="1749240"/>
              <a:ext cx="99756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4008239" y="1444319"/>
              <a:ext cx="9975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4008239" y="834839"/>
              <a:ext cx="20768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3342960" y="2968199"/>
              <a:ext cx="66528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1/5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3342960" y="2663640"/>
              <a:ext cx="6652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2/5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342960" y="2358720"/>
              <a:ext cx="6652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2/5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3342960" y="2053800"/>
              <a:ext cx="6652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3342960" y="1749240"/>
              <a:ext cx="6652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3342960" y="1444319"/>
              <a:ext cx="6652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2761200" y="2968199"/>
              <a:ext cx="58176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3/9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2761200" y="2663640"/>
              <a:ext cx="58176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4/9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2761200" y="2358720"/>
              <a:ext cx="5817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2/9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2761200" y="2053800"/>
              <a:ext cx="5817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2761200" y="1749240"/>
              <a:ext cx="58176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2761200" y="1444319"/>
              <a:ext cx="5817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2096279" y="2968199"/>
              <a:ext cx="66492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1596600" y="2968199"/>
              <a:ext cx="49968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2/5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1014839" y="2968199"/>
              <a:ext cx="58176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3/9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17640" y="2968199"/>
              <a:ext cx="997200" cy="381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2096279" y="2663640"/>
              <a:ext cx="6649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85" name="Freeform 84"/>
            <p:cNvSpPr/>
            <p:nvPr/>
          </p:nvSpPr>
          <p:spPr>
            <a:xfrm>
              <a:off x="2096279" y="2358720"/>
              <a:ext cx="6649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2096279" y="2053800"/>
              <a:ext cx="6649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2096279" y="1749240"/>
              <a:ext cx="6649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88" name="Freeform 87"/>
            <p:cNvSpPr/>
            <p:nvPr/>
          </p:nvSpPr>
          <p:spPr>
            <a:xfrm>
              <a:off x="2096279" y="1444319"/>
              <a:ext cx="6649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89" name="Freeform 88"/>
            <p:cNvSpPr/>
            <p:nvPr/>
          </p:nvSpPr>
          <p:spPr>
            <a:xfrm>
              <a:off x="2096279" y="834839"/>
              <a:ext cx="191196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90" name="Freeform 89"/>
            <p:cNvSpPr/>
            <p:nvPr/>
          </p:nvSpPr>
          <p:spPr>
            <a:xfrm>
              <a:off x="1596600" y="2663640"/>
              <a:ext cx="499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0/5</a:t>
              </a:r>
            </a:p>
          </p:txBody>
        </p:sp>
        <p:sp>
          <p:nvSpPr>
            <p:cNvPr id="91" name="Freeform 90"/>
            <p:cNvSpPr/>
            <p:nvPr/>
          </p:nvSpPr>
          <p:spPr>
            <a:xfrm>
              <a:off x="1014839" y="2663640"/>
              <a:ext cx="58176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4/9</a:t>
              </a:r>
            </a:p>
          </p:txBody>
        </p:sp>
        <p:sp>
          <p:nvSpPr>
            <p:cNvPr id="92" name="Freeform 91"/>
            <p:cNvSpPr/>
            <p:nvPr/>
          </p:nvSpPr>
          <p:spPr>
            <a:xfrm>
              <a:off x="17640" y="2663640"/>
              <a:ext cx="9972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1596600" y="2358720"/>
              <a:ext cx="499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3/5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1014839" y="2358720"/>
              <a:ext cx="5817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2/9</a:t>
              </a:r>
            </a:p>
          </p:txBody>
        </p:sp>
        <p:sp>
          <p:nvSpPr>
            <p:cNvPr id="95" name="Freeform 94"/>
            <p:cNvSpPr/>
            <p:nvPr/>
          </p:nvSpPr>
          <p:spPr>
            <a:xfrm>
              <a:off x="17640" y="2358720"/>
              <a:ext cx="9972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96" name="Freeform 95"/>
            <p:cNvSpPr/>
            <p:nvPr/>
          </p:nvSpPr>
          <p:spPr>
            <a:xfrm>
              <a:off x="1596600" y="2053800"/>
              <a:ext cx="499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1014839" y="2053800"/>
              <a:ext cx="5817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98" name="Freeform 97"/>
            <p:cNvSpPr/>
            <p:nvPr/>
          </p:nvSpPr>
          <p:spPr>
            <a:xfrm>
              <a:off x="17640" y="2053800"/>
              <a:ext cx="9972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1596600" y="1749240"/>
              <a:ext cx="499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014839" y="1749240"/>
              <a:ext cx="58176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</a:t>
              </a: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7640" y="1749240"/>
              <a:ext cx="9972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596600" y="1444319"/>
              <a:ext cx="499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014839" y="1444319"/>
              <a:ext cx="5817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17640" y="1444319"/>
              <a:ext cx="9972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17640" y="834839"/>
              <a:ext cx="20786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106" name="Straight Connector 105"/>
            <p:cNvSpPr/>
            <p:nvPr/>
          </p:nvSpPr>
          <p:spPr>
            <a:xfrm>
              <a:off x="17640" y="3349440"/>
              <a:ext cx="9144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7" name="Straight Connector 106"/>
            <p:cNvSpPr/>
            <p:nvPr/>
          </p:nvSpPr>
          <p:spPr>
            <a:xfrm>
              <a:off x="17640" y="1444319"/>
              <a:ext cx="9144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8" name="Straight Connector 107"/>
            <p:cNvSpPr/>
            <p:nvPr/>
          </p:nvSpPr>
          <p:spPr>
            <a:xfrm>
              <a:off x="17640" y="834839"/>
              <a:ext cx="9144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9" name="Straight Connector 108"/>
            <p:cNvSpPr/>
            <p:nvPr/>
          </p:nvSpPr>
          <p:spPr>
            <a:xfrm>
              <a:off x="17640" y="1139400"/>
              <a:ext cx="9144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0" name="Straight Connector 109"/>
            <p:cNvSpPr/>
            <p:nvPr/>
          </p:nvSpPr>
          <p:spPr>
            <a:xfrm>
              <a:off x="17640" y="2053800"/>
              <a:ext cx="0" cy="3049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1" name="Straight Connector 110"/>
            <p:cNvSpPr/>
            <p:nvPr/>
          </p:nvSpPr>
          <p:spPr>
            <a:xfrm>
              <a:off x="17640" y="834839"/>
              <a:ext cx="0" cy="121896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2" name="Straight Connector 111"/>
            <p:cNvSpPr/>
            <p:nvPr/>
          </p:nvSpPr>
          <p:spPr>
            <a:xfrm>
              <a:off x="17640" y="2358720"/>
              <a:ext cx="0" cy="9907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3" name="Straight Connector 112"/>
            <p:cNvSpPr/>
            <p:nvPr/>
          </p:nvSpPr>
          <p:spPr>
            <a:xfrm>
              <a:off x="9161640" y="2053800"/>
              <a:ext cx="0" cy="3049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4" name="Straight Connector 113"/>
            <p:cNvSpPr/>
            <p:nvPr/>
          </p:nvSpPr>
          <p:spPr>
            <a:xfrm>
              <a:off x="9161640" y="834839"/>
              <a:ext cx="0" cy="121896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5" name="Straight Connector 114"/>
            <p:cNvSpPr/>
            <p:nvPr/>
          </p:nvSpPr>
          <p:spPr>
            <a:xfrm>
              <a:off x="9161640" y="2358720"/>
              <a:ext cx="0" cy="9907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6" name="Straight Connector 115"/>
            <p:cNvSpPr/>
            <p:nvPr/>
          </p:nvSpPr>
          <p:spPr>
            <a:xfrm>
              <a:off x="17640" y="2358720"/>
              <a:ext cx="9144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7" name="Straight Connector 116"/>
            <p:cNvSpPr/>
            <p:nvPr/>
          </p:nvSpPr>
          <p:spPr>
            <a:xfrm>
              <a:off x="2096279" y="834839"/>
              <a:ext cx="0" cy="25146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8" name="Straight Connector 117"/>
            <p:cNvSpPr/>
            <p:nvPr/>
          </p:nvSpPr>
          <p:spPr>
            <a:xfrm>
              <a:off x="4008239" y="834839"/>
              <a:ext cx="0" cy="25146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9" name="Straight Connector 118"/>
            <p:cNvSpPr/>
            <p:nvPr/>
          </p:nvSpPr>
          <p:spPr>
            <a:xfrm>
              <a:off x="7998480" y="834839"/>
              <a:ext cx="0" cy="25146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0" name="Straight Connector 119"/>
            <p:cNvSpPr/>
            <p:nvPr/>
          </p:nvSpPr>
          <p:spPr>
            <a:xfrm>
              <a:off x="6085079" y="1139400"/>
              <a:ext cx="0" cy="22100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186360" y="3634560"/>
            <a:ext cx="4114800" cy="609480"/>
            <a:chOff x="3186360" y="3634560"/>
            <a:chExt cx="4114800" cy="609480"/>
          </a:xfrm>
        </p:grpSpPr>
        <p:sp>
          <p:nvSpPr>
            <p:cNvPr id="122" name="Freeform 121"/>
            <p:cNvSpPr/>
            <p:nvPr/>
          </p:nvSpPr>
          <p:spPr>
            <a:xfrm>
              <a:off x="6724800" y="3939480"/>
              <a:ext cx="57636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5985000" y="3939480"/>
              <a:ext cx="7397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4996080" y="3939480"/>
              <a:ext cx="9889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4173840" y="3939480"/>
              <a:ext cx="82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3186360" y="3939480"/>
              <a:ext cx="9874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6724800" y="3634560"/>
              <a:ext cx="57636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5985000" y="3634560"/>
              <a:ext cx="7397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4996080" y="3634560"/>
              <a:ext cx="9889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4173840" y="3634560"/>
              <a:ext cx="82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Temp.</a:t>
              </a: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186360" y="3634560"/>
              <a:ext cx="9874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132" name="Straight Connector 131"/>
            <p:cNvSpPr/>
            <p:nvPr/>
          </p:nvSpPr>
          <p:spPr>
            <a:xfrm>
              <a:off x="3186360" y="4244040"/>
              <a:ext cx="41148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3" name="Straight Connector 132"/>
            <p:cNvSpPr/>
            <p:nvPr/>
          </p:nvSpPr>
          <p:spPr>
            <a:xfrm>
              <a:off x="3186360" y="3634560"/>
              <a:ext cx="0" cy="6094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4" name="Straight Connector 133"/>
            <p:cNvSpPr/>
            <p:nvPr/>
          </p:nvSpPr>
          <p:spPr>
            <a:xfrm>
              <a:off x="7301160" y="3634560"/>
              <a:ext cx="0" cy="6094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5" name="Straight Connector 134"/>
            <p:cNvSpPr/>
            <p:nvPr/>
          </p:nvSpPr>
          <p:spPr>
            <a:xfrm>
              <a:off x="3186360" y="3939480"/>
              <a:ext cx="41148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6" name="Straight Connector 135"/>
            <p:cNvSpPr/>
            <p:nvPr/>
          </p:nvSpPr>
          <p:spPr>
            <a:xfrm>
              <a:off x="3186360" y="3634560"/>
              <a:ext cx="41148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900000" y="3619800"/>
            <a:ext cx="2895479" cy="546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 new day: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3186360" y="4383720"/>
            <a:ext cx="5105520" cy="1916280"/>
            <a:chOff x="3186360" y="4383720"/>
            <a:chExt cx="5105520" cy="1916280"/>
          </a:xfrm>
        </p:grpSpPr>
        <p:sp>
          <p:nvSpPr>
            <p:cNvPr id="139" name="Freeform 138"/>
            <p:cNvSpPr/>
            <p:nvPr/>
          </p:nvSpPr>
          <p:spPr>
            <a:xfrm>
              <a:off x="3186360" y="4383720"/>
              <a:ext cx="5105520" cy="1916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Likelihood of the two classes</a:t>
              </a:r>
            </a:p>
            <a:p>
              <a:pPr marL="457200" marR="0" lvl="0" indent="0" algn="l" rtl="0" hangingPunct="0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457200" algn="l"/>
                  <a:tab pos="1371600" algn="l"/>
                  <a:tab pos="2286000" algn="l"/>
                  <a:tab pos="3200399" algn="l"/>
                  <a:tab pos="4114800" algn="l"/>
                  <a:tab pos="5029200" algn="l"/>
                  <a:tab pos="5943599" algn="l"/>
                  <a:tab pos="6857999" algn="l"/>
                  <a:tab pos="7772400" algn="l"/>
                  <a:tab pos="8686800" algn="l"/>
                  <a:tab pos="9601200" algn="l"/>
                  <a:tab pos="105156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For “yes” = 2/9 </a:t>
              </a: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</a:t>
              </a: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3/9 </a:t>
              </a: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</a:t>
              </a: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3/9 </a:t>
              </a: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</a:t>
              </a: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 3/9 </a:t>
              </a: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</a:t>
              </a: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9/14 = 0.0053</a:t>
              </a:r>
            </a:p>
            <a:p>
              <a:pPr marL="457200" marR="0" lvl="0" indent="0" algn="l" rtl="0" hangingPunct="0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457200" algn="l"/>
                  <a:tab pos="1371600" algn="l"/>
                  <a:tab pos="2286000" algn="l"/>
                  <a:tab pos="3200399" algn="l"/>
                  <a:tab pos="4114800" algn="l"/>
                  <a:tab pos="5029200" algn="l"/>
                  <a:tab pos="5943599" algn="l"/>
                  <a:tab pos="6857999" algn="l"/>
                  <a:tab pos="7772400" algn="l"/>
                  <a:tab pos="8686800" algn="l"/>
                  <a:tab pos="9601200" algn="l"/>
                  <a:tab pos="105156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For “no” = 3/5 </a:t>
              </a: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</a:t>
              </a: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1/5 </a:t>
              </a: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</a:t>
              </a: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4/5 </a:t>
              </a: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</a:t>
              </a: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3/5 </a:t>
              </a: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</a:t>
              </a: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5/14 = 0.0206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Conversion into a probability by normalization:</a:t>
              </a:r>
            </a:p>
            <a:p>
              <a:pPr marL="457200" marR="0" lvl="0" indent="0" algn="l" rtl="0" hangingPunct="0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457200" algn="l"/>
                  <a:tab pos="1371600" algn="l"/>
                  <a:tab pos="2286000" algn="l"/>
                  <a:tab pos="3200399" algn="l"/>
                  <a:tab pos="4114800" algn="l"/>
                  <a:tab pos="5029200" algn="l"/>
                  <a:tab pos="5943599" algn="l"/>
                  <a:tab pos="6857999" algn="l"/>
                  <a:tab pos="7772400" algn="l"/>
                  <a:tab pos="8686800" algn="l"/>
                  <a:tab pos="9601200" algn="l"/>
                  <a:tab pos="105156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P(“yes”) = 0.0053 / (0.0053 + 0.0206) = 0.205</a:t>
              </a:r>
            </a:p>
            <a:p>
              <a:pPr marL="457200" marR="0" lvl="0" indent="0" algn="l" rtl="0" hangingPunct="0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457200" algn="l"/>
                  <a:tab pos="1371600" algn="l"/>
                  <a:tab pos="2286000" algn="l"/>
                  <a:tab pos="3200399" algn="l"/>
                  <a:tab pos="4114800" algn="l"/>
                  <a:tab pos="5029200" algn="l"/>
                  <a:tab pos="5943599" algn="l"/>
                  <a:tab pos="6857999" algn="l"/>
                  <a:tab pos="7772400" algn="l"/>
                  <a:tab pos="8686800" algn="l"/>
                  <a:tab pos="9601200" algn="l"/>
                  <a:tab pos="105156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P(“no”) = 0.0206 / (0.0053 + 0.0206) = 0.795</a:t>
              </a:r>
            </a:p>
          </p:txBody>
        </p:sp>
        <p:sp>
          <p:nvSpPr>
            <p:cNvPr id="140" name="Straight Connector 139"/>
            <p:cNvSpPr/>
            <p:nvPr/>
          </p:nvSpPr>
          <p:spPr>
            <a:xfrm>
              <a:off x="3186360" y="4383720"/>
              <a:ext cx="51055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1" name="Straight Connector 140"/>
            <p:cNvSpPr/>
            <p:nvPr/>
          </p:nvSpPr>
          <p:spPr>
            <a:xfrm>
              <a:off x="3186360" y="6300000"/>
              <a:ext cx="51055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2" name="Straight Connector 141"/>
            <p:cNvSpPr/>
            <p:nvPr/>
          </p:nvSpPr>
          <p:spPr>
            <a:xfrm>
              <a:off x="3186360" y="4383720"/>
              <a:ext cx="0" cy="19162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3" name="Straight Connector 142"/>
            <p:cNvSpPr/>
            <p:nvPr/>
          </p:nvSpPr>
          <p:spPr>
            <a:xfrm>
              <a:off x="8291880" y="4383720"/>
              <a:ext cx="0" cy="19162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44" name="Title 143"/>
          <p:cNvSpPr txBox="1">
            <a:spLocks noGrp="1"/>
          </p:cNvSpPr>
          <p:nvPr>
            <p:ph type="title" idx="4294967295"/>
          </p:nvPr>
        </p:nvSpPr>
        <p:spPr>
          <a:xfrm>
            <a:off x="1980360" y="-77760"/>
            <a:ext cx="7543799" cy="97812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Probabilities for weather data</a:t>
            </a:r>
          </a:p>
        </p:txBody>
      </p:sp>
      <p:sp>
        <p:nvSpPr>
          <p:cNvPr id="147" name="Freeform 146"/>
          <p:cNvSpPr/>
          <p:nvPr/>
        </p:nvSpPr>
        <p:spPr>
          <a:xfrm>
            <a:off x="7238880" y="3276600"/>
            <a:ext cx="205056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Evidence E</a:t>
            </a:r>
          </a:p>
        </p:txBody>
      </p:sp>
      <p:sp>
        <p:nvSpPr>
          <p:cNvPr id="148" name="Straight Connector 147"/>
          <p:cNvSpPr/>
          <p:nvPr/>
        </p:nvSpPr>
        <p:spPr>
          <a:xfrm flipH="1">
            <a:off x="6400800" y="3505200"/>
            <a:ext cx="838080" cy="0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9" name="Freeform 148"/>
          <p:cNvSpPr/>
          <p:nvPr/>
        </p:nvSpPr>
        <p:spPr>
          <a:xfrm>
            <a:off x="457200" y="5105400"/>
            <a:ext cx="2501640" cy="82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Probability of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class “yes”</a:t>
            </a:r>
          </a:p>
        </p:txBody>
      </p:sp>
      <p:sp>
        <p:nvSpPr>
          <p:cNvPr id="150" name="Straight Connector 149"/>
          <p:cNvSpPr/>
          <p:nvPr/>
        </p:nvSpPr>
        <p:spPr>
          <a:xfrm flipV="1">
            <a:off x="2819400" y="4800600"/>
            <a:ext cx="838440" cy="533159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74E98DC-5FAF-447C-8637-022935F76EC7}" type="slidenum">
              <a:t>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81000"/>
            <a:ext cx="7543799" cy="978480"/>
          </a:xfrm>
        </p:spPr>
        <p:txBody>
          <a:bodyPr wrap="square" lIns="90360" tIns="44280" rIns="90360" bIns="44280" anchorCtr="0">
            <a:normAutofit fontScale="90000"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Naïve Bayes: discussion: The </a:t>
            </a:r>
            <a:r>
              <a:rPr lang="en-US" dirty="0"/>
              <a:t>“zero-frequency problem”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759" y="1587600"/>
            <a:ext cx="7543799" cy="41601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What if an attribute value doesn’t occur with every class value?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(e.g. “Humidity = high” for class “yes”)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Probability will be zero!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 posteriori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probability will also be zero!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(No matter how likely the other values are!)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Remedy: add 1 to the count for every attribute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value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Laplace estimator)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Result: probabilities will never be zero!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(also: stabilizes probability estimates)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C80A73F-7CBE-493D-BACD-0B4F6E18B7DD}" type="slidenum">
              <a:t>25</a:t>
            </a:fld>
            <a:endParaRPr lang="en-US" dirty="0"/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" y="0"/>
            <a:ext cx="8686800" cy="978480"/>
          </a:xfrm>
        </p:spPr>
        <p:txBody>
          <a:bodyPr wrap="square" lIns="90360" tIns="44280" rIns="90360" bIns="44280" anchorCtr="0">
            <a:normAutofit fontScale="90000"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Naïve Bayes: discussion: Missing </a:t>
            </a:r>
            <a:r>
              <a:rPr lang="en-US" dirty="0"/>
              <a:t>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38200"/>
            <a:ext cx="7772038" cy="20620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Training: instance is not included in frequency count for attribute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value</a:t>
            </a: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Classification: attribute will be omitted from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calculation</a:t>
            </a: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52400" y="2438400"/>
            <a:ext cx="7086600" cy="978480"/>
          </a:xfrm>
          <a:prstGeom prst="rect">
            <a:avLst/>
          </a:prstGeom>
        </p:spPr>
        <p:txBody>
          <a:bodyPr vert="horz" wrap="square" lIns="90360" tIns="44280" rIns="90360" bIns="44280" rtlCol="0" anchor="ctr" anchorCtr="0">
            <a:normAutofit fontScale="82500" lnSpcReduction="20000"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Arial Black" pitchFamily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Naïve Bayes: discussion: Numeric Attributes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3429000"/>
            <a:ext cx="6781800" cy="2176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lnSpc>
                <a:spcPct val="90000"/>
              </a:lnSpc>
              <a:spcBef>
                <a:spcPts val="697"/>
              </a:spcBef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Usual assumption: attributes have a </a:t>
            </a:r>
            <a:r>
              <a:rPr lang="en-US" sz="2400" b="0" i="1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normal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or </a:t>
            </a:r>
            <a:r>
              <a:rPr lang="en-US" sz="2400" b="0" i="1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Gaussian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probability distribution (given the class)</a:t>
            </a:r>
          </a:p>
          <a:p>
            <a:pPr lvl="0" hangingPunct="0">
              <a:lnSpc>
                <a:spcPct val="90000"/>
              </a:lnSpc>
              <a:spcBef>
                <a:spcPts val="697"/>
              </a:spcBef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</a:t>
            </a:r>
            <a:r>
              <a:rPr lang="en-US" sz="2400" b="0" i="1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probability density function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for the normal distribution is defined by two parameters: mean and standard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deviation: </a:t>
            </a: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aphicFrame>
        <p:nvGraphicFramePr>
          <p:cNvPr id="6146" name="Object 2" descr="White marble"/>
          <p:cNvGraphicFramePr>
            <a:graphicFrameLocks noChangeAspect="1"/>
          </p:cNvGraphicFramePr>
          <p:nvPr/>
        </p:nvGraphicFramePr>
        <p:xfrm>
          <a:off x="533400" y="5715000"/>
          <a:ext cx="67278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4" imgW="2946240" imgH="190440" progId="Equation.3">
                  <p:embed/>
                </p:oleObj>
              </mc:Choice>
              <mc:Fallback>
                <p:oleObj name="Equation" r:id="rId4" imgW="2946240" imgH="190440" progId="Equation.3">
                  <p:embed/>
                  <p:pic>
                    <p:nvPicPr>
                      <p:cNvPr id="0" name="Picture 2" descr="White mar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715000"/>
                        <a:ext cx="6727825" cy="434975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alphaModFix/>
            <a:lum/>
          </a:blip>
          <a:srcRect/>
          <a:stretch>
            <a:fillRect/>
          </a:stretch>
        </p:blipFill>
        <p:spPr>
          <a:xfrm>
            <a:off x="7620000" y="4585356"/>
            <a:ext cx="1523999" cy="17074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7668498" y="2971800"/>
          <a:ext cx="1475502" cy="144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r:id="rId8" imgW="3685714" imgH="2904762" progId="">
                  <p:embed/>
                </p:oleObj>
              </mc:Choice>
              <mc:Fallback>
                <p:oleObj r:id="rId8" imgW="3685714" imgH="290476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498" y="2971800"/>
                        <a:ext cx="1475502" cy="1447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 lvl="0"/>
            <a:fld id="{E7300910-093F-49BC-B8F9-7A47D546079A}" type="slidenum">
              <a:t>26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600" y="30480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Naïve Bayes: discussion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587600"/>
            <a:ext cx="809784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Naïve Bayes works surprisingly well (even if independence assumption is clearly violated)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Why? Because classification doesn’t require accurate probability estimates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as long as maximum probability is assigned to correct class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However: adding too many redundant attributes will cause problems (e.g. identical attributes)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Note also: many numeric attributes are not normally distributed 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Gothic" pitchFamily="2"/>
                <a:cs typeface="Lucidasans" pitchFamily="2"/>
              </a:rPr>
              <a:t>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kernel density estimators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AAC760-9DA4-4889-BE3A-8C0877D2C395}" type="slidenum">
              <a:t>27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4800" y="38100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</a:t>
            </a:r>
            <a:r>
              <a:rPr lang="en-US" dirty="0" smtClean="0"/>
              <a:t>ecision trees classifiers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000" y="1587600"/>
            <a:ext cx="8097840" cy="37719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Strategy: top down</a:t>
            </a:r>
            <a:b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Recursive </a:t>
            </a:r>
            <a:r>
              <a:rPr lang="en-US" sz="28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divide-and-conquer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fashion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First: select attribute for root node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Create branch for each possible attribute value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Then: split instances into subsets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Choose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split that maximizes certain criterion</a:t>
            </a: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Finally: repeat recursively for each branch, using only instances that reach the branch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Stop if all instances have the same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D06852-D97C-4179-9266-BFAC788A135F}" type="slidenum">
              <a:t>28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Which attribute to select?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371599" y="1295280"/>
            <a:ext cx="2819520" cy="199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1828800" y="3809880"/>
            <a:ext cx="1657439" cy="266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5486399" y="1295280"/>
            <a:ext cx="1776240" cy="236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alphaModFix/>
            <a:lum/>
          </a:blip>
          <a:srcRect/>
          <a:stretch>
            <a:fillRect/>
          </a:stretch>
        </p:blipFill>
        <p:spPr>
          <a:xfrm>
            <a:off x="5105520" y="4191120"/>
            <a:ext cx="2438280" cy="219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8262C67-BA2B-40ED-BA77-437C48FA07C8}" type="slidenum">
              <a:t>29</a:t>
            </a:fld>
            <a:endParaRPr lang="en-US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Which attribute to select?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371599" y="1295280"/>
            <a:ext cx="2819520" cy="199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1828800" y="3809880"/>
            <a:ext cx="1657439" cy="266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5486399" y="1295280"/>
            <a:ext cx="1776240" cy="236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alphaModFix/>
            <a:lum/>
          </a:blip>
          <a:srcRect/>
          <a:stretch>
            <a:fillRect/>
          </a:stretch>
        </p:blipFill>
        <p:spPr>
          <a:xfrm>
            <a:off x="5105520" y="4191120"/>
            <a:ext cx="2438280" cy="21985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1447560" y="1142640"/>
            <a:ext cx="6019919" cy="5181480"/>
            <a:chOff x="1447560" y="1142640"/>
            <a:chExt cx="6019919" cy="5181480"/>
          </a:xfrm>
        </p:grpSpPr>
        <p:grpSp>
          <p:nvGrpSpPr>
            <p:cNvPr id="8" name="Group 7"/>
            <p:cNvGrpSpPr/>
            <p:nvPr/>
          </p:nvGrpSpPr>
          <p:grpSpPr>
            <a:xfrm>
              <a:off x="5105160" y="1142640"/>
              <a:ext cx="2362319" cy="2438279"/>
              <a:chOff x="5105160" y="1142640"/>
              <a:chExt cx="2362319" cy="2438279"/>
            </a:xfrm>
          </p:grpSpPr>
          <p:sp>
            <p:nvSpPr>
              <p:cNvPr id="9" name="Straight Connector 8"/>
              <p:cNvSpPr/>
              <p:nvPr/>
            </p:nvSpPr>
            <p:spPr>
              <a:xfrm flipV="1">
                <a:off x="5105520" y="1142640"/>
                <a:ext cx="2361959" cy="2438279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Clr>
                    <a:srgbClr val="008000"/>
                  </a:buClr>
                  <a:buSzPct val="100000"/>
                  <a:buFont typeface="Times New Roman" pitchFamily="18"/>
                  <a:buNone/>
                </a:defPPr>
                <a:lvl1pPr lvl="0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1pPr>
                <a:lvl2pPr lvl="1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2pPr>
                <a:lvl3pPr lvl="2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4pPr>
                <a:lvl5pPr lvl="4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5pPr>
                <a:lvl6pPr lvl="5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6pPr>
                <a:lvl7pPr lvl="6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7pPr>
                <a:lvl8pPr lvl="7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8pPr>
                <a:lvl9pPr lvl="8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  <p:sp>
            <p:nvSpPr>
              <p:cNvPr id="10" name="Straight Connector 9"/>
              <p:cNvSpPr/>
              <p:nvPr/>
            </p:nvSpPr>
            <p:spPr>
              <a:xfrm flipH="1" flipV="1">
                <a:off x="5105160" y="1142640"/>
                <a:ext cx="2361959" cy="2438279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Clr>
                    <a:srgbClr val="008000"/>
                  </a:buClr>
                  <a:buSzPct val="100000"/>
                  <a:buFont typeface="Times New Roman" pitchFamily="18"/>
                  <a:buNone/>
                </a:defPPr>
                <a:lvl1pPr lvl="0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1pPr>
                <a:lvl2pPr lvl="1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2pPr>
                <a:lvl3pPr lvl="2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4pPr>
                <a:lvl5pPr lvl="4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5pPr>
                <a:lvl6pPr lvl="5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6pPr>
                <a:lvl7pPr lvl="6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7pPr>
                <a:lvl8pPr lvl="7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8pPr>
                <a:lvl9pPr lvl="8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105160" y="3885839"/>
              <a:ext cx="2362319" cy="2438281"/>
              <a:chOff x="5105160" y="3885839"/>
              <a:chExt cx="2362319" cy="2438281"/>
            </a:xfrm>
          </p:grpSpPr>
          <p:sp>
            <p:nvSpPr>
              <p:cNvPr id="12" name="Straight Connector 11"/>
              <p:cNvSpPr/>
              <p:nvPr/>
            </p:nvSpPr>
            <p:spPr>
              <a:xfrm flipV="1">
                <a:off x="5105520" y="3885839"/>
                <a:ext cx="2361959" cy="2438281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Clr>
                    <a:srgbClr val="008000"/>
                  </a:buClr>
                  <a:buSzPct val="100000"/>
                  <a:buFont typeface="Times New Roman" pitchFamily="18"/>
                  <a:buNone/>
                </a:defPPr>
                <a:lvl1pPr lvl="0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1pPr>
                <a:lvl2pPr lvl="1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2pPr>
                <a:lvl3pPr lvl="2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4pPr>
                <a:lvl5pPr lvl="4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5pPr>
                <a:lvl6pPr lvl="5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6pPr>
                <a:lvl7pPr lvl="6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7pPr>
                <a:lvl8pPr lvl="7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8pPr>
                <a:lvl9pPr lvl="8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  <p:sp>
            <p:nvSpPr>
              <p:cNvPr id="13" name="Straight Connector 12"/>
              <p:cNvSpPr/>
              <p:nvPr/>
            </p:nvSpPr>
            <p:spPr>
              <a:xfrm flipH="1" flipV="1">
                <a:off x="5105160" y="3885839"/>
                <a:ext cx="2361959" cy="2438281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Clr>
                    <a:srgbClr val="008000"/>
                  </a:buClr>
                  <a:buSzPct val="100000"/>
                  <a:buFont typeface="Times New Roman" pitchFamily="18"/>
                  <a:buNone/>
                </a:defPPr>
                <a:lvl1pPr lvl="0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1pPr>
                <a:lvl2pPr lvl="1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2pPr>
                <a:lvl3pPr lvl="2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4pPr>
                <a:lvl5pPr lvl="4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5pPr>
                <a:lvl6pPr lvl="5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6pPr>
                <a:lvl7pPr lvl="6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7pPr>
                <a:lvl8pPr lvl="7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8pPr>
                <a:lvl9pPr lvl="8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447560" y="3885839"/>
              <a:ext cx="2362320" cy="2438281"/>
              <a:chOff x="1447560" y="3885839"/>
              <a:chExt cx="2362320" cy="2438281"/>
            </a:xfrm>
          </p:grpSpPr>
          <p:sp>
            <p:nvSpPr>
              <p:cNvPr id="15" name="Straight Connector 14"/>
              <p:cNvSpPr/>
              <p:nvPr/>
            </p:nvSpPr>
            <p:spPr>
              <a:xfrm flipV="1">
                <a:off x="1447919" y="3885839"/>
                <a:ext cx="2361961" cy="2438281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Clr>
                    <a:srgbClr val="008000"/>
                  </a:buClr>
                  <a:buSzPct val="100000"/>
                  <a:buFont typeface="Times New Roman" pitchFamily="18"/>
                  <a:buNone/>
                </a:defPPr>
                <a:lvl1pPr lvl="0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1pPr>
                <a:lvl2pPr lvl="1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2pPr>
                <a:lvl3pPr lvl="2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4pPr>
                <a:lvl5pPr lvl="4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5pPr>
                <a:lvl6pPr lvl="5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6pPr>
                <a:lvl7pPr lvl="6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7pPr>
                <a:lvl8pPr lvl="7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8pPr>
                <a:lvl9pPr lvl="8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  <p:sp>
            <p:nvSpPr>
              <p:cNvPr id="16" name="Straight Connector 15"/>
              <p:cNvSpPr/>
              <p:nvPr/>
            </p:nvSpPr>
            <p:spPr>
              <a:xfrm flipH="1" flipV="1">
                <a:off x="1447560" y="3885839"/>
                <a:ext cx="2361960" cy="2438281"/>
              </a:xfrm>
              <a:prstGeom prst="line">
                <a:avLst/>
              </a:prstGeom>
              <a:noFill/>
              <a:ln w="38160">
                <a:solidFill>
                  <a:srgbClr val="008000"/>
                </a:solidFill>
                <a:prstDash val="solid"/>
                <a:miter/>
              </a:ln>
            </p:spPr>
            <p:txBody>
              <a:bodyPr vert="horz" wrap="square" lIns="90000" tIns="46800" rIns="90000" bIns="46800" anchor="t" anchorCtr="0" compatLnSpc="0"/>
              <a:lstStyle>
                <a:defPPr lvl="0">
                  <a:buClr>
                    <a:srgbClr val="008000"/>
                  </a:buClr>
                  <a:buSzPct val="100000"/>
                  <a:buFont typeface="Times New Roman" pitchFamily="18"/>
                  <a:buNone/>
                </a:defPPr>
                <a:lvl1pPr lvl="0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1pPr>
                <a:lvl2pPr lvl="1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2pPr>
                <a:lvl3pPr lvl="2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3pPr>
                <a:lvl4pPr lvl="3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4pPr>
                <a:lvl5pPr lvl="4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5pPr>
                <a:lvl6pPr lvl="5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6pPr>
                <a:lvl7pPr lvl="6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7pPr>
                <a:lvl8pPr lvl="7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8pPr>
                <a:lvl9pPr lvl="8">
                  <a:buClr>
                    <a:srgbClr val="008000"/>
                  </a:buClr>
                  <a:buSzPct val="100000"/>
                  <a:buFont typeface="Times New Roman" pitchFamily="18"/>
                  <a:buChar char="•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914400" algn="l"/>
                    <a:tab pos="1828800" algn="l"/>
                    <a:tab pos="2743199" algn="l"/>
                    <a:tab pos="3657600" algn="l"/>
                    <a:tab pos="4572000" algn="l"/>
                    <a:tab pos="5486399" algn="l"/>
                    <a:tab pos="6400799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US" sz="2400" b="0" i="0" u="none" strike="noStrike" baseline="0">
                  <a:ln>
                    <a:noFill/>
                  </a:ln>
                  <a:solidFill>
                    <a:srgbClr val="00DCFF"/>
                  </a:solidFill>
                  <a:latin typeface="Utopia" pitchFamily="18"/>
                  <a:ea typeface="Gothic" pitchFamily="2"/>
                  <a:cs typeface="Lucidasans" pitchFamily="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BD10335-D8CA-43B0-92CC-C0A7281D31A1}" type="slidenum">
              <a:t>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0000" y="6617880"/>
            <a:ext cx="6713400" cy="240120"/>
          </a:xfrm>
        </p:spPr>
        <p:txBody>
          <a:bodyPr/>
          <a:lstStyle/>
          <a:p>
            <a:pPr lvl="0"/>
            <a:r>
              <a:rPr lang="en-US" dirty="0" smtClean="0"/>
              <a:t>Data Mining: Practical Machine Learning Tools and Techniques (Chapter 1)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152400"/>
            <a:ext cx="7649640" cy="704978"/>
          </a:xfrm>
        </p:spPr>
        <p:txBody>
          <a:bodyPr wrap="square" lIns="90360" tIns="44280" rIns="90360" bIns="44280" anchorCtr="0">
            <a:normAutofit fontScale="90000"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 dirty="0" smtClean="0"/>
              <a:t>Outline</a:t>
            </a:r>
            <a:endParaRPr lang="en-NZ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04800" y="1080000"/>
            <a:ext cx="8610600" cy="4752240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598"/>
              </a:spcBef>
              <a:buFont typeface="Wingdings" pitchFamily="2" charset="2"/>
              <a:buChar char="v"/>
            </a:pPr>
            <a:r>
              <a:rPr lang="en-NZ" sz="2400" dirty="0" smtClean="0"/>
              <a:t> Course roadmap</a:t>
            </a:r>
          </a:p>
          <a:p>
            <a:pPr marL="589320" lvl="1" indent="0">
              <a:spcBef>
                <a:spcPts val="598"/>
              </a:spcBef>
              <a:buFont typeface="Wingdings" pitchFamily="2" charset="2"/>
              <a:buChar char="v"/>
            </a:pPr>
            <a:r>
              <a:rPr lang="en-NZ" sz="2000" dirty="0" smtClean="0"/>
              <a:t>Ensemble of classifiers</a:t>
            </a:r>
          </a:p>
          <a:p>
            <a:pPr marL="589320" lvl="1" indent="0">
              <a:spcBef>
                <a:spcPts val="598"/>
              </a:spcBef>
              <a:buFont typeface="Wingdings" pitchFamily="2" charset="2"/>
              <a:buChar char="v"/>
            </a:pPr>
            <a:r>
              <a:rPr lang="en-NZ" sz="2000" dirty="0" smtClean="0"/>
              <a:t>Kernel Functions</a:t>
            </a:r>
          </a:p>
          <a:p>
            <a:pPr marL="589320" lvl="1" indent="0">
              <a:spcBef>
                <a:spcPts val="598"/>
              </a:spcBef>
              <a:buFont typeface="Wingdings" pitchFamily="2" charset="2"/>
              <a:buChar char="v"/>
            </a:pPr>
            <a:r>
              <a:rPr lang="en-NZ" sz="2000" dirty="0" smtClean="0"/>
              <a:t>Bayesian Networks</a:t>
            </a:r>
          </a:p>
          <a:p>
            <a:pPr marL="589320" lvl="1" indent="0">
              <a:spcBef>
                <a:spcPts val="598"/>
              </a:spcBef>
              <a:buFont typeface="Wingdings" pitchFamily="2" charset="2"/>
              <a:buChar char="v"/>
            </a:pPr>
            <a:r>
              <a:rPr lang="en-NZ" sz="2000" dirty="0" smtClean="0"/>
              <a:t>Hidden Markov Models</a:t>
            </a:r>
          </a:p>
          <a:p>
            <a:pPr marL="0" lvl="0" indent="0">
              <a:spcBef>
                <a:spcPts val="598"/>
              </a:spcBef>
              <a:buFont typeface="Wingdings" pitchFamily="2" charset="2"/>
              <a:buChar char="v"/>
            </a:pPr>
            <a:r>
              <a:rPr lang="en-NZ" sz="2400" dirty="0"/>
              <a:t> </a:t>
            </a:r>
            <a:r>
              <a:rPr lang="en-NZ" sz="2400" dirty="0" smtClean="0"/>
              <a:t>Lecture 1: Overview of Data Mining</a:t>
            </a:r>
          </a:p>
          <a:p>
            <a:pPr marL="589320" lvl="1" indent="0">
              <a:spcBef>
                <a:spcPts val="598"/>
              </a:spcBef>
              <a:buFont typeface="Wingdings" pitchFamily="2" charset="2"/>
              <a:buChar char="v"/>
            </a:pPr>
            <a:r>
              <a:rPr lang="en-NZ" sz="2000" dirty="0"/>
              <a:t> </a:t>
            </a:r>
            <a:r>
              <a:rPr lang="en-NZ" sz="2000" dirty="0" smtClean="0"/>
              <a:t>Data versus information</a:t>
            </a:r>
          </a:p>
          <a:p>
            <a:pPr marL="589320" lvl="1" indent="0">
              <a:spcBef>
                <a:spcPts val="598"/>
              </a:spcBef>
              <a:buFont typeface="Wingdings" pitchFamily="2" charset="2"/>
              <a:buChar char="v"/>
            </a:pPr>
            <a:r>
              <a:rPr lang="en-NZ" sz="2000" dirty="0"/>
              <a:t> </a:t>
            </a:r>
            <a:r>
              <a:rPr lang="en-NZ" sz="2000" dirty="0" smtClean="0"/>
              <a:t>Data mining definition and stages </a:t>
            </a:r>
          </a:p>
          <a:p>
            <a:pPr marL="589320" lvl="1" indent="0">
              <a:spcBef>
                <a:spcPts val="598"/>
              </a:spcBef>
              <a:buFont typeface="Wingdings" pitchFamily="2" charset="2"/>
              <a:buChar char="v"/>
            </a:pPr>
            <a:r>
              <a:rPr lang="en-NZ" sz="2000" dirty="0"/>
              <a:t> </a:t>
            </a:r>
            <a:r>
              <a:rPr lang="en-NZ" sz="2000" dirty="0" smtClean="0"/>
              <a:t>Applications</a:t>
            </a:r>
          </a:p>
          <a:p>
            <a:pPr marL="589320" lvl="1" indent="0">
              <a:spcBef>
                <a:spcPts val="598"/>
              </a:spcBef>
              <a:buFont typeface="Wingdings" pitchFamily="2" charset="2"/>
              <a:buChar char="v"/>
            </a:pPr>
            <a:r>
              <a:rPr lang="en-NZ" sz="2000" dirty="0"/>
              <a:t> </a:t>
            </a:r>
            <a:r>
              <a:rPr lang="en-NZ" sz="2000" dirty="0" smtClean="0"/>
              <a:t>Data </a:t>
            </a:r>
            <a:r>
              <a:rPr lang="en-NZ" sz="2000" dirty="0"/>
              <a:t>m</a:t>
            </a:r>
            <a:r>
              <a:rPr lang="en-NZ" sz="2000" dirty="0" smtClean="0"/>
              <a:t>ining algorithms</a:t>
            </a:r>
          </a:p>
          <a:p>
            <a:pPr marL="1112400" lvl="2" indent="0">
              <a:buFont typeface="Wingdings" pitchFamily="2" charset="2"/>
              <a:buChar char="v"/>
            </a:pPr>
            <a:r>
              <a:rPr lang="en-NZ" sz="1200" dirty="0" smtClean="0"/>
              <a:t>Deterministic versus probabilistic</a:t>
            </a:r>
          </a:p>
          <a:p>
            <a:pPr marL="0" lvl="0" indent="0">
              <a:spcBef>
                <a:spcPts val="598"/>
              </a:spcBef>
              <a:buFont typeface="Wingdings" pitchFamily="2" charset="2"/>
              <a:buChar char="v"/>
            </a:pPr>
            <a:r>
              <a:rPr lang="en-NZ" sz="2400" dirty="0"/>
              <a:t> </a:t>
            </a:r>
            <a:r>
              <a:rPr lang="en-NZ" sz="2400" dirty="0" smtClean="0"/>
              <a:t>Lecture 2: Evaluation of data </a:t>
            </a:r>
            <a:r>
              <a:rPr lang="en-NZ" sz="2400" dirty="0"/>
              <a:t>m</a:t>
            </a:r>
            <a:r>
              <a:rPr lang="en-NZ" sz="2400" dirty="0" smtClean="0"/>
              <a:t>ining 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085D0A-022C-4A98-8E3C-48A98DCB37C5}" type="slidenum">
              <a:t>30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" y="381000"/>
            <a:ext cx="7543799" cy="97848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dirty="0"/>
              <a:t>Criterion for attribute selection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587600"/>
            <a:ext cx="773784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Which is the best attribute?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Want to get the smallest tree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Heuristic: choose the attribute that produces the “purest” nodes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Popular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impurity criterion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: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information gain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Information gain increases with the average purity of the subsets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Strategy: choose attribute that gives greatest information gain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9D84EC-7448-4935-923A-D03DE2F5BC6B}" type="slidenum">
              <a:t>31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2000" y="30480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Computing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359000"/>
            <a:ext cx="7543799" cy="203643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Measure information in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bits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Given a probability distribution, the info required to predict an event is the distribution’s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entropy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Entropy gives the information required in bits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(can involve fractions of bits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!)</a:t>
            </a: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E3BF31-C3D1-43DE-8E4B-2F23E9BD0E2C}" type="slidenum">
              <a:t>32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200" y="228600"/>
            <a:ext cx="7543799" cy="978480"/>
          </a:xfrm>
        </p:spPr>
        <p:txBody>
          <a:bodyPr wrap="square" lIns="90360" tIns="44280" rIns="90360" bIns="44280" anchorCtr="0">
            <a:normAutofit fontScale="90000"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Computing information </a:t>
            </a:r>
            <a:r>
              <a:rPr lang="en-US" dirty="0" smtClean="0"/>
              <a:t>gain for weather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440" y="158760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Information gain: information before splitting – information after splitting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Information gain for attributes from weather data:</a:t>
            </a:r>
          </a:p>
        </p:txBody>
      </p:sp>
      <p:sp>
        <p:nvSpPr>
          <p:cNvPr id="4" name="Freeform 3"/>
          <p:cNvSpPr/>
          <p:nvPr/>
        </p:nvSpPr>
        <p:spPr>
          <a:xfrm>
            <a:off x="1620000" y="4320000"/>
            <a:ext cx="5161680" cy="1103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gain(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Outlook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)	      = 0.247 bits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gain(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Temperature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)	      = 0.029 bits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gain(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Humidity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)	      = 0.152 bits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gain(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Windy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)	      = 0.048 bits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DCFF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260000" y="2340000"/>
            <a:ext cx="7807680" cy="1025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gain(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Outlook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)	= info([9,5])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Tahoma" pitchFamily="2"/>
                <a:cs typeface="Tahoma" pitchFamily="2"/>
              </a:rPr>
              <a:t>– info([2,3],[4,0],[3,2])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171756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Tahoma" pitchFamily="2"/>
                <a:cs typeface="Tahoma" pitchFamily="2"/>
              </a:rPr>
              <a:t>		= 0.940 – 0.693</a:t>
            </a:r>
            <a:b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Tahoma" pitchFamily="2"/>
                <a:cs typeface="Tahoma" pitchFamily="2"/>
              </a:rPr>
            </a:b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Tahoma" pitchFamily="2"/>
                <a:cs typeface="Tahoma" pitchFamily="2"/>
              </a:rPr>
              <a:t>	=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0.247 bits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0C40B5-3246-4067-8FFC-E6D31804E4D1}" type="slidenum">
              <a:t>33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64160" y="1243440"/>
            <a:ext cx="2895839" cy="21765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Continuing to split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480000" y="1217160"/>
            <a:ext cx="2514600" cy="238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3368160" y="2192760"/>
            <a:ext cx="2571839" cy="2667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/>
          <p:nvPr/>
        </p:nvSpPr>
        <p:spPr>
          <a:xfrm>
            <a:off x="2520000" y="5245200"/>
            <a:ext cx="4642920" cy="546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gain(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Temperature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)	= 0.571 bits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gain(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Humidity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)      	= 0.971 bits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228276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gain(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Windy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)	= 0.020 bits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00DCFF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7491505-2BC5-4843-8468-151155232E30}" type="slidenum">
              <a:t>34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8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Final decision 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4500720"/>
            <a:ext cx="8460000" cy="12489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Note: not all leaves need to be pure; sometimes </a:t>
            </a:r>
            <a:r>
              <a:rPr lang="en-US" sz="28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almost identical 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instances have different classes</a:t>
            </a:r>
          </a:p>
          <a:p>
            <a:pPr marL="1028519" marR="0" lvl="0" indent="-457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1028519" algn="l"/>
                <a:tab pos="1942919" algn="l"/>
                <a:tab pos="2857319" algn="l"/>
                <a:tab pos="3771718" algn="l"/>
                <a:tab pos="4686119" algn="l"/>
                <a:tab pos="5600519" algn="l"/>
                <a:tab pos="6514918" algn="l"/>
                <a:tab pos="7429318" algn="l"/>
                <a:tab pos="8343719" algn="l"/>
                <a:tab pos="9258119" algn="l"/>
                <a:tab pos="10172519" algn="l"/>
                <a:tab pos="11086919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 Splitting stops when data can’t be split any further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362320" y="1295280"/>
            <a:ext cx="4343400" cy="279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A4284E2-B5CF-4C02-AEED-B19655362367}" type="slidenum">
              <a:t>35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Wishlist for a purity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587600"/>
            <a:ext cx="7917840" cy="390803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Properties we require from a purity measure:</a:t>
            </a:r>
          </a:p>
          <a:p>
            <a:pPr marL="457200" lvl="2" hangingPunct="0">
              <a:lnSpc>
                <a:spcPct val="90000"/>
              </a:lnSpc>
              <a:spcBef>
                <a:spcPts val="598"/>
              </a:spcBef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When node is pure, measure should be zero</a:t>
            </a:r>
          </a:p>
          <a:p>
            <a:pPr marL="457200" lvl="2" hangingPunct="0">
              <a:lnSpc>
                <a:spcPct val="90000"/>
              </a:lnSpc>
              <a:spcBef>
                <a:spcPts val="598"/>
              </a:spcBef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When impurity is maximal (i.e. all classes equally likely), measure should be maximal</a:t>
            </a:r>
          </a:p>
          <a:p>
            <a:pPr marL="457200" lvl="2" hangingPunct="0">
              <a:lnSpc>
                <a:spcPct val="90000"/>
              </a:lnSpc>
              <a:spcBef>
                <a:spcPts val="598"/>
              </a:spcBef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Measure should obey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multistage property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(i.e. decisions can be made in several stages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)</a:t>
            </a: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1371599" marR="0" lvl="0" indent="-228600" algn="l" rtl="0" hangingPunct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1371599" algn="l"/>
                <a:tab pos="2285999" algn="l"/>
                <a:tab pos="3200399" algn="l"/>
                <a:tab pos="4114798" algn="l"/>
                <a:tab pos="5029199" algn="l"/>
                <a:tab pos="5943599" algn="l"/>
                <a:tab pos="6857998" algn="l"/>
                <a:tab pos="7772398" algn="l"/>
                <a:tab pos="8686799" algn="l"/>
                <a:tab pos="9601199" algn="l"/>
                <a:tab pos="10515599" algn="l"/>
                <a:tab pos="11429999" algn="l"/>
              </a:tabLst>
            </a:pPr>
            <a:endParaRPr lang="en-US" sz="2000" b="0" i="1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Entropy is the only function that satisfies all three properties!</a:t>
            </a:r>
            <a:r>
              <a:rPr lang="en-US" sz="28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91594C-7FC6-4366-9CE6-1484C3879585}" type="slidenum">
              <a:t>36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3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Highly-branching 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587600"/>
            <a:ext cx="7543799" cy="4269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Problematic: attributes with a large number of values (extreme case: ID code)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Subsets are more likely to be pure if there is a large number of values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Symbol" pitchFamily="2"/>
              <a:buChar char="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Information gain is biased towards choosing attributes with a large number of values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Symbol" pitchFamily="2"/>
              <a:buChar char="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This may result in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overfitting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(selection of an attribute that is non-optimal for prediction)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Another problem: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fragmentation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800" b="0" i="1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08C7F01-84DE-42CD-9FA0-9E2FC07234C7}" type="slidenum">
              <a:t>37</a:t>
            </a:fld>
            <a:endParaRPr lang="en-US"/>
          </a:p>
        </p:txBody>
      </p:sp>
      <p:sp>
        <p:nvSpPr>
          <p:cNvPr id="1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43919" y="-78480"/>
            <a:ext cx="7696080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Weather data with </a:t>
            </a:r>
            <a:r>
              <a:rPr lang="en-US" i="1"/>
              <a:t>ID code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05120" y="1219320"/>
            <a:ext cx="5294880" cy="5068800"/>
            <a:chOff x="1905120" y="1219320"/>
            <a:chExt cx="5294880" cy="5068800"/>
          </a:xfrm>
        </p:grpSpPr>
        <p:sp>
          <p:nvSpPr>
            <p:cNvPr id="4" name="Freeform 3"/>
            <p:cNvSpPr/>
            <p:nvPr/>
          </p:nvSpPr>
          <p:spPr>
            <a:xfrm>
              <a:off x="1905120" y="595296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1905120" y="5618160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1905120" y="528300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L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1905120" y="4948200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K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905120" y="461304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J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905120" y="427824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05120" y="394308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905120" y="3608280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905120" y="327348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05120" y="293832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905120" y="2603520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D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905120" y="226836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905120" y="1888920"/>
              <a:ext cx="1024199" cy="37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905120" y="1554119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905120" y="121932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ID code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602760" y="5952960"/>
              <a:ext cx="597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833440" y="5952960"/>
              <a:ext cx="769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809240" y="595296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954960" y="5952960"/>
              <a:ext cx="854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929319" y="595296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6602760" y="5618160"/>
              <a:ext cx="59724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33440" y="5618160"/>
              <a:ext cx="76932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4809240" y="5618160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954960" y="5618160"/>
              <a:ext cx="85427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929319" y="5618160"/>
              <a:ext cx="102563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602760" y="5283000"/>
              <a:ext cx="597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833440" y="5283000"/>
              <a:ext cx="769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809240" y="528300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954960" y="5283000"/>
              <a:ext cx="854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929319" y="528300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6602760" y="4948200"/>
              <a:ext cx="59724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833440" y="4948200"/>
              <a:ext cx="76932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809240" y="4948200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954960" y="4948200"/>
              <a:ext cx="85427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929319" y="4948200"/>
              <a:ext cx="102563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6602760" y="4613040"/>
              <a:ext cx="597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5833440" y="4613040"/>
              <a:ext cx="769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4809240" y="461304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954960" y="4613040"/>
              <a:ext cx="854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2929319" y="461304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6602760" y="4278240"/>
              <a:ext cx="597240" cy="406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5833440" y="4278240"/>
              <a:ext cx="769320" cy="406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4809240" y="4278240"/>
              <a:ext cx="1024199" cy="419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3954960" y="4278240"/>
              <a:ext cx="854279" cy="4190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2929319" y="427824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6602760" y="3943080"/>
              <a:ext cx="597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833440" y="3943080"/>
              <a:ext cx="769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4809240" y="394308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3954960" y="3943080"/>
              <a:ext cx="854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929319" y="394308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6602760" y="3608280"/>
              <a:ext cx="59724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5833440" y="3608280"/>
              <a:ext cx="76932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4809240" y="3608280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3954960" y="3608280"/>
              <a:ext cx="85427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2929319" y="3608280"/>
              <a:ext cx="102563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6602760" y="3273480"/>
              <a:ext cx="597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5833440" y="3273480"/>
              <a:ext cx="769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4809240" y="327348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954960" y="3273480"/>
              <a:ext cx="854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2929319" y="327348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6602760" y="2938320"/>
              <a:ext cx="597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833440" y="2938320"/>
              <a:ext cx="769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4809240" y="293832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3954960" y="2938320"/>
              <a:ext cx="854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2929319" y="293832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6602760" y="2603520"/>
              <a:ext cx="59724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5833440" y="2603520"/>
              <a:ext cx="76932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4809240" y="2603520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3954960" y="2603520"/>
              <a:ext cx="85427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2929319" y="2603520"/>
              <a:ext cx="102563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6602760" y="2268360"/>
              <a:ext cx="597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5833440" y="2268360"/>
              <a:ext cx="769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4809240" y="226836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3954960" y="2268360"/>
              <a:ext cx="854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2929319" y="226836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6602760" y="1888920"/>
              <a:ext cx="597240" cy="37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5833440" y="1888920"/>
              <a:ext cx="769320" cy="37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4809240" y="1888920"/>
              <a:ext cx="1024199" cy="37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3954960" y="1888920"/>
              <a:ext cx="854279" cy="37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2929319" y="1888920"/>
              <a:ext cx="1025639" cy="37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6602760" y="1554119"/>
              <a:ext cx="59724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85" name="Freeform 84"/>
            <p:cNvSpPr/>
            <p:nvPr/>
          </p:nvSpPr>
          <p:spPr>
            <a:xfrm>
              <a:off x="5833440" y="1554119"/>
              <a:ext cx="769320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4809240" y="1554119"/>
              <a:ext cx="102419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3954960" y="1554119"/>
              <a:ext cx="85427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88" name="Freeform 87"/>
            <p:cNvSpPr/>
            <p:nvPr/>
          </p:nvSpPr>
          <p:spPr>
            <a:xfrm>
              <a:off x="2929319" y="1554119"/>
              <a:ext cx="1025639" cy="334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89" name="Freeform 88"/>
            <p:cNvSpPr/>
            <p:nvPr/>
          </p:nvSpPr>
          <p:spPr>
            <a:xfrm>
              <a:off x="6602760" y="1219320"/>
              <a:ext cx="597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90" name="Freeform 89"/>
            <p:cNvSpPr/>
            <p:nvPr/>
          </p:nvSpPr>
          <p:spPr>
            <a:xfrm>
              <a:off x="5833440" y="1219320"/>
              <a:ext cx="7693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91" name="Freeform 90"/>
            <p:cNvSpPr/>
            <p:nvPr/>
          </p:nvSpPr>
          <p:spPr>
            <a:xfrm>
              <a:off x="4809240" y="1219320"/>
              <a:ext cx="102419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92" name="Freeform 91"/>
            <p:cNvSpPr/>
            <p:nvPr/>
          </p:nvSpPr>
          <p:spPr>
            <a:xfrm>
              <a:off x="3954960" y="1219320"/>
              <a:ext cx="85427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Temp.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2929319" y="1219320"/>
              <a:ext cx="10256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94" name="Straight Connector 93"/>
            <p:cNvSpPr/>
            <p:nvPr/>
          </p:nvSpPr>
          <p:spPr>
            <a:xfrm>
              <a:off x="1905120" y="6288120"/>
              <a:ext cx="529488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5" name="Straight Connector 94"/>
            <p:cNvSpPr/>
            <p:nvPr/>
          </p:nvSpPr>
          <p:spPr>
            <a:xfrm>
              <a:off x="1905120" y="1219320"/>
              <a:ext cx="0" cy="506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6" name="Straight Connector 95"/>
            <p:cNvSpPr/>
            <p:nvPr/>
          </p:nvSpPr>
          <p:spPr>
            <a:xfrm>
              <a:off x="7200000" y="1219320"/>
              <a:ext cx="0" cy="506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7" name="Straight Connector 96"/>
            <p:cNvSpPr/>
            <p:nvPr/>
          </p:nvSpPr>
          <p:spPr>
            <a:xfrm>
              <a:off x="1905120" y="1554119"/>
              <a:ext cx="529488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8" name="Straight Connector 97"/>
            <p:cNvSpPr/>
            <p:nvPr/>
          </p:nvSpPr>
          <p:spPr>
            <a:xfrm>
              <a:off x="1905120" y="1219320"/>
              <a:ext cx="529488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E30C4BE-6C17-42DD-8D0D-CECF50F7967E}" type="slidenum">
              <a:t>38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Tree stump for </a:t>
            </a:r>
            <a:r>
              <a:rPr lang="en-US" sz="3600" i="1"/>
              <a:t>ID code</a:t>
            </a:r>
            <a:r>
              <a:rPr lang="en-US" sz="3600"/>
              <a:t> attribute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360" y="4151159"/>
            <a:ext cx="7543799" cy="2021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Entropy of split:</a:t>
            </a: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1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Symbol" pitchFamily="2"/>
              <a:buChar char="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Information gain is maximal for ID code (namely 0.940 bits)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523880" y="1676519"/>
            <a:ext cx="6096240" cy="215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D9147C6-9121-4455-8E70-5CD7C501F4F8}" type="slidenum">
              <a:t>39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38100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Gain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523880"/>
            <a:ext cx="864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Gain ratio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: a modification of the information gain that reduces its bias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Gain ratio takes number and size of branches into account when choosing an attribute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It corrects the information gain by taking the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intrinsic information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of a split into account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Intrinsic information: entropy of distribution of instances into branches (i.e. how much info do we need to tell which branch an instance belongs to)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C2F6C4-DD61-43C1-A72F-8012524C6FA9}" type="slidenum">
              <a:t>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Data vs.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1143000"/>
            <a:ext cx="8610600" cy="3610902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  <a:buNone/>
            </a:pPr>
            <a:endParaRPr lang="en-US" sz="2800" dirty="0"/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 Society produces huge amounts of data </a:t>
            </a:r>
            <a:endParaRPr lang="en-US" sz="2400" dirty="0" smtClean="0"/>
          </a:p>
          <a:p>
            <a:pPr marL="0" lvl="1" indent="0">
              <a:spcBef>
                <a:spcPts val="598"/>
              </a:spcBef>
            </a:pPr>
            <a:r>
              <a:rPr lang="en-US" sz="2400" dirty="0" smtClean="0"/>
              <a:t> Sources</a:t>
            </a:r>
            <a:r>
              <a:rPr lang="en-US" sz="2400" dirty="0"/>
              <a:t>: business, science, medicine, economics, geography, environment, sports, </a:t>
            </a:r>
            <a:r>
              <a:rPr lang="en-US" sz="2400" dirty="0" smtClean="0"/>
              <a:t>…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 </a:t>
            </a:r>
            <a:r>
              <a:rPr lang="en-US" sz="2800" dirty="0" smtClean="0"/>
              <a:t>Raw </a:t>
            </a:r>
            <a:r>
              <a:rPr lang="en-US" sz="2800" dirty="0"/>
              <a:t>data is useless: need techniques to automatically extract information from it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>
                <a:solidFill>
                  <a:srgbClr val="00B050"/>
                </a:solidFill>
              </a:rPr>
              <a:t>Data: recorded facts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>
                <a:solidFill>
                  <a:srgbClr val="00B050"/>
                </a:solidFill>
              </a:rPr>
              <a:t>Information: patterns underlying the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1C0E8C-55BC-45B0-804F-B5CEC12D0FC1}" type="slidenum">
              <a:t>40</a:t>
            </a:fld>
            <a:endParaRPr lang="en-US"/>
          </a:p>
        </p:txBody>
      </p:sp>
      <p:sp>
        <p:nvSpPr>
          <p:cNvPr id="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Gain ratios for weather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0000" y="1755720"/>
            <a:ext cx="8280000" cy="1674720"/>
            <a:chOff x="540000" y="1755720"/>
            <a:chExt cx="8280000" cy="1674720"/>
          </a:xfrm>
        </p:grpSpPr>
        <p:sp>
          <p:nvSpPr>
            <p:cNvPr id="4" name="Freeform 3"/>
            <p:cNvSpPr/>
            <p:nvPr/>
          </p:nvSpPr>
          <p:spPr>
            <a:xfrm>
              <a:off x="7455600" y="3095279"/>
              <a:ext cx="1364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0.019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4953960" y="3095279"/>
              <a:ext cx="2501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Gain ratio: 0.029/1.557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111839" y="3095279"/>
              <a:ext cx="184211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0.157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540000" y="3095279"/>
              <a:ext cx="257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Gain ratio: 0.247/1.577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7455600" y="2760479"/>
              <a:ext cx="1364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1.557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953960" y="2760479"/>
              <a:ext cx="2501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Split info: info([4,6,4])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111839" y="2760479"/>
              <a:ext cx="18421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1.577  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40000" y="2760479"/>
              <a:ext cx="257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Split info: info([5,4,5])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455600" y="2425680"/>
              <a:ext cx="1364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0.029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953960" y="2425680"/>
              <a:ext cx="2501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Gain: 0.940-0.911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111839" y="2425680"/>
              <a:ext cx="18421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0.247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40000" y="2425680"/>
              <a:ext cx="257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Gain: 0.940-0.693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455600" y="2090519"/>
              <a:ext cx="1364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0.911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53960" y="2090519"/>
              <a:ext cx="2501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Info: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111839" y="2090519"/>
              <a:ext cx="184211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0.693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40000" y="2090519"/>
              <a:ext cx="257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Info: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4953960" y="1755720"/>
              <a:ext cx="38660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0000" y="1755720"/>
              <a:ext cx="44139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540000" y="3430440"/>
              <a:ext cx="828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540000" y="1755720"/>
              <a:ext cx="0" cy="16747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8820000" y="1755720"/>
              <a:ext cx="0" cy="16747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540000" y="2090519"/>
              <a:ext cx="828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540000" y="1755720"/>
              <a:ext cx="828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7" name="Straight Connector 26"/>
            <p:cNvSpPr/>
            <p:nvPr/>
          </p:nvSpPr>
          <p:spPr>
            <a:xfrm>
              <a:off x="4953960" y="1755720"/>
              <a:ext cx="0" cy="16747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0000" y="3430440"/>
            <a:ext cx="8280000" cy="1674720"/>
            <a:chOff x="540000" y="3430440"/>
            <a:chExt cx="8280000" cy="1674720"/>
          </a:xfrm>
        </p:grpSpPr>
        <p:sp>
          <p:nvSpPr>
            <p:cNvPr id="29" name="Freeform 28"/>
            <p:cNvSpPr/>
            <p:nvPr/>
          </p:nvSpPr>
          <p:spPr>
            <a:xfrm>
              <a:off x="7455600" y="4770360"/>
              <a:ext cx="1364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0.049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4953960" y="4770360"/>
              <a:ext cx="2501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Gain ratio: 0.048/0.985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111839" y="4770360"/>
              <a:ext cx="18421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0.152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40000" y="4770360"/>
              <a:ext cx="257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Gain ratio: 0.152/1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7455600" y="4435200"/>
              <a:ext cx="1364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0.985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4953960" y="4435200"/>
              <a:ext cx="2501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Split info: info([8,6])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111839" y="4435200"/>
              <a:ext cx="184211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1.000  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40000" y="4435200"/>
              <a:ext cx="257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Split info: info([7,7])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7455600" y="4100400"/>
              <a:ext cx="1364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0.048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4953960" y="4100400"/>
              <a:ext cx="2501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Gain: 0.940-0.892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3111839" y="4100400"/>
              <a:ext cx="18421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0.152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540000" y="4100400"/>
              <a:ext cx="25718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Gain: 0.940-0.788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7455600" y="3765240"/>
              <a:ext cx="1364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0.892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4953960" y="3765240"/>
              <a:ext cx="2501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Info: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3111839" y="3765240"/>
              <a:ext cx="184211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0.788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40000" y="3765240"/>
              <a:ext cx="257183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Info: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953960" y="3430440"/>
              <a:ext cx="386603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40000" y="3430440"/>
              <a:ext cx="44139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540000" y="5105160"/>
              <a:ext cx="828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540000" y="3430440"/>
              <a:ext cx="0" cy="16747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8820000" y="3430440"/>
              <a:ext cx="0" cy="16747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540000" y="3765240"/>
              <a:ext cx="828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1" name="Straight Connector 50"/>
            <p:cNvSpPr/>
            <p:nvPr/>
          </p:nvSpPr>
          <p:spPr>
            <a:xfrm>
              <a:off x="540000" y="3430440"/>
              <a:ext cx="828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2" name="Straight Connector 51"/>
            <p:cNvSpPr/>
            <p:nvPr/>
          </p:nvSpPr>
          <p:spPr>
            <a:xfrm>
              <a:off x="4953960" y="3430440"/>
              <a:ext cx="0" cy="16747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21276BB-684D-4C86-84EF-AC1FE5026DC3}" type="slidenum">
              <a:t>41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22860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More on the gain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523880"/>
            <a:ext cx="8280000" cy="311422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“Outlook” still comes out top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Problem 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with gain ratio: it may overcompensate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May choose an attribute just because its intrinsic information is very low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Standard fix: only consider attributes with greater than average information gain</a:t>
            </a: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4A1BC5F-ABDF-4E55-B7B6-DC7A7DC2319A}" type="slidenum">
              <a:t>42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81000" y="22860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Decision Trees Discussion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0000" y="1371599"/>
            <a:ext cx="791784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Top-down induction of decision trees: ID3, algorithm developed by Ross Quinlan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Gain ratio just one modification of this basic algorithm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 C4.5: deals with numeric attributes, missing values, noisy data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Similar approach: CART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There are many other attribute selection criteria!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(But little difference in accuracy of result)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35BEDC9-D2BF-448E-93E9-2E804BC3176D}" type="slidenum">
              <a:t>43</a:t>
            </a:fld>
            <a:endParaRPr lang="en-US"/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4800" y="0"/>
            <a:ext cx="7772400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G</a:t>
            </a:r>
            <a:r>
              <a:rPr lang="en-US" dirty="0" smtClean="0"/>
              <a:t>enerating rules from the DTs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127160" y="3622680"/>
            <a:ext cx="183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895479" y="3581279"/>
            <a:ext cx="3276721" cy="639721"/>
            <a:chOff x="2895479" y="3581279"/>
            <a:chExt cx="3276721" cy="639721"/>
          </a:xfrm>
        </p:grpSpPr>
        <p:sp>
          <p:nvSpPr>
            <p:cNvPr id="5" name="Freeform 4"/>
            <p:cNvSpPr/>
            <p:nvPr/>
          </p:nvSpPr>
          <p:spPr>
            <a:xfrm>
              <a:off x="2895479" y="3581279"/>
              <a:ext cx="327672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&gt; 1.2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a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2895479" y="3581279"/>
              <a:ext cx="32767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2895479" y="4221000"/>
              <a:ext cx="32767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2895479" y="3581279"/>
              <a:ext cx="0" cy="63972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6172200" y="3581279"/>
              <a:ext cx="0" cy="63972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81480" y="2895479"/>
            <a:ext cx="3429000" cy="639721"/>
            <a:chOff x="5181480" y="2895479"/>
            <a:chExt cx="3429000" cy="639721"/>
          </a:xfrm>
        </p:grpSpPr>
        <p:sp>
          <p:nvSpPr>
            <p:cNvPr id="11" name="Freeform 10"/>
            <p:cNvSpPr/>
            <p:nvPr/>
          </p:nvSpPr>
          <p:spPr>
            <a:xfrm>
              <a:off x="5181480" y="2895479"/>
              <a:ext cx="342900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&gt; 1.2 and y &gt; 2.6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a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5181480" y="2895479"/>
              <a:ext cx="3429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5181480" y="3535200"/>
              <a:ext cx="3429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5181480" y="2895479"/>
              <a:ext cx="0" cy="63972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8610480" y="2895479"/>
              <a:ext cx="0" cy="63972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080" y="2895479"/>
            <a:ext cx="3276720" cy="639721"/>
            <a:chOff x="838080" y="2895479"/>
            <a:chExt cx="3276720" cy="639721"/>
          </a:xfrm>
        </p:grpSpPr>
        <p:sp>
          <p:nvSpPr>
            <p:cNvPr id="17" name="Freeform 16"/>
            <p:cNvSpPr/>
            <p:nvPr/>
          </p:nvSpPr>
          <p:spPr>
            <a:xfrm>
              <a:off x="838080" y="2895479"/>
              <a:ext cx="327672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true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a</a:t>
              </a: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838080" y="2895479"/>
              <a:ext cx="32767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838080" y="3535200"/>
              <a:ext cx="32767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838080" y="2895479"/>
              <a:ext cx="0" cy="63972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4114800" y="2895479"/>
              <a:ext cx="0" cy="63972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22" name="Straight Connector 21"/>
          <p:cNvSpPr/>
          <p:nvPr/>
        </p:nvSpPr>
        <p:spPr>
          <a:xfrm flipV="1">
            <a:off x="1676519" y="2590919"/>
            <a:ext cx="0" cy="380881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 flipV="1">
            <a:off x="4038479" y="2590560"/>
            <a:ext cx="76321" cy="990359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 flipV="1">
            <a:off x="6934319" y="2514600"/>
            <a:ext cx="152281" cy="457200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4039" y="4343040"/>
            <a:ext cx="7543799" cy="1835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Possible rule set for class “b”:</a:t>
            </a: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Could add more rules, get “perfect” rule set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133720" y="4927680"/>
            <a:ext cx="5486400" cy="695160"/>
            <a:chOff x="2133720" y="4927680"/>
            <a:chExt cx="5486400" cy="695160"/>
          </a:xfrm>
        </p:grpSpPr>
        <p:sp>
          <p:nvSpPr>
            <p:cNvPr id="27" name="Freeform 26"/>
            <p:cNvSpPr/>
            <p:nvPr/>
          </p:nvSpPr>
          <p:spPr>
            <a:xfrm>
              <a:off x="2133720" y="4927680"/>
              <a:ext cx="5486399" cy="6951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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1.2 then class = b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&gt; 1.2 and y 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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2.6 then class = b</a:t>
              </a:r>
            </a:p>
          </p:txBody>
        </p:sp>
        <p:sp>
          <p:nvSpPr>
            <p:cNvPr id="28" name="Straight Connector 27"/>
            <p:cNvSpPr/>
            <p:nvPr/>
          </p:nvSpPr>
          <p:spPr>
            <a:xfrm>
              <a:off x="2133720" y="4927680"/>
              <a:ext cx="54864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2133720" y="5622840"/>
              <a:ext cx="54864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2133720" y="4927680"/>
              <a:ext cx="0" cy="69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1" name="Straight Connector 30"/>
            <p:cNvSpPr/>
            <p:nvPr/>
          </p:nvSpPr>
          <p:spPr>
            <a:xfrm>
              <a:off x="7620120" y="4927680"/>
              <a:ext cx="0" cy="69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39200" y="900000"/>
            <a:ext cx="8200799" cy="159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A9FE935-260B-465A-85CF-5268CF2A48C1}" type="slidenum">
              <a:t>44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3400" y="30480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Instance-based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1" y="1587600"/>
            <a:ext cx="8534400" cy="2832868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Distance function defines what’s learned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Most instance-based schemes use </a:t>
            </a:r>
            <a:r>
              <a:rPr lang="en-US" sz="28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Euclidean </a:t>
            </a:r>
            <a:r>
              <a:rPr lang="en-US" sz="2800" b="0" i="1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distance</a:t>
            </a:r>
            <a:r>
              <a:rPr lang="en-US" sz="2800" dirty="0" smtClean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.</a:t>
            </a:r>
            <a:endParaRPr lang="en-US" sz="28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Taking the square root is not required when comparing distances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Other popular metric: </a:t>
            </a:r>
            <a:r>
              <a:rPr lang="en-US" sz="28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city-block </a:t>
            </a:r>
            <a:r>
              <a:rPr lang="en-US" sz="2800" b="0" i="1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metric</a:t>
            </a:r>
            <a:endParaRPr lang="en-US" sz="2800" b="0" i="1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D409798-7668-479F-A2FB-75B3F9409FBE}" type="slidenum">
              <a:t>45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" y="0"/>
            <a:ext cx="7543799" cy="97848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 dirty="0"/>
              <a:t>Discussion of nearest-neighbor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063799"/>
            <a:ext cx="8820000" cy="38624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Often very accurate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Assumes all attributes are equally important</a:t>
            </a:r>
          </a:p>
          <a:p>
            <a:pPr marL="457200" lvl="2" hangingPunct="0">
              <a:lnSpc>
                <a:spcPct val="90000"/>
              </a:lnSpc>
              <a:spcBef>
                <a:spcPts val="598"/>
              </a:spcBef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Remedy: attribute selection or weights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Possible remedies against noisy instances:</a:t>
            </a:r>
          </a:p>
          <a:p>
            <a:pPr marL="457200" lvl="2" hangingPunct="0">
              <a:lnSpc>
                <a:spcPct val="90000"/>
              </a:lnSpc>
              <a:spcBef>
                <a:spcPts val="598"/>
              </a:spcBef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Take a majority vote over the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k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nearest neighbors</a:t>
            </a:r>
          </a:p>
          <a:p>
            <a:pPr marL="457200" lvl="2" hangingPunct="0">
              <a:lnSpc>
                <a:spcPct val="90000"/>
              </a:lnSpc>
              <a:spcBef>
                <a:spcPts val="598"/>
              </a:spcBef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Removing noisy instances from dataset (difficult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!)</a:t>
            </a:r>
          </a:p>
          <a:p>
            <a:pPr marL="0" lvl="1" hangingPunct="0">
              <a:lnSpc>
                <a:spcPct val="90000"/>
              </a:lnSpc>
              <a:spcBef>
                <a:spcPts val="598"/>
              </a:spcBef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Possible remedies against features</a:t>
            </a:r>
            <a:r>
              <a:rPr lang="en-US" sz="2800" b="0" i="0" u="none" strike="noStrike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on different scales</a:t>
            </a:r>
            <a:r>
              <a:rPr lang="en-US" sz="28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:</a:t>
            </a:r>
          </a:p>
          <a:p>
            <a:pPr marL="457200" lvl="2" hangingPunct="0">
              <a:lnSpc>
                <a:spcPct val="90000"/>
              </a:lnSpc>
              <a:spcBef>
                <a:spcPts val="598"/>
              </a:spcBef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</a:t>
            </a:r>
            <a:r>
              <a:rPr lang="en-US" sz="28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ormalization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pPr lvl="0"/>
            <a:fld id="{1A169914-F90A-4714-8AB2-8E83F45FB133}" type="slidenum">
              <a:t>46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8820000" cy="2387833"/>
          </a:xfrm>
        </p:spPr>
        <p:txBody>
          <a:bodyPr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 sz="2600" dirty="0"/>
              <a:t>Clustering techniques apply when there is no class to be predicted</a:t>
            </a:r>
          </a:p>
          <a:p>
            <a:pPr marL="0" lvl="0" indent="0"/>
            <a:r>
              <a:rPr lang="en-US" sz="2600" dirty="0"/>
              <a:t>Aim: divide instances into “natural” </a:t>
            </a:r>
            <a:r>
              <a:rPr lang="en-US" sz="2600" dirty="0" smtClean="0"/>
              <a:t>groups</a:t>
            </a:r>
          </a:p>
          <a:p>
            <a:pPr marL="0" lvl="0" indent="0"/>
            <a:r>
              <a:rPr lang="en-US" sz="2600" dirty="0" smtClean="0"/>
              <a:t> Classic clustering algorithm called </a:t>
            </a:r>
            <a:r>
              <a:rPr lang="en-US" sz="2600" i="1" dirty="0" smtClean="0"/>
              <a:t>k-means</a:t>
            </a:r>
          </a:p>
          <a:p>
            <a:pPr marL="0" lvl="1" indent="0"/>
            <a:r>
              <a:rPr lang="en-US" sz="2600" i="1" dirty="0" smtClean="0"/>
              <a:t>k-means</a:t>
            </a:r>
            <a:r>
              <a:rPr lang="en-US" sz="2600" dirty="0" smtClean="0"/>
              <a:t> </a:t>
            </a:r>
            <a:r>
              <a:rPr lang="en-US" sz="2600" dirty="0"/>
              <a:t>clusters are disjoint, deterministic, and flat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Clustering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A59CC61-208C-4136-B9C7-851F80D7E974}" type="slidenum">
              <a:t>47</a:t>
            </a:fld>
            <a:endParaRPr lang="en-US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4)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2400" y="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Discussion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8280" y="959760"/>
            <a:ext cx="8820000" cy="3236440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600" dirty="0"/>
              <a:t>Algorithm minimizes squared distance to cluster centers</a:t>
            </a:r>
          </a:p>
          <a:p>
            <a:pPr marL="0" lvl="0" indent="0">
              <a:spcBef>
                <a:spcPts val="697"/>
              </a:spcBef>
            </a:pPr>
            <a:r>
              <a:rPr lang="en-US" sz="2600" dirty="0"/>
              <a:t>Result can vary significantly</a:t>
            </a:r>
          </a:p>
          <a:p>
            <a:pPr marL="0" lvl="1" indent="0">
              <a:spcBef>
                <a:spcPts val="598"/>
              </a:spcBef>
            </a:pPr>
            <a:r>
              <a:rPr lang="en-US" sz="2600" dirty="0"/>
              <a:t>based on initial choice of seeds</a:t>
            </a:r>
          </a:p>
          <a:p>
            <a:pPr marL="0" lvl="0" indent="0">
              <a:spcBef>
                <a:spcPts val="697"/>
              </a:spcBef>
            </a:pPr>
            <a:r>
              <a:rPr lang="en-US" sz="2600" dirty="0"/>
              <a:t>Can get trapped in local </a:t>
            </a:r>
            <a:r>
              <a:rPr lang="en-US" sz="2600" dirty="0" smtClean="0"/>
              <a:t>minimum</a:t>
            </a:r>
            <a:endParaRPr lang="en-US" sz="2600" dirty="0"/>
          </a:p>
          <a:p>
            <a:pPr marL="0" lvl="0" indent="0">
              <a:spcBef>
                <a:spcPts val="697"/>
              </a:spcBef>
            </a:pPr>
            <a:r>
              <a:rPr lang="en-US" sz="2600" dirty="0"/>
              <a:t>To increase chance of finding global optimum: restart with different random </a:t>
            </a:r>
            <a:r>
              <a:rPr lang="en-US" sz="2600" dirty="0" smtClean="0"/>
              <a:t>seeds</a:t>
            </a:r>
            <a:endParaRPr lang="en-US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721B10-306F-45EB-87E6-1383EBD33115}" type="slidenum">
              <a:t>48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81000" y="304800"/>
            <a:ext cx="8153400" cy="121920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 sz="3600" dirty="0" smtClean="0"/>
              <a:t>Next lecture: Credibility</a:t>
            </a:r>
            <a:r>
              <a:rPr lang="en-NZ" sz="3600" dirty="0"/>
              <a:t>: Evaluating what’s been learned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676519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Issues: training, testing, tuning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Predicting performance: confidence limits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Holdout, cross-validation, bootstrap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Comparing schemes: the t-test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Predicting probabilities: loss functions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Cost-sensitive measures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Evaluating numeric prediction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Minimum Description Length principle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69F4FC-E76B-414B-A868-DBBCF3084936}" type="slidenum">
              <a:t>49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30480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Evaluation: the key to success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587600"/>
            <a:ext cx="8100000" cy="442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How predictive is the model we learned?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Error on the training data is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not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a good indicator of performance on future data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Otherwise 1-NN would be the optimum classifier!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Simple solution that can be used if lots of (labeled) data is available: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Split data into training and test 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However: (labeled) data is usually limited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More sophisticated techniques need to be used</a:t>
            </a:r>
          </a:p>
          <a:p>
            <a:pPr marL="848519" marR="0" lvl="0" indent="-277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BA50580-523E-4280-99D4-2002C77C37F9}" type="slidenum">
              <a:t>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 Information is crucial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Example 1: </a:t>
            </a:r>
            <a:r>
              <a:rPr lang="en-US" sz="2800" i="1"/>
              <a:t>in vitro</a:t>
            </a:r>
            <a:r>
              <a:rPr lang="en-US" sz="2800"/>
              <a:t> fertilization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Given: embryos described by 60 features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Problem: selection of embryos that will survive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Data: historical records of embryos and outcome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Example 2: cow culling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Given: cows described by 700 features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Problem: selection of cows that should be culled</a:t>
            </a:r>
          </a:p>
          <a:p>
            <a:pPr marL="0" lvl="1" indent="0">
              <a:spcBef>
                <a:spcPts val="598"/>
              </a:spcBef>
            </a:pPr>
            <a:r>
              <a:rPr lang="en-US" sz="2400"/>
              <a:t>Data: historical records and farmers’ decisions</a:t>
            </a:r>
          </a:p>
          <a:p>
            <a:pPr marL="848519" lvl="0" indent="-277200">
              <a:spcBef>
                <a:spcPts val="598"/>
              </a:spcBef>
              <a:buNone/>
              <a:tabLst>
                <a:tab pos="1648439" algn="l"/>
                <a:tab pos="2562838" algn="l"/>
                <a:tab pos="3477239" algn="l"/>
                <a:tab pos="4391639" algn="l"/>
                <a:tab pos="5306039" algn="l"/>
                <a:tab pos="6220439" algn="l"/>
                <a:tab pos="7134838" algn="l"/>
                <a:tab pos="8049239" algn="l"/>
                <a:tab pos="8963638" algn="l"/>
                <a:tab pos="9878038" algn="l"/>
              </a:tabLst>
            </a:pP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EBE80A6-C576-4DD4-89B5-512E88721452}" type="slidenum">
              <a:t>50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Issues in 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587600"/>
            <a:ext cx="809784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Statistical reliability of estimated differences in performance (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Gothic" pitchFamily="2"/>
                <a:cs typeface="Lucidasans" pitchFamily="2"/>
              </a:rPr>
              <a:t>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significance tests)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Choice of performance measure: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Number of correct classifications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Accuracy of probability estimates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Error in numeric predictions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Costs assigned to different types of errors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Many practical applications involve costs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Complementary Reading to the lecture notes: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smtClean="0"/>
              <a:t>Book by Witten, Frank and Hall: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Chapter 1: 1.1-1.3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Chapter 2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Chapter 3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/>
              <a:t>Chapter 4: 4.2-4.4, 4.7-4.8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37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9FD52D-388F-4BDB-B859-8285F907F4D4}" type="slidenum">
              <a:t>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0000" y="6617880"/>
            <a:ext cx="6713400" cy="240120"/>
          </a:xfrm>
        </p:spPr>
        <p:txBody>
          <a:bodyPr/>
          <a:lstStyle/>
          <a:p>
            <a:pPr lvl="0"/>
            <a:r>
              <a:rPr lang="en-US" dirty="0" smtClean="0"/>
              <a:t>Data Mining: Practical Machine Learning Tools and Techniques (Chapter 1)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600" y="228600"/>
            <a:ext cx="7649640" cy="704978"/>
          </a:xfrm>
        </p:spPr>
        <p:txBody>
          <a:bodyPr wrap="square" lIns="90360" tIns="44280" rIns="90360" bIns="44280" anchorCtr="0">
            <a:normAutofit fontScale="90000"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Data </a:t>
            </a:r>
            <a:r>
              <a:rPr lang="en-US" dirty="0" smtClean="0"/>
              <a:t>mining definition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" y="1143000"/>
            <a:ext cx="8382000" cy="5334000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 dirty="0"/>
              <a:t>Extracting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implicit,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previously unknown,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potentially useful</a:t>
            </a:r>
          </a:p>
          <a:p>
            <a:pPr marL="457200" lvl="0" indent="-457200">
              <a:spcBef>
                <a:spcPts val="697"/>
              </a:spcBef>
              <a:buNone/>
              <a:tabLst>
                <a:tab pos="457200" algn="l"/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/>
              <a:t>	information from data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Needed: programs that detect patterns and regularities in the data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Strong </a:t>
            </a:r>
            <a:r>
              <a:rPr lang="en-US" sz="2800" dirty="0" smtClean="0"/>
              <a:t>patterns make </a:t>
            </a:r>
            <a:r>
              <a:rPr lang="en-US" sz="2800" dirty="0"/>
              <a:t>good predictions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Problem 1: most patterns are not interesting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Problem 2: patterns may be inexact (or spurious)</a:t>
            </a:r>
          </a:p>
          <a:p>
            <a:pPr marL="0" lvl="1" indent="0">
              <a:spcBef>
                <a:spcPts val="598"/>
              </a:spcBef>
            </a:pPr>
            <a:r>
              <a:rPr lang="en-US" sz="2400" dirty="0"/>
              <a:t>Problem 3: data may be garbled or missing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9FD52D-388F-4BDB-B859-8285F907F4D4}" type="slidenum">
              <a:t>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1)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600" y="152400"/>
            <a:ext cx="7649640" cy="704978"/>
          </a:xfrm>
        </p:spPr>
        <p:txBody>
          <a:bodyPr wrap="square" lIns="90360" tIns="44280" rIns="90360" bIns="44280" anchorCtr="0">
            <a:normAutofit fontScale="90000"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Data </a:t>
            </a:r>
            <a:r>
              <a:rPr lang="en-US" dirty="0" smtClean="0"/>
              <a:t>mining stages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0760" y="1080000"/>
            <a:ext cx="8229240" cy="3644244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 dirty="0" smtClean="0"/>
              <a:t> Domain Understanding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 </a:t>
            </a:r>
            <a:r>
              <a:rPr lang="en-US" sz="2800" dirty="0" smtClean="0"/>
              <a:t>Data Collection and Selection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 </a:t>
            </a:r>
            <a:r>
              <a:rPr lang="en-US" sz="2800" dirty="0" smtClean="0"/>
              <a:t>Data Preprocessing and Transformation 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 </a:t>
            </a:r>
            <a:r>
              <a:rPr lang="en-US" sz="2800" dirty="0" smtClean="0"/>
              <a:t>Data Reduction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 </a:t>
            </a:r>
            <a:r>
              <a:rPr lang="en-US" sz="2800" dirty="0" smtClean="0"/>
              <a:t>Pattern Discovery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 </a:t>
            </a:r>
            <a:r>
              <a:rPr lang="en-US" sz="2800" dirty="0" smtClean="0"/>
              <a:t>Interpretation and Evaluation of the Results</a:t>
            </a:r>
          </a:p>
          <a:p>
            <a:pPr marL="0" lvl="0" indent="0">
              <a:spcBef>
                <a:spcPts val="697"/>
              </a:spcBef>
            </a:pPr>
            <a:r>
              <a:rPr lang="en-US" sz="2800" dirty="0"/>
              <a:t> </a:t>
            </a:r>
            <a:r>
              <a:rPr lang="en-US" sz="2800" dirty="0" smtClean="0"/>
              <a:t>Knowledge Representation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481C7FA-6E96-4D46-B202-EDCFC1FE5DF1}" type="slidenum">
              <a:t>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0000" y="6617880"/>
            <a:ext cx="6789600" cy="240120"/>
          </a:xfrm>
        </p:spPr>
        <p:txBody>
          <a:bodyPr/>
          <a:lstStyle/>
          <a:p>
            <a:pPr lvl="0"/>
            <a:r>
              <a:rPr lang="en-US" dirty="0" smtClean="0"/>
              <a:t>Data Mining: Practical Machine Learning Tools and Techniques (Chapter 1)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200" y="152400"/>
            <a:ext cx="7649640" cy="704978"/>
          </a:xfrm>
        </p:spPr>
        <p:txBody>
          <a:bodyPr wrap="square" lIns="90360" tIns="44280" rIns="90360" bIns="44280" anchorCtr="0">
            <a:normAutofit fontScale="90000"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Pattern Discovery Algorithms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0760" y="1080000"/>
            <a:ext cx="8504640" cy="4108474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 i="1" dirty="0" smtClean="0"/>
              <a:t> Algorithms </a:t>
            </a:r>
            <a:r>
              <a:rPr lang="en-US" sz="2800" i="1" dirty="0"/>
              <a:t>for acquiring structural descriptions from examples</a:t>
            </a:r>
          </a:p>
          <a:p>
            <a:pPr marL="589320" lvl="1" indent="0"/>
            <a:r>
              <a:rPr lang="en-US" sz="2400" dirty="0" smtClean="0"/>
              <a:t> Structural </a:t>
            </a:r>
            <a:r>
              <a:rPr lang="en-US" sz="2400" dirty="0"/>
              <a:t>descriptions represent patterns </a:t>
            </a:r>
            <a:r>
              <a:rPr lang="en-US" sz="2400" dirty="0" smtClean="0"/>
              <a:t>explicitly</a:t>
            </a:r>
          </a:p>
          <a:p>
            <a:pPr marL="589320" lvl="1" indent="0"/>
            <a:r>
              <a:rPr lang="en-US" sz="2400" dirty="0"/>
              <a:t> </a:t>
            </a:r>
            <a:r>
              <a:rPr lang="en-US" sz="2400" dirty="0" smtClean="0"/>
              <a:t>Can </a:t>
            </a:r>
            <a:r>
              <a:rPr lang="en-US" sz="2400" dirty="0"/>
              <a:t>be used to predict outcome in new </a:t>
            </a:r>
            <a:r>
              <a:rPr lang="en-US" sz="2400" dirty="0" smtClean="0"/>
              <a:t>situation</a:t>
            </a:r>
          </a:p>
          <a:p>
            <a:pPr marL="589320" lvl="1" indent="0"/>
            <a:r>
              <a:rPr lang="en-US" sz="2400" dirty="0"/>
              <a:t> </a:t>
            </a:r>
            <a:r>
              <a:rPr lang="en-US" sz="2400" dirty="0" smtClean="0"/>
              <a:t>Can </a:t>
            </a:r>
            <a:r>
              <a:rPr lang="en-US" sz="2400" dirty="0"/>
              <a:t>be used to understand and explain how prediction is </a:t>
            </a:r>
            <a:r>
              <a:rPr lang="en-US" sz="2400" dirty="0" smtClean="0"/>
              <a:t>derived</a:t>
            </a:r>
            <a:endParaRPr lang="en-US" sz="2400" dirty="0"/>
          </a:p>
          <a:p>
            <a:pPr marL="589320" lvl="1" indent="0"/>
            <a:endParaRPr lang="en-US" sz="2400" dirty="0"/>
          </a:p>
          <a:p>
            <a:pPr marL="0" lvl="0" indent="0">
              <a:spcBef>
                <a:spcPts val="697"/>
              </a:spcBef>
            </a:pPr>
            <a:r>
              <a:rPr lang="en-US" sz="2800" dirty="0" smtClean="0"/>
              <a:t> Methods </a:t>
            </a:r>
            <a:r>
              <a:rPr lang="en-US" sz="2800" dirty="0"/>
              <a:t>originate from </a:t>
            </a:r>
            <a:r>
              <a:rPr lang="en-US" sz="2800" dirty="0" smtClean="0"/>
              <a:t>machine learning, artificial </a:t>
            </a:r>
            <a:r>
              <a:rPr lang="en-US" sz="2800" dirty="0"/>
              <a:t>intelligence, statistics, and research on databases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BEDED1-4865-4F88-8CFC-796D4064ABAB}" type="slidenum">
              <a:t>9</a:t>
            </a:fld>
            <a:endParaRPr lang="en-US"/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0000" y="6617880"/>
            <a:ext cx="6713400" cy="240120"/>
          </a:xfrm>
        </p:spPr>
        <p:txBody>
          <a:bodyPr/>
          <a:lstStyle/>
          <a:p>
            <a:pPr lvl="0"/>
            <a:r>
              <a:rPr lang="en-US" dirty="0" smtClean="0"/>
              <a:t>Data Mining: Practical Machine Learning Tools and Techniques (Chapter 1)</a:t>
            </a:r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4160" y="101646"/>
            <a:ext cx="7649640" cy="581867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dirty="0" smtClean="0"/>
              <a:t>Structural descriptions: Example 1 </a:t>
            </a:r>
            <a:endParaRPr lang="en-US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219200"/>
            <a:ext cx="8229240" cy="458757"/>
          </a:xfrm>
        </p:spPr>
        <p:txBody>
          <a:bodyPr wrap="square" lIns="90360" tIns="44280" rIns="90360" bIns="442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Lucida Grande"/>
              <a:buChar char="◆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 sz="2400" dirty="0"/>
              <a:t>Conditions for playing a certain game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5759" y="347472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5759" y="347472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7839" y="347472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7839" y="347472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7640" y="347472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7640" y="347472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3760" y="347472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3760" y="347472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9519" y="347472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9519" y="347472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5759" y="3139199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5759" y="3139199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7839" y="3139199"/>
            <a:ext cx="144756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7839" y="3139199"/>
            <a:ext cx="144756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7640" y="3139199"/>
            <a:ext cx="160020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7640" y="3139199"/>
            <a:ext cx="160020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63760" y="3139199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3760" y="3139199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Mild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9519" y="3139199"/>
            <a:ext cx="152388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9519" y="3139199"/>
            <a:ext cx="152388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35759" y="28047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5759" y="28047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7839" y="280476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87839" y="280476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87640" y="280476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87640" y="280476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3760" y="28047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3760" y="28047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39519" y="280476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519" y="280476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Overcast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35759" y="24699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35759" y="24699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87839" y="246996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7839" y="246996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87640" y="246996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7640" y="246996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63760" y="246996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63760" y="246996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9519" y="246996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9519" y="246996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35759" y="2134440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35759" y="2134440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87839" y="2134440"/>
            <a:ext cx="144756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7839" y="2134440"/>
            <a:ext cx="144756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87640" y="2134440"/>
            <a:ext cx="160020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87640" y="2134440"/>
            <a:ext cx="160020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3760" y="2134440"/>
            <a:ext cx="152424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3760" y="2134440"/>
            <a:ext cx="152424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39519" y="2134440"/>
            <a:ext cx="1523880" cy="33516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9519" y="2134440"/>
            <a:ext cx="1523880" cy="335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35759" y="180000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35759" y="180000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Play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487839" y="1800000"/>
            <a:ext cx="144756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87839" y="1800000"/>
            <a:ext cx="144756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Windy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87640" y="1800000"/>
            <a:ext cx="160020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87640" y="1800000"/>
            <a:ext cx="160020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Humidity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363760" y="1800000"/>
            <a:ext cx="152424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3760" y="1800000"/>
            <a:ext cx="152424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Temperature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9519" y="1800000"/>
            <a:ext cx="1523880" cy="334800"/>
          </a:xfrm>
          <a:prstGeom prst="rect">
            <a:avLst/>
          </a:pr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9519" y="1800000"/>
            <a:ext cx="1523880" cy="33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Outlook</a:t>
            </a:r>
          </a:p>
        </p:txBody>
      </p:sp>
      <p:sp>
        <p:nvSpPr>
          <p:cNvPr id="64" name="Straight Connector 63"/>
          <p:cNvSpPr/>
          <p:nvPr/>
        </p:nvSpPr>
        <p:spPr>
          <a:xfrm>
            <a:off x="839879" y="3809520"/>
            <a:ext cx="762012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5" name="Straight Connector 64"/>
          <p:cNvSpPr/>
          <p:nvPr/>
        </p:nvSpPr>
        <p:spPr>
          <a:xfrm>
            <a:off x="839879" y="1800000"/>
            <a:ext cx="0" cy="20095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6" name="Straight Connector 65"/>
          <p:cNvSpPr/>
          <p:nvPr/>
        </p:nvSpPr>
        <p:spPr>
          <a:xfrm>
            <a:off x="8460000" y="1800000"/>
            <a:ext cx="0" cy="200952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7" name="Straight Connector 66"/>
          <p:cNvSpPr/>
          <p:nvPr/>
        </p:nvSpPr>
        <p:spPr>
          <a:xfrm>
            <a:off x="839879" y="2134800"/>
            <a:ext cx="762012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8" name="Straight Connector 67"/>
          <p:cNvSpPr/>
          <p:nvPr/>
        </p:nvSpPr>
        <p:spPr>
          <a:xfrm>
            <a:off x="839879" y="1800000"/>
            <a:ext cx="762012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39879" y="4254120"/>
            <a:ext cx="7620121" cy="1685880"/>
            <a:chOff x="839879" y="4254120"/>
            <a:chExt cx="7620121" cy="1685880"/>
          </a:xfrm>
        </p:grpSpPr>
        <p:sp>
          <p:nvSpPr>
            <p:cNvPr id="70" name="Freeform 69"/>
            <p:cNvSpPr/>
            <p:nvPr/>
          </p:nvSpPr>
          <p:spPr>
            <a:xfrm>
              <a:off x="839879" y="4254120"/>
              <a:ext cx="7620120" cy="1685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= high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839879" y="425412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839879" y="5940000"/>
              <a:ext cx="762012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839879" y="425412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460000" y="4254120"/>
              <a:ext cx="0" cy="1685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152400" y="762000"/>
            <a:ext cx="396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The weather problem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9600" y="3810000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if-then rules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9365</TotalTime>
  <Words>3103</Words>
  <Application>Microsoft Office PowerPoint</Application>
  <PresentationFormat>On-screen Show (4:3)</PresentationFormat>
  <Paragraphs>927</Paragraphs>
  <Slides>51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Arial</vt:lpstr>
      <vt:lpstr>Arial Black</vt:lpstr>
      <vt:lpstr>Calibri</vt:lpstr>
      <vt:lpstr>Courier New</vt:lpstr>
      <vt:lpstr>Gothic</vt:lpstr>
      <vt:lpstr>Lucida Grande</vt:lpstr>
      <vt:lpstr>Lucidasans</vt:lpstr>
      <vt:lpstr>StarSymbol</vt:lpstr>
      <vt:lpstr>Symbol</vt:lpstr>
      <vt:lpstr>Tahoma</vt:lpstr>
      <vt:lpstr>Times New Roman</vt:lpstr>
      <vt:lpstr>Utopia</vt:lpstr>
      <vt:lpstr>Wingdings</vt:lpstr>
      <vt:lpstr>Office Theme</vt:lpstr>
      <vt:lpstr>Equation</vt:lpstr>
      <vt:lpstr>PowerPoint Presentation</vt:lpstr>
      <vt:lpstr>PowerPoint Presentation</vt:lpstr>
      <vt:lpstr>Outline</vt:lpstr>
      <vt:lpstr>Data vs. information</vt:lpstr>
      <vt:lpstr> Information is crucial</vt:lpstr>
      <vt:lpstr>Data mining definition</vt:lpstr>
      <vt:lpstr>Data mining stages</vt:lpstr>
      <vt:lpstr>Pattern Discovery Algorithms</vt:lpstr>
      <vt:lpstr>Structural descriptions: Example 1 </vt:lpstr>
      <vt:lpstr>Example 2: Classifying iris flowers</vt:lpstr>
      <vt:lpstr>Example 3: Predicting CPU performance</vt:lpstr>
      <vt:lpstr>Fielded applications</vt:lpstr>
      <vt:lpstr>Processing loan applications (American Express)</vt:lpstr>
      <vt:lpstr>Apply data mining</vt:lpstr>
      <vt:lpstr>Screening images</vt:lpstr>
      <vt:lpstr>Apply Data Mining</vt:lpstr>
      <vt:lpstr>Marketing and sales I</vt:lpstr>
      <vt:lpstr>Marketing and sales II</vt:lpstr>
      <vt:lpstr>Basic methods for pattern discovery</vt:lpstr>
      <vt:lpstr>Probabilities for weather data</vt:lpstr>
      <vt:lpstr>Bayes’s rule</vt:lpstr>
      <vt:lpstr>Naïve Bayes for classification</vt:lpstr>
      <vt:lpstr>Probabilities for weather data</vt:lpstr>
      <vt:lpstr>Naïve Bayes: discussion: The “zero-frequency problem”</vt:lpstr>
      <vt:lpstr>Naïve Bayes: discussion: Missing values</vt:lpstr>
      <vt:lpstr>Naïve Bayes: discussion</vt:lpstr>
      <vt:lpstr>Decision trees classifiers</vt:lpstr>
      <vt:lpstr>Which attribute to select?</vt:lpstr>
      <vt:lpstr>Which attribute to select?</vt:lpstr>
      <vt:lpstr>Criterion for attribute selection</vt:lpstr>
      <vt:lpstr>Computing information</vt:lpstr>
      <vt:lpstr>Computing information gain for weather data</vt:lpstr>
      <vt:lpstr>Continuing to split</vt:lpstr>
      <vt:lpstr>Final decision tree</vt:lpstr>
      <vt:lpstr>Wishlist for a purity measure</vt:lpstr>
      <vt:lpstr>Highly-branching attributes</vt:lpstr>
      <vt:lpstr>Weather data with ID code</vt:lpstr>
      <vt:lpstr>Tree stump for ID code attribute</vt:lpstr>
      <vt:lpstr>Gain ratio</vt:lpstr>
      <vt:lpstr>Gain ratios for weather data</vt:lpstr>
      <vt:lpstr>More on the gain ratio</vt:lpstr>
      <vt:lpstr>Decision Trees Discussion</vt:lpstr>
      <vt:lpstr>Generating rules from the DTs</vt:lpstr>
      <vt:lpstr>Instance-based learning</vt:lpstr>
      <vt:lpstr>Discussion of nearest-neighbor learning</vt:lpstr>
      <vt:lpstr>Clustering</vt:lpstr>
      <vt:lpstr>Discussion</vt:lpstr>
      <vt:lpstr>Next lecture: Credibility: Evaluating what’s been learned</vt:lpstr>
      <vt:lpstr>Evaluation: the key to success</vt:lpstr>
      <vt:lpstr>Issues in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dstan</dc:creator>
  <cp:lastModifiedBy>Daniela Raicu</cp:lastModifiedBy>
  <cp:revision>23</cp:revision>
  <dcterms:created xsi:type="dcterms:W3CDTF">2013-09-11T02:56:12Z</dcterms:created>
  <dcterms:modified xsi:type="dcterms:W3CDTF">2018-01-02T18:24:44Z</dcterms:modified>
</cp:coreProperties>
</file>