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3" r:id="rId14"/>
    <p:sldId id="302" r:id="rId15"/>
    <p:sldId id="270" r:id="rId16"/>
    <p:sldId id="269" r:id="rId17"/>
    <p:sldId id="271" r:id="rId18"/>
    <p:sldId id="29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9" r:id="rId34"/>
    <p:sldId id="290" r:id="rId35"/>
    <p:sldId id="291" r:id="rId36"/>
    <p:sldId id="292" r:id="rId37"/>
    <p:sldId id="307" r:id="rId38"/>
    <p:sldId id="308" r:id="rId39"/>
    <p:sldId id="309" r:id="rId40"/>
    <p:sldId id="310" r:id="rId41"/>
    <p:sldId id="293" r:id="rId42"/>
    <p:sldId id="294" r:id="rId43"/>
    <p:sldId id="306" r:id="rId4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7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E3A26FE-F155-4364-8C6D-E28255C01E4C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51E3AB-7356-4A70-93D3-D7F85C77D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1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760C67-79E5-422F-8376-7497FADCD23C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04A5D0-140A-4792-A7A4-DD59B0A75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3C7ED6-0CFF-4FDD-9931-4EE72C7E04B2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66AFE8-9395-4389-A4AE-25B306F205C6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4E83D3-6A00-406C-8160-F90F4870E297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20E9C2-626E-4DC7-8AFD-B3EAEE51A97F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9FCE3F-8202-48E7-BD6A-F481E939D4EC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E0D34B-0B5B-44AA-AE32-B422C96CB6B5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4855AB-F7B9-4CC3-B178-DA4ED5165C2D}" type="slidenum">
              <a:rPr lang="en-US" smtClean="0">
                <a:latin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C44F72-F3AB-44CB-9C56-CB1280B6FC25}" type="slidenum">
              <a:rPr lang="en-US" smtClean="0">
                <a:latin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901EEF-EC42-49F1-A235-A20EB810AC55}" type="slidenum">
              <a:rPr lang="en-US" smtClean="0">
                <a:latin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102D55-FD13-4BCC-A798-04AF8F45CE15}" type="slidenum">
              <a:rPr lang="en-US" smtClean="0">
                <a:latin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5D2BF-C7D0-42C9-8F2C-227F27C6B239}" type="slidenum">
              <a:rPr lang="en-US" smtClean="0">
                <a:latin typeface="Arial" pitchFamily="34" charset="0"/>
              </a:rPr>
              <a:pPr/>
              <a:t>28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84BCE8-C873-49B6-9B87-2CBCFA8F21B6}" type="slidenum">
              <a:rPr lang="en-US" smtClean="0">
                <a:latin typeface="Arial" pitchFamily="34" charset="0"/>
              </a:rPr>
              <a:pPr/>
              <a:t>29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F2CFF3-FE4E-4F43-820C-A6736C1DE54D}" type="slidenum">
              <a:rPr lang="en-US" smtClean="0">
                <a:latin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E13765-DA72-4981-B514-2978E7E43C26}" type="slidenum">
              <a:rPr lang="en-US" smtClean="0">
                <a:latin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37D504-1F3E-4217-84E0-5DEB55EEF18C}" type="slidenum">
              <a:rPr lang="en-US" smtClean="0">
                <a:latin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6D006F-FAAA-465B-8038-6E0BFEF5975B}" type="slidenum">
              <a:rPr lang="en-US" smtClean="0">
                <a:latin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10BA3A-326C-485D-B306-BDA55A552766}" type="slidenum">
              <a:rPr lang="en-US" smtClean="0">
                <a:latin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90DF87-F591-44F6-BC00-EDBB74C92D3B}" type="slidenum">
              <a:rPr lang="en-US" smtClean="0">
                <a:latin typeface="Arial" pitchFamily="34" charset="0"/>
              </a:rPr>
              <a:pPr/>
              <a:t>35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23AF85-3D87-4513-BCCC-2F61C3BF0A1A}" type="slidenum">
              <a:rPr lang="en-US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DDA3D2-F2E6-43C0-AA56-459BC3D4D9E4}" type="slidenum">
              <a:rPr lang="en-US" smtClean="0">
                <a:latin typeface="Arial" pitchFamily="34" charset="0"/>
              </a:rPr>
              <a:pPr/>
              <a:t>41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F64953-0504-4BB5-B61F-64CD52F38E60}" type="slidenum">
              <a:rPr lang="en-US" smtClean="0">
                <a:latin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4A5D0-140A-4792-A7A4-DD59B0A757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6C28-295D-44F9-8CD7-C263391924EA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82C9-7BEB-4C4F-AE00-3EE59B8F3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wm/tutorial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mp.felk.cvut.cz/cmp/software/stprtool/" TargetMode="External"/><Relationship Id="rId4" Type="http://schemas.openxmlformats.org/officeDocument/2006/relationships/hyperlink" Target="http://videolectures.net/bootcamp2010_ralaivola_ik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CSC529: Advanced Data Mining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467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Lecture 7</a:t>
            </a:r>
            <a:endParaRPr lang="en-US" dirty="0" smtClean="0"/>
          </a:p>
          <a:p>
            <a:r>
              <a:rPr lang="en-US" dirty="0" smtClean="0"/>
              <a:t>Extending Linear Models:</a:t>
            </a:r>
            <a:br>
              <a:rPr lang="en-US" dirty="0" smtClean="0"/>
            </a:br>
            <a:r>
              <a:rPr lang="en-US" dirty="0" smtClean="0"/>
              <a:t>Kernel Methods for feature extraction (KPCA) and classification (SVM)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764" y="-28"/>
            <a:ext cx="8585236" cy="655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601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Kernel Trick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30528"/>
            <a:ext cx="7543800" cy="591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The Kernel Trick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70988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267200"/>
            <a:ext cx="80010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9472" y="5562600"/>
            <a:ext cx="58013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Main idea of kernel methods: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838200"/>
            <a:ext cx="7924801" cy="569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743200"/>
            <a:ext cx="5039984" cy="3747436"/>
          </a:xfrm>
          <a:prstGeom prst="rect">
            <a:avLst/>
          </a:prstGeom>
          <a:noFill/>
        </p:spPr>
      </p:pic>
      <p:pic>
        <p:nvPicPr>
          <p:cNvPr id="1075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21" y="1066800"/>
            <a:ext cx="66579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8639" y="2895600"/>
            <a:ext cx="3962400" cy="372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Common Kernels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Detailed Example on Polynomial Kernels</a:t>
            </a:r>
            <a:endParaRPr lang="en-US" sz="3200" b="1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60" y="1219200"/>
            <a:ext cx="909234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4342" name="Object 1027"/>
          <p:cNvGraphicFramePr>
            <a:graphicFrameLocks noChangeAspect="1"/>
          </p:cNvGraphicFramePr>
          <p:nvPr/>
        </p:nvGraphicFramePr>
        <p:xfrm>
          <a:off x="2514600" y="3505200"/>
          <a:ext cx="4429044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Bitmap Image" r:id="rId4" imgW="6257143" imgH="4629796" progId="PBrush">
                  <p:embed/>
                </p:oleObj>
              </mc:Choice>
              <mc:Fallback>
                <p:oleObj name="Bitmap Image" r:id="rId4" imgW="6257143" imgH="4629796" progId="PBrush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4429044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1" y="457200"/>
            <a:ext cx="8229600" cy="276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Support Vector Machine (SVM)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81800" cy="4530725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A classifier derived from statistical learning theory by Vapnik, et al. in 1992</a:t>
            </a:r>
          </a:p>
          <a:p>
            <a:pPr eaLnBrk="1" hangingPunct="1"/>
            <a:r>
              <a:rPr lang="en-US" altLang="zh-CN" sz="2200" smtClean="0"/>
              <a:t>SVM became famous when, using images as input, it gave accuracy comparable to neural-network with hand-designed features in a handwriting recognition task</a:t>
            </a:r>
          </a:p>
          <a:p>
            <a:pPr eaLnBrk="1" hangingPunct="1"/>
            <a:r>
              <a:rPr lang="en-US" altLang="zh-CN" sz="2200" smtClean="0"/>
              <a:t>Currently, SVM is widely used in object detection &amp; recognition, content-based image retrieval, text recognition, biometrics, speech recognition, etc.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162800" y="2133600"/>
            <a:ext cx="1981200" cy="2743200"/>
            <a:chOff x="4704" y="2688"/>
            <a:chExt cx="663" cy="1056"/>
          </a:xfrm>
        </p:grpSpPr>
        <p:pic>
          <p:nvPicPr>
            <p:cNvPr id="122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04" y="2688"/>
              <a:ext cx="64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4704" y="3532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/>
                <a:t>V. Vapnik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SVM is a discriminative method that brings together:</a:t>
            </a:r>
          </a:p>
          <a:p>
            <a:pPr lvl="1">
              <a:buNone/>
            </a:pPr>
            <a:r>
              <a:rPr lang="en-US" sz="2600" dirty="0" smtClean="0"/>
              <a:t>1.computational learning theory </a:t>
            </a:r>
          </a:p>
          <a:p>
            <a:pPr lvl="1">
              <a:buNone/>
            </a:pPr>
            <a:r>
              <a:rPr lang="en-US" sz="2600" dirty="0" smtClean="0"/>
              <a:t>2.previously known methods in linear discriminant functions </a:t>
            </a:r>
          </a:p>
          <a:p>
            <a:pPr lvl="1">
              <a:buNone/>
            </a:pPr>
            <a:r>
              <a:rPr lang="en-US" sz="2600" dirty="0" smtClean="0"/>
              <a:t>3.optimization theory </a:t>
            </a:r>
          </a:p>
          <a:p>
            <a:r>
              <a:rPr lang="en-US" dirty="0" smtClean="0"/>
              <a:t>Also called Sparse kernel machines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1</a:t>
            </a:r>
            <a:r>
              <a:rPr lang="en-US" dirty="0" smtClean="0"/>
              <a:t>. </a:t>
            </a:r>
            <a:r>
              <a:rPr lang="en-US" sz="2600" dirty="0" smtClean="0"/>
              <a:t>Kernel methods predict based on linear combinations of a kernel function evaluated at the training points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2. Sparse because not all pairs of training points need be used</a:t>
            </a:r>
          </a:p>
          <a:p>
            <a:pPr>
              <a:buNone/>
            </a:pPr>
            <a:r>
              <a:rPr lang="en-US" dirty="0" smtClean="0"/>
              <a:t>• Also called Maximum margin classifiers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37576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381000" y="18288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3323" name="Oval 13"/>
          <p:cNvSpPr>
            <a:spLocks noChangeAspect="1" noChangeArrowheads="1"/>
          </p:cNvSpPr>
          <p:nvPr/>
        </p:nvSpPr>
        <p:spPr bwMode="auto">
          <a:xfrm rot="4777107">
            <a:off x="381794" y="19804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4" name="Oval 14"/>
          <p:cNvSpPr>
            <a:spLocks noChangeAspect="1" noChangeArrowheads="1"/>
          </p:cNvSpPr>
          <p:nvPr/>
        </p:nvSpPr>
        <p:spPr bwMode="auto">
          <a:xfrm rot="5895381">
            <a:off x="382588" y="24368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7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9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0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1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2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3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4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7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8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9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0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1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2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3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4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5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6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7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8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9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0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1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2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3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4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5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6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7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8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9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60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37620" name="Line 52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3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3364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237623" name="Rectangle 55"/>
          <p:cNvSpPr>
            <a:spLocks noChangeArrowheads="1"/>
          </p:cNvSpPr>
          <p:nvPr/>
        </p:nvSpPr>
        <p:spPr bwMode="auto">
          <a:xfrm rot="-2733336">
            <a:off x="3962400" y="27432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b=0</a:t>
            </a:r>
          </a:p>
        </p:txBody>
      </p:sp>
      <p:sp>
        <p:nvSpPr>
          <p:cNvPr id="237624" name="Rectangle 56"/>
          <p:cNvSpPr>
            <a:spLocks noChangeArrowheads="1"/>
          </p:cNvSpPr>
          <p:nvPr/>
        </p:nvSpPr>
        <p:spPr bwMode="auto">
          <a:xfrm>
            <a:off x="4648200" y="48768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b&lt;0</a:t>
            </a:r>
          </a:p>
        </p:txBody>
      </p:sp>
      <p:sp>
        <p:nvSpPr>
          <p:cNvPr id="237625" name="Rectangle 57"/>
          <p:cNvSpPr>
            <a:spLocks noChangeArrowheads="1"/>
          </p:cNvSpPr>
          <p:nvPr/>
        </p:nvSpPr>
        <p:spPr bwMode="auto">
          <a:xfrm>
            <a:off x="2590800" y="19050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b&gt;0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74" grpId="0" animBg="1"/>
      <p:bldP spid="237575" grpId="0"/>
      <p:bldP spid="237576" grpId="0" animBg="1"/>
      <p:bldP spid="237577" grpId="0"/>
      <p:bldP spid="237578" grpId="0" animBg="1"/>
      <p:bldP spid="237579" grpId="0"/>
      <p:bldP spid="237619" grpId="0"/>
      <p:bldP spid="237620" grpId="0" animBg="1"/>
      <p:bldP spid="237623" grpId="0"/>
      <p:bldP spid="237624" grpId="0"/>
      <p:bldP spid="2376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Methods</a:t>
            </a:r>
          </a:p>
          <a:p>
            <a:r>
              <a:rPr lang="en-US" dirty="0" smtClean="0"/>
              <a:t>Support Vector Machines (SVM)</a:t>
            </a:r>
          </a:p>
          <a:p>
            <a:r>
              <a:rPr lang="en-US" dirty="0" smtClean="0"/>
              <a:t>Kernel Principal Component Analysis</a:t>
            </a:r>
          </a:p>
          <a:p>
            <a:r>
              <a:rPr lang="en-US" dirty="0" smtClean="0"/>
              <a:t>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4347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48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1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2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3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4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5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6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7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8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9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0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1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2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3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4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5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6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7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8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69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0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1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2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3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4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5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6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7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8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79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80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81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82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83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84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85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4386" name="Line 52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87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4388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5371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2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3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5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6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7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8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9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0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1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2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3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4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5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6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7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8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9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0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1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2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3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4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5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6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7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8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99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0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1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2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3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4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5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6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7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8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09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5410" name="Line 52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11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5412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6395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6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9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0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1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2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3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4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5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6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7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8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9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0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1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2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3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4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5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6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7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8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9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0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1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2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3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4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5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6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7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8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29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0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1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2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33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6434" name="Line 52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5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6436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zh-CN" sz="2000"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..but which is best?</a:t>
            </a:r>
          </a:p>
        </p:txBody>
      </p:sp>
      <p:sp>
        <p:nvSpPr>
          <p:cNvPr id="16437" name="Line 55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8" name="Line 56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39" name="Line 57"/>
          <p:cNvSpPr>
            <a:spLocks noChangeShapeType="1"/>
          </p:cNvSpPr>
          <p:nvPr/>
        </p:nvSpPr>
        <p:spPr bwMode="auto">
          <a:xfrm flipV="1">
            <a:off x="2057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0" name="Line 58"/>
          <p:cNvSpPr>
            <a:spLocks noChangeShapeType="1"/>
          </p:cNvSpPr>
          <p:nvPr/>
        </p:nvSpPr>
        <p:spPr bwMode="auto">
          <a:xfrm flipV="1">
            <a:off x="2438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1" name="Line 59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2" name="Line 60"/>
          <p:cNvSpPr>
            <a:spLocks noChangeShapeType="1"/>
          </p:cNvSpPr>
          <p:nvPr/>
        </p:nvSpPr>
        <p:spPr bwMode="auto">
          <a:xfrm flipV="1">
            <a:off x="2590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3" name="Line 61"/>
          <p:cNvSpPr>
            <a:spLocks noChangeShapeType="1"/>
          </p:cNvSpPr>
          <p:nvPr/>
        </p:nvSpPr>
        <p:spPr bwMode="auto">
          <a:xfrm flipV="1">
            <a:off x="2819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44" name="Line 62"/>
          <p:cNvSpPr>
            <a:spLocks noChangeShapeType="1"/>
          </p:cNvSpPr>
          <p:nvPr/>
        </p:nvSpPr>
        <p:spPr bwMode="auto">
          <a:xfrm flipV="1">
            <a:off x="2362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7419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0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3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4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5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6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7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8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9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0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1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2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3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4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5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6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7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8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9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0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1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2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3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4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5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6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7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8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9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50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51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52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53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54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55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56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7458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7459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17460" name="Line 53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720" name="Rectangle 56"/>
          <p:cNvSpPr>
            <a:spLocks noChangeArrowheads="1"/>
          </p:cNvSpPr>
          <p:nvPr/>
        </p:nvSpPr>
        <p:spPr bwMode="auto">
          <a:xfrm>
            <a:off x="3657600" y="4724400"/>
            <a:ext cx="76200" cy="76200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1721" name="Line 57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722" name="Oval 58"/>
          <p:cNvSpPr>
            <a:spLocks noChangeArrowheads="1"/>
          </p:cNvSpPr>
          <p:nvPr/>
        </p:nvSpPr>
        <p:spPr bwMode="auto">
          <a:xfrm>
            <a:off x="4343400" y="5867400"/>
            <a:ext cx="1676400" cy="685800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Misclassified</a:t>
            </a:r>
          </a:p>
          <a:p>
            <a:pPr algn="ctr"/>
            <a:r>
              <a:rPr lang="en-US" altLang="zh-CN" sz="1400" b="1"/>
              <a:t> to +1 class</a:t>
            </a:r>
          </a:p>
        </p:txBody>
      </p:sp>
      <p:cxnSp>
        <p:nvCxnSpPr>
          <p:cNvPr id="241725" name="AutoShape 61"/>
          <p:cNvCxnSpPr>
            <a:cxnSpLocks noChangeShapeType="1"/>
            <a:stCxn id="241722" idx="2"/>
          </p:cNvCxnSpPr>
          <p:nvPr/>
        </p:nvCxnSpPr>
        <p:spPr bwMode="auto">
          <a:xfrm rot="10800000">
            <a:off x="3657600" y="4876800"/>
            <a:ext cx="685800" cy="1333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0" grpId="0" animBg="1"/>
      <p:bldP spid="241721" grpId="0" animBg="1"/>
      <p:bldP spid="2417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304800" y="4572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Classifier Margin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5486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8436" name="Line 9"/>
          <p:cNvSpPr>
            <a:spLocks noChangeShapeType="1"/>
          </p:cNvSpPr>
          <p:nvPr/>
        </p:nvSpPr>
        <p:spPr bwMode="auto">
          <a:xfrm>
            <a:off x="4114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3657600" y="9144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8438" name="Line 11"/>
          <p:cNvSpPr>
            <a:spLocks noChangeShapeType="1"/>
          </p:cNvSpPr>
          <p:nvPr/>
        </p:nvSpPr>
        <p:spPr bwMode="auto">
          <a:xfrm>
            <a:off x="6172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5943600" y="152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8440" name="Line 13"/>
          <p:cNvSpPr>
            <a:spLocks noChangeShapeType="1"/>
          </p:cNvSpPr>
          <p:nvPr/>
        </p:nvSpPr>
        <p:spPr bwMode="auto">
          <a:xfrm>
            <a:off x="7086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Text Box 14"/>
          <p:cNvSpPr txBox="1">
            <a:spLocks noChangeArrowheads="1"/>
          </p:cNvSpPr>
          <p:nvPr/>
        </p:nvSpPr>
        <p:spPr bwMode="auto">
          <a:xfrm>
            <a:off x="8458200" y="9906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990600" y="20574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8443" name="Oval 16"/>
          <p:cNvSpPr>
            <a:spLocks noChangeAspect="1" noChangeArrowheads="1"/>
          </p:cNvSpPr>
          <p:nvPr/>
        </p:nvSpPr>
        <p:spPr bwMode="auto">
          <a:xfrm rot="4777107">
            <a:off x="1067594" y="22090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4" name="Oval 17"/>
          <p:cNvSpPr>
            <a:spLocks noChangeAspect="1" noChangeArrowheads="1"/>
          </p:cNvSpPr>
          <p:nvPr/>
        </p:nvSpPr>
        <p:spPr bwMode="auto">
          <a:xfrm rot="5895381">
            <a:off x="1068388" y="26654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5" name="Line 18"/>
          <p:cNvSpPr>
            <a:spLocks noChangeShapeType="1"/>
          </p:cNvSpPr>
          <p:nvPr/>
        </p:nvSpPr>
        <p:spPr bwMode="auto">
          <a:xfrm>
            <a:off x="2743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6" name="Line 19"/>
          <p:cNvSpPr>
            <a:spLocks noChangeShapeType="1"/>
          </p:cNvSpPr>
          <p:nvPr/>
        </p:nvSpPr>
        <p:spPr bwMode="auto">
          <a:xfrm flipV="1">
            <a:off x="2590800" y="5715000"/>
            <a:ext cx="3657600" cy="0"/>
          </a:xfrm>
          <a:prstGeom prst="line">
            <a:avLst/>
          </a:prstGeom>
          <a:noFill/>
          <a:ln w="38100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7" name="Oval 20"/>
          <p:cNvSpPr>
            <a:spLocks noChangeAspect="1" noChangeArrowheads="1"/>
          </p:cNvSpPr>
          <p:nvPr/>
        </p:nvSpPr>
        <p:spPr bwMode="auto">
          <a:xfrm>
            <a:off x="3870325" y="5184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8" name="Oval 21"/>
          <p:cNvSpPr>
            <a:spLocks noChangeAspect="1" noChangeArrowheads="1"/>
          </p:cNvSpPr>
          <p:nvPr/>
        </p:nvSpPr>
        <p:spPr bwMode="auto">
          <a:xfrm>
            <a:off x="2638425" y="40560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9" name="Oval 22"/>
          <p:cNvSpPr>
            <a:spLocks noChangeAspect="1" noChangeArrowheads="1"/>
          </p:cNvSpPr>
          <p:nvPr/>
        </p:nvSpPr>
        <p:spPr bwMode="auto">
          <a:xfrm>
            <a:off x="4492625" y="29670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0" name="Oval 23"/>
          <p:cNvSpPr>
            <a:spLocks noChangeAspect="1" noChangeArrowheads="1"/>
          </p:cNvSpPr>
          <p:nvPr/>
        </p:nvSpPr>
        <p:spPr bwMode="auto">
          <a:xfrm>
            <a:off x="4556125" y="3787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1" name="Oval 24"/>
          <p:cNvSpPr>
            <a:spLocks noChangeAspect="1" noChangeArrowheads="1"/>
          </p:cNvSpPr>
          <p:nvPr/>
        </p:nvSpPr>
        <p:spPr bwMode="auto">
          <a:xfrm>
            <a:off x="3562350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2" name="Oval 25"/>
          <p:cNvSpPr>
            <a:spLocks noChangeAspect="1" noChangeArrowheads="1"/>
          </p:cNvSpPr>
          <p:nvPr/>
        </p:nvSpPr>
        <p:spPr bwMode="auto">
          <a:xfrm>
            <a:off x="4038600" y="38862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3" name="Oval 26"/>
          <p:cNvSpPr>
            <a:spLocks noChangeAspect="1" noChangeArrowheads="1"/>
          </p:cNvSpPr>
          <p:nvPr/>
        </p:nvSpPr>
        <p:spPr bwMode="auto">
          <a:xfrm>
            <a:off x="3200400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4" name="Oval 27"/>
          <p:cNvSpPr>
            <a:spLocks noChangeAspect="1" noChangeArrowheads="1"/>
          </p:cNvSpPr>
          <p:nvPr/>
        </p:nvSpPr>
        <p:spPr bwMode="auto">
          <a:xfrm>
            <a:off x="5257800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5" name="Oval 28"/>
          <p:cNvSpPr>
            <a:spLocks noChangeAspect="1" noChangeArrowheads="1"/>
          </p:cNvSpPr>
          <p:nvPr/>
        </p:nvSpPr>
        <p:spPr bwMode="auto">
          <a:xfrm rot="-1118274">
            <a:off x="4040188" y="45958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6" name="Oval 29"/>
          <p:cNvSpPr>
            <a:spLocks noChangeAspect="1" noChangeArrowheads="1"/>
          </p:cNvSpPr>
          <p:nvPr/>
        </p:nvSpPr>
        <p:spPr bwMode="auto">
          <a:xfrm rot="-1118274">
            <a:off x="6156325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7" name="Oval 30"/>
          <p:cNvSpPr>
            <a:spLocks noChangeAspect="1" noChangeArrowheads="1"/>
          </p:cNvSpPr>
          <p:nvPr/>
        </p:nvSpPr>
        <p:spPr bwMode="auto">
          <a:xfrm rot="-1118274">
            <a:off x="5448300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8" name="Oval 31"/>
          <p:cNvSpPr>
            <a:spLocks noChangeAspect="1" noChangeArrowheads="1"/>
          </p:cNvSpPr>
          <p:nvPr/>
        </p:nvSpPr>
        <p:spPr bwMode="auto">
          <a:xfrm rot="-1118274">
            <a:off x="3276600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9" name="Oval 32"/>
          <p:cNvSpPr>
            <a:spLocks noChangeAspect="1" noChangeArrowheads="1"/>
          </p:cNvSpPr>
          <p:nvPr/>
        </p:nvSpPr>
        <p:spPr bwMode="auto">
          <a:xfrm rot="-1118274">
            <a:off x="4864100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0" name="Oval 33"/>
          <p:cNvSpPr>
            <a:spLocks noChangeAspect="1" noChangeArrowheads="1"/>
          </p:cNvSpPr>
          <p:nvPr/>
        </p:nvSpPr>
        <p:spPr bwMode="auto">
          <a:xfrm rot="-1118274">
            <a:off x="6019800" y="46482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1" name="Oval 34"/>
          <p:cNvSpPr>
            <a:spLocks noChangeAspect="1" noChangeArrowheads="1"/>
          </p:cNvSpPr>
          <p:nvPr/>
        </p:nvSpPr>
        <p:spPr bwMode="auto">
          <a:xfrm rot="-1118274">
            <a:off x="3267075" y="37925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2" name="Oval 35"/>
          <p:cNvSpPr>
            <a:spLocks noChangeAspect="1" noChangeArrowheads="1"/>
          </p:cNvSpPr>
          <p:nvPr/>
        </p:nvSpPr>
        <p:spPr bwMode="auto">
          <a:xfrm rot="5895381">
            <a:off x="4019550" y="32099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3" name="Oval 36"/>
          <p:cNvSpPr>
            <a:spLocks noChangeAspect="1" noChangeArrowheads="1"/>
          </p:cNvSpPr>
          <p:nvPr/>
        </p:nvSpPr>
        <p:spPr bwMode="auto">
          <a:xfrm rot="5895381">
            <a:off x="4288631" y="53951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4" name="Oval 37"/>
          <p:cNvSpPr>
            <a:spLocks noChangeAspect="1" noChangeArrowheads="1"/>
          </p:cNvSpPr>
          <p:nvPr/>
        </p:nvSpPr>
        <p:spPr bwMode="auto">
          <a:xfrm rot="5895381">
            <a:off x="3267075" y="4251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5" name="Oval 38"/>
          <p:cNvSpPr>
            <a:spLocks noChangeAspect="1" noChangeArrowheads="1"/>
          </p:cNvSpPr>
          <p:nvPr/>
        </p:nvSpPr>
        <p:spPr bwMode="auto">
          <a:xfrm rot="5895381">
            <a:off x="4495800" y="25463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6" name="Oval 39"/>
          <p:cNvSpPr>
            <a:spLocks noChangeAspect="1" noChangeArrowheads="1"/>
          </p:cNvSpPr>
          <p:nvPr/>
        </p:nvSpPr>
        <p:spPr bwMode="auto">
          <a:xfrm rot="5895381">
            <a:off x="5457032" y="42965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7" name="Oval 40"/>
          <p:cNvSpPr>
            <a:spLocks noChangeAspect="1" noChangeArrowheads="1"/>
          </p:cNvSpPr>
          <p:nvPr/>
        </p:nvSpPr>
        <p:spPr bwMode="auto">
          <a:xfrm rot="5895381">
            <a:off x="4522788" y="42322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8" name="Oval 41"/>
          <p:cNvSpPr>
            <a:spLocks noChangeAspect="1" noChangeArrowheads="1"/>
          </p:cNvSpPr>
          <p:nvPr/>
        </p:nvSpPr>
        <p:spPr bwMode="auto">
          <a:xfrm rot="5895381">
            <a:off x="5772150" y="35179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9" name="Oval 42"/>
          <p:cNvSpPr>
            <a:spLocks noChangeAspect="1" noChangeArrowheads="1"/>
          </p:cNvSpPr>
          <p:nvPr/>
        </p:nvSpPr>
        <p:spPr bwMode="auto">
          <a:xfrm rot="5895381">
            <a:off x="3240088" y="24987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0" name="Oval 43"/>
          <p:cNvSpPr>
            <a:spLocks noChangeAspect="1" noChangeArrowheads="1"/>
          </p:cNvSpPr>
          <p:nvPr/>
        </p:nvSpPr>
        <p:spPr bwMode="auto">
          <a:xfrm rot="5895381">
            <a:off x="5413375" y="34258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1" name="Oval 44"/>
          <p:cNvSpPr>
            <a:spLocks noChangeAspect="1" noChangeArrowheads="1"/>
          </p:cNvSpPr>
          <p:nvPr/>
        </p:nvSpPr>
        <p:spPr bwMode="auto">
          <a:xfrm rot="5895381">
            <a:off x="5269707" y="48712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2" name="Oval 45"/>
          <p:cNvSpPr>
            <a:spLocks noChangeAspect="1" noChangeArrowheads="1"/>
          </p:cNvSpPr>
          <p:nvPr/>
        </p:nvSpPr>
        <p:spPr bwMode="auto">
          <a:xfrm rot="4777107">
            <a:off x="3650457" y="36869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3" name="Oval 46"/>
          <p:cNvSpPr>
            <a:spLocks noChangeAspect="1" noChangeArrowheads="1"/>
          </p:cNvSpPr>
          <p:nvPr/>
        </p:nvSpPr>
        <p:spPr bwMode="auto">
          <a:xfrm rot="4777107">
            <a:off x="4803775" y="5407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4" name="Oval 47"/>
          <p:cNvSpPr>
            <a:spLocks noChangeAspect="1" noChangeArrowheads="1"/>
          </p:cNvSpPr>
          <p:nvPr/>
        </p:nvSpPr>
        <p:spPr bwMode="auto">
          <a:xfrm rot="4777107">
            <a:off x="4498975" y="5026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5" name="Oval 48"/>
          <p:cNvSpPr>
            <a:spLocks noChangeAspect="1" noChangeArrowheads="1"/>
          </p:cNvSpPr>
          <p:nvPr/>
        </p:nvSpPr>
        <p:spPr bwMode="auto">
          <a:xfrm rot="4777107">
            <a:off x="2969419" y="38885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6" name="Oval 49"/>
          <p:cNvSpPr>
            <a:spLocks noChangeAspect="1" noChangeArrowheads="1"/>
          </p:cNvSpPr>
          <p:nvPr/>
        </p:nvSpPr>
        <p:spPr bwMode="auto">
          <a:xfrm rot="4777107">
            <a:off x="3865563" y="29289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7" name="Oval 50"/>
          <p:cNvSpPr>
            <a:spLocks noChangeAspect="1" noChangeArrowheads="1"/>
          </p:cNvSpPr>
          <p:nvPr/>
        </p:nvSpPr>
        <p:spPr bwMode="auto">
          <a:xfrm rot="4777107">
            <a:off x="4508501" y="45164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8" name="Oval 51"/>
          <p:cNvSpPr>
            <a:spLocks noChangeAspect="1" noChangeArrowheads="1"/>
          </p:cNvSpPr>
          <p:nvPr/>
        </p:nvSpPr>
        <p:spPr bwMode="auto">
          <a:xfrm rot="4777107">
            <a:off x="2656682" y="32345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9" name="Oval 52"/>
          <p:cNvSpPr>
            <a:spLocks noChangeAspect="1" noChangeArrowheads="1"/>
          </p:cNvSpPr>
          <p:nvPr/>
        </p:nvSpPr>
        <p:spPr bwMode="auto">
          <a:xfrm rot="4777107">
            <a:off x="4090194" y="52014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80" name="Oval 53"/>
          <p:cNvSpPr>
            <a:spLocks noChangeAspect="1" noChangeArrowheads="1"/>
          </p:cNvSpPr>
          <p:nvPr/>
        </p:nvSpPr>
        <p:spPr bwMode="auto">
          <a:xfrm rot="4777107">
            <a:off x="5456238" y="49085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81" name="Text Box 54"/>
          <p:cNvSpPr txBox="1">
            <a:spLocks noChangeArrowheads="1"/>
          </p:cNvSpPr>
          <p:nvPr/>
        </p:nvSpPr>
        <p:spPr bwMode="auto">
          <a:xfrm>
            <a:off x="5638800" y="18288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8482" name="Text Box 55"/>
          <p:cNvSpPr txBox="1">
            <a:spLocks noChangeArrowheads="1"/>
          </p:cNvSpPr>
          <p:nvPr/>
        </p:nvSpPr>
        <p:spPr bwMode="auto">
          <a:xfrm>
            <a:off x="6400800" y="33528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8483" name="Text Box 56"/>
          <p:cNvSpPr txBox="1">
            <a:spLocks noChangeArrowheads="1"/>
          </p:cNvSpPr>
          <p:nvPr/>
        </p:nvSpPr>
        <p:spPr bwMode="auto">
          <a:xfrm>
            <a:off x="6553200" y="2438400"/>
            <a:ext cx="2743200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Define the </a:t>
            </a:r>
            <a:r>
              <a:rPr lang="en-US" altLang="zh-CN" sz="2400">
                <a:solidFill>
                  <a:schemeClr val="hlink"/>
                </a:solidFill>
                <a:latin typeface="Tahoma" pitchFamily="34" charset="0"/>
              </a:rPr>
              <a:t>margin</a:t>
            </a:r>
            <a:r>
              <a:rPr lang="en-US" altLang="zh-CN" sz="2400">
                <a:latin typeface="Tahoma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 rot="-4217956">
            <a:off x="1358107" y="4228306"/>
            <a:ext cx="5562600" cy="1587"/>
            <a:chOff x="960" y="3888"/>
            <a:chExt cx="3504" cy="0"/>
          </a:xfrm>
        </p:grpSpPr>
        <p:sp>
          <p:nvSpPr>
            <p:cNvPr id="18535" name="Line 58"/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36" name="Line 59"/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8485" name="Rectangle 60"/>
          <p:cNvSpPr>
            <a:spLocks noChangeArrowheads="1"/>
          </p:cNvSpPr>
          <p:nvPr/>
        </p:nvSpPr>
        <p:spPr bwMode="auto">
          <a:xfrm>
            <a:off x="304800" y="4572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Classifier Margin</a:t>
            </a:r>
          </a:p>
        </p:txBody>
      </p:sp>
      <p:sp>
        <p:nvSpPr>
          <p:cNvPr id="18486" name="Rectangle 61"/>
          <p:cNvSpPr>
            <a:spLocks noChangeArrowheads="1"/>
          </p:cNvSpPr>
          <p:nvPr/>
        </p:nvSpPr>
        <p:spPr bwMode="auto">
          <a:xfrm>
            <a:off x="5486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8487" name="Line 62"/>
          <p:cNvSpPr>
            <a:spLocks noChangeShapeType="1"/>
          </p:cNvSpPr>
          <p:nvPr/>
        </p:nvSpPr>
        <p:spPr bwMode="auto">
          <a:xfrm>
            <a:off x="4114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88" name="Text Box 63"/>
          <p:cNvSpPr txBox="1">
            <a:spLocks noChangeArrowheads="1"/>
          </p:cNvSpPr>
          <p:nvPr/>
        </p:nvSpPr>
        <p:spPr bwMode="auto">
          <a:xfrm>
            <a:off x="3657600" y="9144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8489" name="Line 64"/>
          <p:cNvSpPr>
            <a:spLocks noChangeShapeType="1"/>
          </p:cNvSpPr>
          <p:nvPr/>
        </p:nvSpPr>
        <p:spPr bwMode="auto">
          <a:xfrm>
            <a:off x="6172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90" name="Text Box 65"/>
          <p:cNvSpPr txBox="1">
            <a:spLocks noChangeArrowheads="1"/>
          </p:cNvSpPr>
          <p:nvPr/>
        </p:nvSpPr>
        <p:spPr bwMode="auto">
          <a:xfrm>
            <a:off x="5943600" y="152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8491" name="Line 66"/>
          <p:cNvSpPr>
            <a:spLocks noChangeShapeType="1"/>
          </p:cNvSpPr>
          <p:nvPr/>
        </p:nvSpPr>
        <p:spPr bwMode="auto">
          <a:xfrm>
            <a:off x="7086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92" name="Text Box 67"/>
          <p:cNvSpPr txBox="1">
            <a:spLocks noChangeArrowheads="1"/>
          </p:cNvSpPr>
          <p:nvPr/>
        </p:nvSpPr>
        <p:spPr bwMode="auto">
          <a:xfrm>
            <a:off x="8458200" y="9906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8493" name="Text Box 68"/>
          <p:cNvSpPr txBox="1">
            <a:spLocks noChangeArrowheads="1"/>
          </p:cNvSpPr>
          <p:nvPr/>
        </p:nvSpPr>
        <p:spPr bwMode="auto">
          <a:xfrm>
            <a:off x="990600" y="20574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8494" name="Oval 69"/>
          <p:cNvSpPr>
            <a:spLocks noChangeAspect="1" noChangeArrowheads="1"/>
          </p:cNvSpPr>
          <p:nvPr/>
        </p:nvSpPr>
        <p:spPr bwMode="auto">
          <a:xfrm rot="4777107">
            <a:off x="1067594" y="22090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95" name="Oval 70"/>
          <p:cNvSpPr>
            <a:spLocks noChangeAspect="1" noChangeArrowheads="1"/>
          </p:cNvSpPr>
          <p:nvPr/>
        </p:nvSpPr>
        <p:spPr bwMode="auto">
          <a:xfrm rot="5895381">
            <a:off x="1068388" y="26654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96" name="Line 71"/>
          <p:cNvSpPr>
            <a:spLocks noChangeShapeType="1"/>
          </p:cNvSpPr>
          <p:nvPr/>
        </p:nvSpPr>
        <p:spPr bwMode="auto">
          <a:xfrm>
            <a:off x="2743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97" name="Line 72"/>
          <p:cNvSpPr>
            <a:spLocks noChangeShapeType="1"/>
          </p:cNvSpPr>
          <p:nvPr/>
        </p:nvSpPr>
        <p:spPr bwMode="auto">
          <a:xfrm flipV="1">
            <a:off x="2590800" y="57150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8" name="Oval 73"/>
          <p:cNvSpPr>
            <a:spLocks noChangeAspect="1" noChangeArrowheads="1"/>
          </p:cNvSpPr>
          <p:nvPr/>
        </p:nvSpPr>
        <p:spPr bwMode="auto">
          <a:xfrm>
            <a:off x="3870325" y="5184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99" name="Oval 74"/>
          <p:cNvSpPr>
            <a:spLocks noChangeAspect="1" noChangeArrowheads="1"/>
          </p:cNvSpPr>
          <p:nvPr/>
        </p:nvSpPr>
        <p:spPr bwMode="auto">
          <a:xfrm>
            <a:off x="2638425" y="40560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0" name="Oval 75"/>
          <p:cNvSpPr>
            <a:spLocks noChangeAspect="1" noChangeArrowheads="1"/>
          </p:cNvSpPr>
          <p:nvPr/>
        </p:nvSpPr>
        <p:spPr bwMode="auto">
          <a:xfrm>
            <a:off x="4492625" y="29670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1" name="Oval 76"/>
          <p:cNvSpPr>
            <a:spLocks noChangeAspect="1" noChangeArrowheads="1"/>
          </p:cNvSpPr>
          <p:nvPr/>
        </p:nvSpPr>
        <p:spPr bwMode="auto">
          <a:xfrm>
            <a:off x="4556125" y="3787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2" name="Oval 77"/>
          <p:cNvSpPr>
            <a:spLocks noChangeAspect="1" noChangeArrowheads="1"/>
          </p:cNvSpPr>
          <p:nvPr/>
        </p:nvSpPr>
        <p:spPr bwMode="auto">
          <a:xfrm>
            <a:off x="3562350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3" name="Oval 78"/>
          <p:cNvSpPr>
            <a:spLocks noChangeAspect="1" noChangeArrowheads="1"/>
          </p:cNvSpPr>
          <p:nvPr/>
        </p:nvSpPr>
        <p:spPr bwMode="auto">
          <a:xfrm>
            <a:off x="4038600" y="38862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4" name="Oval 79"/>
          <p:cNvSpPr>
            <a:spLocks noChangeAspect="1" noChangeArrowheads="1"/>
          </p:cNvSpPr>
          <p:nvPr/>
        </p:nvSpPr>
        <p:spPr bwMode="auto">
          <a:xfrm>
            <a:off x="3200400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5" name="Oval 80"/>
          <p:cNvSpPr>
            <a:spLocks noChangeAspect="1" noChangeArrowheads="1"/>
          </p:cNvSpPr>
          <p:nvPr/>
        </p:nvSpPr>
        <p:spPr bwMode="auto">
          <a:xfrm>
            <a:off x="5257800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6" name="Oval 81"/>
          <p:cNvSpPr>
            <a:spLocks noChangeAspect="1" noChangeArrowheads="1"/>
          </p:cNvSpPr>
          <p:nvPr/>
        </p:nvSpPr>
        <p:spPr bwMode="auto">
          <a:xfrm rot="-1118274">
            <a:off x="4040188" y="45958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7" name="Oval 82"/>
          <p:cNvSpPr>
            <a:spLocks noChangeAspect="1" noChangeArrowheads="1"/>
          </p:cNvSpPr>
          <p:nvPr/>
        </p:nvSpPr>
        <p:spPr bwMode="auto">
          <a:xfrm rot="-1118274">
            <a:off x="6156325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8" name="Oval 83"/>
          <p:cNvSpPr>
            <a:spLocks noChangeAspect="1" noChangeArrowheads="1"/>
          </p:cNvSpPr>
          <p:nvPr/>
        </p:nvSpPr>
        <p:spPr bwMode="auto">
          <a:xfrm rot="-1118274">
            <a:off x="5448300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9" name="Oval 84"/>
          <p:cNvSpPr>
            <a:spLocks noChangeAspect="1" noChangeArrowheads="1"/>
          </p:cNvSpPr>
          <p:nvPr/>
        </p:nvSpPr>
        <p:spPr bwMode="auto">
          <a:xfrm rot="-1118274">
            <a:off x="3276600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0" name="Oval 85"/>
          <p:cNvSpPr>
            <a:spLocks noChangeAspect="1" noChangeArrowheads="1"/>
          </p:cNvSpPr>
          <p:nvPr/>
        </p:nvSpPr>
        <p:spPr bwMode="auto">
          <a:xfrm rot="-1118274">
            <a:off x="4864100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1" name="Oval 86"/>
          <p:cNvSpPr>
            <a:spLocks noChangeAspect="1" noChangeArrowheads="1"/>
          </p:cNvSpPr>
          <p:nvPr/>
        </p:nvSpPr>
        <p:spPr bwMode="auto">
          <a:xfrm rot="-1118274">
            <a:off x="6019800" y="46482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2" name="Oval 87"/>
          <p:cNvSpPr>
            <a:spLocks noChangeAspect="1" noChangeArrowheads="1"/>
          </p:cNvSpPr>
          <p:nvPr/>
        </p:nvSpPr>
        <p:spPr bwMode="auto">
          <a:xfrm rot="-1118274">
            <a:off x="3267075" y="37925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3" name="Oval 88"/>
          <p:cNvSpPr>
            <a:spLocks noChangeAspect="1" noChangeArrowheads="1"/>
          </p:cNvSpPr>
          <p:nvPr/>
        </p:nvSpPr>
        <p:spPr bwMode="auto">
          <a:xfrm rot="5895381">
            <a:off x="4019550" y="32099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4" name="Oval 89"/>
          <p:cNvSpPr>
            <a:spLocks noChangeAspect="1" noChangeArrowheads="1"/>
          </p:cNvSpPr>
          <p:nvPr/>
        </p:nvSpPr>
        <p:spPr bwMode="auto">
          <a:xfrm rot="5895381">
            <a:off x="4288631" y="53951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5" name="Oval 90"/>
          <p:cNvSpPr>
            <a:spLocks noChangeAspect="1" noChangeArrowheads="1"/>
          </p:cNvSpPr>
          <p:nvPr/>
        </p:nvSpPr>
        <p:spPr bwMode="auto">
          <a:xfrm rot="5895381">
            <a:off x="3267075" y="4251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6" name="Oval 91"/>
          <p:cNvSpPr>
            <a:spLocks noChangeAspect="1" noChangeArrowheads="1"/>
          </p:cNvSpPr>
          <p:nvPr/>
        </p:nvSpPr>
        <p:spPr bwMode="auto">
          <a:xfrm rot="5895381">
            <a:off x="4495800" y="25463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7" name="Oval 92"/>
          <p:cNvSpPr>
            <a:spLocks noChangeAspect="1" noChangeArrowheads="1"/>
          </p:cNvSpPr>
          <p:nvPr/>
        </p:nvSpPr>
        <p:spPr bwMode="auto">
          <a:xfrm rot="5895381">
            <a:off x="5457032" y="42965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8" name="Oval 93"/>
          <p:cNvSpPr>
            <a:spLocks noChangeAspect="1" noChangeArrowheads="1"/>
          </p:cNvSpPr>
          <p:nvPr/>
        </p:nvSpPr>
        <p:spPr bwMode="auto">
          <a:xfrm rot="5895381">
            <a:off x="4522788" y="42322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9" name="Oval 94"/>
          <p:cNvSpPr>
            <a:spLocks noChangeAspect="1" noChangeArrowheads="1"/>
          </p:cNvSpPr>
          <p:nvPr/>
        </p:nvSpPr>
        <p:spPr bwMode="auto">
          <a:xfrm rot="5895381">
            <a:off x="5772150" y="35179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0" name="Oval 95"/>
          <p:cNvSpPr>
            <a:spLocks noChangeAspect="1" noChangeArrowheads="1"/>
          </p:cNvSpPr>
          <p:nvPr/>
        </p:nvSpPr>
        <p:spPr bwMode="auto">
          <a:xfrm rot="5895381">
            <a:off x="3240088" y="24987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1" name="Oval 96"/>
          <p:cNvSpPr>
            <a:spLocks noChangeAspect="1" noChangeArrowheads="1"/>
          </p:cNvSpPr>
          <p:nvPr/>
        </p:nvSpPr>
        <p:spPr bwMode="auto">
          <a:xfrm rot="5895381">
            <a:off x="5413375" y="34258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2" name="Oval 97"/>
          <p:cNvSpPr>
            <a:spLocks noChangeAspect="1" noChangeArrowheads="1"/>
          </p:cNvSpPr>
          <p:nvPr/>
        </p:nvSpPr>
        <p:spPr bwMode="auto">
          <a:xfrm rot="5895381">
            <a:off x="5269707" y="48712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3" name="Oval 98"/>
          <p:cNvSpPr>
            <a:spLocks noChangeAspect="1" noChangeArrowheads="1"/>
          </p:cNvSpPr>
          <p:nvPr/>
        </p:nvSpPr>
        <p:spPr bwMode="auto">
          <a:xfrm rot="4777107">
            <a:off x="3650457" y="36869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4" name="Oval 99"/>
          <p:cNvSpPr>
            <a:spLocks noChangeAspect="1" noChangeArrowheads="1"/>
          </p:cNvSpPr>
          <p:nvPr/>
        </p:nvSpPr>
        <p:spPr bwMode="auto">
          <a:xfrm rot="4777107">
            <a:off x="4803775" y="5407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5" name="Oval 100"/>
          <p:cNvSpPr>
            <a:spLocks noChangeAspect="1" noChangeArrowheads="1"/>
          </p:cNvSpPr>
          <p:nvPr/>
        </p:nvSpPr>
        <p:spPr bwMode="auto">
          <a:xfrm rot="4777107">
            <a:off x="4498975" y="5026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6" name="Oval 101"/>
          <p:cNvSpPr>
            <a:spLocks noChangeAspect="1" noChangeArrowheads="1"/>
          </p:cNvSpPr>
          <p:nvPr/>
        </p:nvSpPr>
        <p:spPr bwMode="auto">
          <a:xfrm rot="4777107">
            <a:off x="2969419" y="38885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7" name="Oval 102"/>
          <p:cNvSpPr>
            <a:spLocks noChangeAspect="1" noChangeArrowheads="1"/>
          </p:cNvSpPr>
          <p:nvPr/>
        </p:nvSpPr>
        <p:spPr bwMode="auto">
          <a:xfrm rot="4777107">
            <a:off x="3865563" y="29289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8" name="Oval 103"/>
          <p:cNvSpPr>
            <a:spLocks noChangeAspect="1" noChangeArrowheads="1"/>
          </p:cNvSpPr>
          <p:nvPr/>
        </p:nvSpPr>
        <p:spPr bwMode="auto">
          <a:xfrm rot="4777107">
            <a:off x="4508501" y="45164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29" name="Oval 104"/>
          <p:cNvSpPr>
            <a:spLocks noChangeAspect="1" noChangeArrowheads="1"/>
          </p:cNvSpPr>
          <p:nvPr/>
        </p:nvSpPr>
        <p:spPr bwMode="auto">
          <a:xfrm rot="4777107">
            <a:off x="2656682" y="32345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30" name="Oval 105"/>
          <p:cNvSpPr>
            <a:spLocks noChangeAspect="1" noChangeArrowheads="1"/>
          </p:cNvSpPr>
          <p:nvPr/>
        </p:nvSpPr>
        <p:spPr bwMode="auto">
          <a:xfrm rot="4777107">
            <a:off x="4090194" y="52014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31" name="Oval 106"/>
          <p:cNvSpPr>
            <a:spLocks noChangeAspect="1" noChangeArrowheads="1"/>
          </p:cNvSpPr>
          <p:nvPr/>
        </p:nvSpPr>
        <p:spPr bwMode="auto">
          <a:xfrm rot="4777107">
            <a:off x="5456238" y="49085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32" name="Text Box 107"/>
          <p:cNvSpPr txBox="1">
            <a:spLocks noChangeArrowheads="1"/>
          </p:cNvSpPr>
          <p:nvPr/>
        </p:nvSpPr>
        <p:spPr bwMode="auto">
          <a:xfrm>
            <a:off x="5638800" y="18288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8533" name="Text Box 108"/>
          <p:cNvSpPr txBox="1">
            <a:spLocks noChangeArrowheads="1"/>
          </p:cNvSpPr>
          <p:nvPr/>
        </p:nvSpPr>
        <p:spPr bwMode="auto">
          <a:xfrm>
            <a:off x="6400800" y="33528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8534" name="Text Box 109"/>
          <p:cNvSpPr txBox="1">
            <a:spLocks noChangeArrowheads="1"/>
          </p:cNvSpPr>
          <p:nvPr/>
        </p:nvSpPr>
        <p:spPr bwMode="auto">
          <a:xfrm>
            <a:off x="6553200" y="2438400"/>
            <a:ext cx="2743200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Define the </a:t>
            </a:r>
            <a:r>
              <a:rPr lang="en-US" altLang="zh-CN" sz="2400">
                <a:solidFill>
                  <a:schemeClr val="accent2"/>
                </a:solidFill>
                <a:latin typeface="Tahoma" pitchFamily="34" charset="0"/>
              </a:rPr>
              <a:t>margin</a:t>
            </a:r>
            <a:r>
              <a:rPr lang="en-US" altLang="zh-CN" sz="2400">
                <a:latin typeface="Tahoma" pitchFamily="34" charset="0"/>
              </a:rPr>
              <a:t> of a linear classifier as the width that the boundary could be increased by before hitting a datapoint.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4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59" name="Line 5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4572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Maximum Margin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19469" name="Oval 15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0" name="Oval 16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3" name="Oval 19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4" name="Oval 20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5" name="Oval 21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6" name="Oval 22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7" name="Oval 23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8" name="Oval 24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9" name="Oval 25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0" name="Oval 26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1" name="Oval 27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2" name="Oval 28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3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4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5" name="Oval 31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6" name="Oval 32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7" name="Oval 33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8" name="Oval 34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9" name="Oval 35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0" name="Oval 36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1" name="Oval 37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2" name="Oval 38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3" name="Oval 39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4" name="Oval 40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5" name="Oval 41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6" name="Oval 42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7" name="Oval 43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8" name="Oval 44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9" name="Oval 45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00" name="Oval 46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01" name="Oval 47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02" name="Oval 48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03" name="Oval 49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04" name="Oval 5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05" name="Oval 51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06" name="Oval 52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07" name="Text Box 53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19508" name="Text Box 54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9509" name="Text Box 55"/>
          <p:cNvSpPr txBox="1">
            <a:spLocks noChangeArrowheads="1"/>
          </p:cNvSpPr>
          <p:nvPr/>
        </p:nvSpPr>
        <p:spPr bwMode="auto">
          <a:xfrm>
            <a:off x="6400800" y="2286000"/>
            <a:ext cx="2743200" cy="3970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Tahoma" pitchFamily="34" charset="0"/>
              </a:rPr>
              <a:t>The </a:t>
            </a:r>
            <a:r>
              <a:rPr lang="en-US" altLang="zh-CN" sz="2400" dirty="0">
                <a:solidFill>
                  <a:srgbClr val="CC0000"/>
                </a:solidFill>
                <a:latin typeface="Tahoma" pitchFamily="34" charset="0"/>
              </a:rPr>
              <a:t>maximum margin linear classifier</a:t>
            </a:r>
            <a:r>
              <a:rPr lang="en-US" altLang="zh-CN" sz="2400" dirty="0">
                <a:latin typeface="Tahoma" pitchFamily="34" charset="0"/>
              </a:rPr>
              <a:t> is the linear classifier with </a:t>
            </a:r>
            <a:r>
              <a:rPr lang="en-US" altLang="zh-CN" sz="2400" dirty="0" smtClean="0">
                <a:latin typeface="Tahoma" pitchFamily="34" charset="0"/>
              </a:rPr>
              <a:t>the </a:t>
            </a:r>
            <a:r>
              <a:rPr lang="en-US" altLang="zh-CN" sz="2400" dirty="0">
                <a:latin typeface="Tahoma" pitchFamily="34" charset="0"/>
              </a:rPr>
              <a:t>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Tahoma" pitchFamily="34" charset="0"/>
              </a:rPr>
              <a:t>This is the simplest kind of SVM (Called an LSVM)</a:t>
            </a:r>
          </a:p>
        </p:txBody>
      </p:sp>
      <p:sp>
        <p:nvSpPr>
          <p:cNvPr id="19510" name="AutoShape 56"/>
          <p:cNvSpPr>
            <a:spLocks noChangeArrowheads="1"/>
          </p:cNvSpPr>
          <p:nvPr/>
        </p:nvSpPr>
        <p:spPr bwMode="auto">
          <a:xfrm>
            <a:off x="4441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Linear SVM</a:t>
            </a:r>
          </a:p>
        </p:txBody>
      </p:sp>
      <p:sp>
        <p:nvSpPr>
          <p:cNvPr id="243769" name="Text Box 57"/>
          <p:cNvSpPr txBox="1">
            <a:spLocks noChangeArrowheads="1"/>
          </p:cNvSpPr>
          <p:nvPr/>
        </p:nvSpPr>
        <p:spPr bwMode="auto">
          <a:xfrm>
            <a:off x="173038" y="3675063"/>
            <a:ext cx="21209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00CC00"/>
                </a:solidFill>
                <a:latin typeface="Tahoma" pitchFamily="34" charset="0"/>
              </a:rPr>
              <a:t>Support Vectors </a:t>
            </a:r>
            <a:r>
              <a:rPr lang="en-US" altLang="zh-CN" sz="2000">
                <a:latin typeface="Tahoma" pitchFamily="34" charset="0"/>
              </a:rPr>
              <a:t>are those datapoints that the margin pushes up against</a:t>
            </a:r>
          </a:p>
        </p:txBody>
      </p:sp>
      <p:sp>
        <p:nvSpPr>
          <p:cNvPr id="243770" name="Freeform 58"/>
          <p:cNvSpPr>
            <a:spLocks/>
          </p:cNvSpPr>
          <p:nvPr/>
        </p:nvSpPr>
        <p:spPr bwMode="auto">
          <a:xfrm>
            <a:off x="2112963" y="3725863"/>
            <a:ext cx="1708150" cy="155575"/>
          </a:xfrm>
          <a:custGeom>
            <a:avLst/>
            <a:gdLst>
              <a:gd name="T0" fmla="*/ 0 w 1076"/>
              <a:gd name="T1" fmla="*/ 246975335 h 98"/>
              <a:gd name="T2" fmla="*/ 262096230 w 1076"/>
              <a:gd name="T3" fmla="*/ 98286882 h 98"/>
              <a:gd name="T4" fmla="*/ 534273081 w 1076"/>
              <a:gd name="T5" fmla="*/ 0 h 98"/>
              <a:gd name="T6" fmla="*/ 821570763 w 1076"/>
              <a:gd name="T7" fmla="*/ 27722516 h 98"/>
              <a:gd name="T8" fmla="*/ 972780268 w 1076"/>
              <a:gd name="T9" fmla="*/ 98286882 h 98"/>
              <a:gd name="T10" fmla="*/ 972780268 w 1076"/>
              <a:gd name="T11" fmla="*/ 98286882 h 98"/>
              <a:gd name="T12" fmla="*/ 1287798862 w 1076"/>
              <a:gd name="T13" fmla="*/ 206652798 h 98"/>
              <a:gd name="T14" fmla="*/ 2147483647 w 1076"/>
              <a:gd name="T15" fmla="*/ 138607806 h 98"/>
              <a:gd name="T16" fmla="*/ 2147483647 w 1076"/>
              <a:gd name="T17" fmla="*/ 110886890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6"/>
              <a:gd name="T28" fmla="*/ 0 h 98"/>
              <a:gd name="T29" fmla="*/ 1076 w 1076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1" name="Freeform 59"/>
          <p:cNvSpPr>
            <a:spLocks/>
          </p:cNvSpPr>
          <p:nvPr/>
        </p:nvSpPr>
        <p:spPr bwMode="auto">
          <a:xfrm>
            <a:off x="2079625" y="3317875"/>
            <a:ext cx="2293938" cy="485775"/>
          </a:xfrm>
          <a:custGeom>
            <a:avLst/>
            <a:gdLst>
              <a:gd name="T0" fmla="*/ 0 w 1445"/>
              <a:gd name="T1" fmla="*/ 771167703 h 306"/>
              <a:gd name="T2" fmla="*/ 40322508 w 1445"/>
              <a:gd name="T3" fmla="*/ 758567721 h 306"/>
              <a:gd name="T4" fmla="*/ 68045029 w 1445"/>
              <a:gd name="T5" fmla="*/ 675401804 h 306"/>
              <a:gd name="T6" fmla="*/ 120967535 w 1445"/>
              <a:gd name="T7" fmla="*/ 594756836 h 306"/>
              <a:gd name="T8" fmla="*/ 315020386 w 1445"/>
              <a:gd name="T9" fmla="*/ 430945952 h 306"/>
              <a:gd name="T10" fmla="*/ 574595755 w 1445"/>
              <a:gd name="T11" fmla="*/ 264615606 h 306"/>
              <a:gd name="T12" fmla="*/ 751006671 w 1445"/>
              <a:gd name="T13" fmla="*/ 183972176 h 306"/>
              <a:gd name="T14" fmla="*/ 1600300217 w 1445"/>
              <a:gd name="T15" fmla="*/ 5040312 h 306"/>
              <a:gd name="T16" fmla="*/ 2147483647 w 1445"/>
              <a:gd name="T17" fmla="*/ 45362807 h 306"/>
              <a:gd name="T18" fmla="*/ 2147483647 w 1445"/>
              <a:gd name="T19" fmla="*/ 100806235 h 306"/>
              <a:gd name="T20" fmla="*/ 2147483647 w 1445"/>
              <a:gd name="T21" fmla="*/ 211693140 h 306"/>
              <a:gd name="T22" fmla="*/ 2147483647 w 1445"/>
              <a:gd name="T23" fmla="*/ 332660592 h 306"/>
              <a:gd name="T24" fmla="*/ 2147483647 w 1445"/>
              <a:gd name="T25" fmla="*/ 415824921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45"/>
              <a:gd name="T40" fmla="*/ 0 h 306"/>
              <a:gd name="T41" fmla="*/ 1445 w 1445"/>
              <a:gd name="T42" fmla="*/ 306 h 30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2" name="Freeform 60"/>
          <p:cNvSpPr>
            <a:spLocks/>
          </p:cNvSpPr>
          <p:nvPr/>
        </p:nvSpPr>
        <p:spPr bwMode="auto">
          <a:xfrm>
            <a:off x="2105025" y="3994150"/>
            <a:ext cx="1733550" cy="449263"/>
          </a:xfrm>
          <a:custGeom>
            <a:avLst/>
            <a:gdLst>
              <a:gd name="T0" fmla="*/ 0 w 1092"/>
              <a:gd name="T1" fmla="*/ 0 h 283"/>
              <a:gd name="T2" fmla="*/ 327620265 w 1092"/>
              <a:gd name="T3" fmla="*/ 136088580 h 283"/>
              <a:gd name="T4" fmla="*/ 821570769 w 1092"/>
              <a:gd name="T5" fmla="*/ 370464114 h 283"/>
              <a:gd name="T6" fmla="*/ 1000501187 w 1092"/>
              <a:gd name="T7" fmla="*/ 438507685 h 283"/>
              <a:gd name="T8" fmla="*/ 1328122941 w 1092"/>
              <a:gd name="T9" fmla="*/ 546875271 h 283"/>
              <a:gd name="T10" fmla="*/ 2147483647 w 1092"/>
              <a:gd name="T11" fmla="*/ 685483166 h 2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2"/>
              <a:gd name="T19" fmla="*/ 0 h 283"/>
              <a:gd name="T20" fmla="*/ 1092 w 1092"/>
              <a:gd name="T21" fmla="*/ 283 h 2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515" name="Oval 63"/>
          <p:cNvSpPr>
            <a:spLocks noChangeArrowheads="1"/>
          </p:cNvSpPr>
          <p:nvPr/>
        </p:nvSpPr>
        <p:spPr bwMode="auto">
          <a:xfrm>
            <a:off x="4341813" y="3579813"/>
            <a:ext cx="152400" cy="1524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516" name="Oval 64"/>
          <p:cNvSpPr>
            <a:spLocks noChangeArrowheads="1"/>
          </p:cNvSpPr>
          <p:nvPr/>
        </p:nvSpPr>
        <p:spPr bwMode="auto">
          <a:xfrm>
            <a:off x="3844925" y="3689350"/>
            <a:ext cx="152400" cy="1524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517" name="Oval 65"/>
          <p:cNvSpPr>
            <a:spLocks noChangeArrowheads="1"/>
          </p:cNvSpPr>
          <p:nvPr/>
        </p:nvSpPr>
        <p:spPr bwMode="auto">
          <a:xfrm>
            <a:off x="3833813" y="4384675"/>
            <a:ext cx="152400" cy="1524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43778" name="Text Box 66"/>
          <p:cNvSpPr txBox="1">
            <a:spLocks noChangeArrowheads="1"/>
          </p:cNvSpPr>
          <p:nvPr/>
        </p:nvSpPr>
        <p:spPr bwMode="auto">
          <a:xfrm>
            <a:off x="4044950" y="1276350"/>
            <a:ext cx="4968875" cy="2162175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latin typeface="Tahoma" pitchFamily="34" charset="0"/>
              </a:rPr>
              <a:t>Maximizing the margin is good according to intuition and PAC theory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altLang="zh-CN" sz="2000">
                <a:latin typeface="Tahoma" pitchFamily="34" charset="0"/>
              </a:rPr>
              <a:t>Implies that only support vectors are important; other training examples are ignorable.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000">
                <a:latin typeface="Tahoma" pitchFamily="34" charset="0"/>
              </a:rPr>
              <a:t>Empirically it works very very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69" grpId="0"/>
      <p:bldP spid="243770" grpId="0" animBg="1"/>
      <p:bldP spid="243771" grpId="0" animBg="1"/>
      <p:bldP spid="243772" grpId="0" animBg="1"/>
      <p:bldP spid="2437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What is PAC Theory?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Two important aspects of complexity in pattern discovery: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First, </a:t>
            </a:r>
            <a:r>
              <a:rPr lang="en-US" sz="2400" i="1" dirty="0" smtClean="0">
                <a:solidFill>
                  <a:srgbClr val="FF0000"/>
                </a:solidFill>
              </a:rPr>
              <a:t>sample complexity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in many learning problems, training data is expensive and we should hope not to need too much of it. </a:t>
            </a:r>
          </a:p>
          <a:p>
            <a:pPr eaLnBrk="1" hangingPunct="1"/>
            <a:r>
              <a:rPr lang="en-US" sz="2400" dirty="0" smtClean="0"/>
              <a:t>Secondly, </a:t>
            </a:r>
            <a:r>
              <a:rPr lang="en-US" sz="2400" i="1" dirty="0" smtClean="0">
                <a:solidFill>
                  <a:srgbClr val="FF0000"/>
                </a:solidFill>
              </a:rPr>
              <a:t>computational complexity</a:t>
            </a:r>
            <a:r>
              <a:rPr lang="en-US" sz="2400" dirty="0" smtClean="0"/>
              <a:t>: A neural network, for example,  which takes an hour to train may be of no practical use in complex financial prediction problems.</a:t>
            </a:r>
          </a:p>
          <a:p>
            <a:pPr eaLnBrk="1" hangingPunct="1"/>
            <a:r>
              <a:rPr lang="en-US" sz="2400" dirty="0" smtClean="0"/>
              <a:t>Important that both the amount of training data required for a prescribed level of performance and the running time of the learning algorithm in learning from this data do not increase too dramatically as the `difficulty' of the learning problem increases.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Such issues have been </a:t>
            </a:r>
            <a:r>
              <a:rPr lang="en-US" sz="2600" dirty="0" err="1" smtClean="0"/>
              <a:t>formalised</a:t>
            </a:r>
            <a:r>
              <a:rPr lang="en-US" sz="2600" dirty="0" smtClean="0"/>
              <a:t> and investigated over the past decade within the field of </a:t>
            </a:r>
            <a:r>
              <a:rPr lang="en-US" sz="2600" dirty="0" smtClean="0">
                <a:solidFill>
                  <a:srgbClr val="FF0000"/>
                </a:solidFill>
              </a:rPr>
              <a:t>`computational learning theory'. </a:t>
            </a:r>
          </a:p>
          <a:p>
            <a:pPr eaLnBrk="1" hangingPunct="1"/>
            <a:r>
              <a:rPr lang="en-US" sz="2600" dirty="0" smtClean="0"/>
              <a:t>One popular framework for discussing such problems is the probabilistic framework which has become known as the `probably approximately correct', or </a:t>
            </a:r>
            <a:r>
              <a:rPr lang="en-US" sz="2600" dirty="0" smtClean="0">
                <a:solidFill>
                  <a:srgbClr val="0070C0"/>
                </a:solidFill>
              </a:rPr>
              <a:t>PAC, model of learning. </a:t>
            </a: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PAC Theory?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457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200" dirty="0">
                <a:solidFill>
                  <a:schemeClr val="tx2"/>
                </a:solidFill>
                <a:latin typeface="Garamond" pitchFamily="18" charset="0"/>
              </a:rPr>
              <a:t>Linear SVMs:  </a:t>
            </a:r>
            <a:r>
              <a:rPr lang="en-US" altLang="zh-CN" sz="4200" dirty="0" smtClean="0">
                <a:solidFill>
                  <a:schemeClr val="tx2"/>
                </a:solidFill>
                <a:latin typeface="Garamond" pitchFamily="18" charset="0"/>
              </a:rPr>
              <a:t>Summary</a:t>
            </a:r>
            <a:endParaRPr lang="en-US" altLang="zh-CN" sz="4200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381000" y="9906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The classifier is a </a:t>
            </a:r>
            <a:r>
              <a:rPr lang="en-US" altLang="zh-CN" sz="2400" i="1" dirty="0"/>
              <a:t>separating </a:t>
            </a:r>
            <a:r>
              <a:rPr lang="en-US" altLang="zh-CN" sz="2400" i="1" dirty="0" err="1"/>
              <a:t>hyperplane</a:t>
            </a:r>
            <a:r>
              <a:rPr lang="en-US" altLang="zh-CN" sz="2400" i="1" dirty="0"/>
              <a:t>.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Most “important” training points are </a:t>
            </a:r>
            <a:r>
              <a:rPr lang="en-US" altLang="zh-CN" sz="2400" dirty="0">
                <a:solidFill>
                  <a:srgbClr val="FF0000"/>
                </a:solidFill>
              </a:rPr>
              <a:t>support vectors</a:t>
            </a:r>
            <a:r>
              <a:rPr lang="en-US" altLang="zh-CN" sz="2400" dirty="0"/>
              <a:t>; they define the </a:t>
            </a:r>
            <a:r>
              <a:rPr lang="en-US" altLang="zh-CN" sz="2400" dirty="0" err="1"/>
              <a:t>hyperplane</a:t>
            </a:r>
            <a:r>
              <a:rPr lang="en-US" altLang="zh-CN" sz="24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Quadratic optimization algorithms can identify which training points x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are support vectors with non-zero </a:t>
            </a:r>
            <a:r>
              <a:rPr lang="en-US" altLang="zh-CN" sz="2400" dirty="0" err="1"/>
              <a:t>Lagrangian</a:t>
            </a:r>
            <a:r>
              <a:rPr lang="en-US" altLang="zh-CN" sz="2400" dirty="0"/>
              <a:t> multipliers </a:t>
            </a:r>
            <a:r>
              <a:rPr lang="el-GR" sz="2400" i="1" dirty="0">
                <a:cs typeface="Times New Roman" pitchFamily="18" charset="0"/>
              </a:rPr>
              <a:t>α</a:t>
            </a:r>
            <a:r>
              <a:rPr lang="en-US" altLang="zh-CN" sz="2400" i="1" baseline="-25000" dirty="0" err="1">
                <a:cs typeface="Times New Roman" pitchFamily="18" charset="0"/>
              </a:rPr>
              <a:t>i</a:t>
            </a:r>
            <a:r>
              <a:rPr lang="en-US" altLang="zh-CN" sz="2400" i="1" dirty="0">
                <a:cs typeface="Times New Roman" pitchFamily="18" charset="0"/>
              </a:rPr>
              <a:t>. </a:t>
            </a:r>
            <a:endParaRPr lang="en-US" altLang="zh-CN" sz="2400" dirty="0"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048000"/>
            <a:ext cx="5880437" cy="367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81000" y="228600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Non-linear SVMs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Datasets that are linearly separable with some noise work out great: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But what are we going to do if the dataset is just too hard?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How about</a:t>
            </a:r>
            <a:r>
              <a:rPr lang="en-US" altLang="zh-CN" sz="2400">
                <a:latin typeface="Times New Roman" pitchFamily="18" charset="0"/>
              </a:rPr>
              <a:t>…</a:t>
            </a:r>
            <a:r>
              <a:rPr lang="en-US" altLang="zh-CN" sz="2400"/>
              <a:t> mapping data to a higher-dimensional space:</a:t>
            </a:r>
          </a:p>
        </p:txBody>
      </p:sp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3581400" y="5638800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28677" name="Text Box 21"/>
          <p:cNvSpPr txBox="1">
            <a:spLocks noChangeArrowheads="1"/>
          </p:cNvSpPr>
          <p:nvPr/>
        </p:nvSpPr>
        <p:spPr bwMode="auto">
          <a:xfrm>
            <a:off x="5638800" y="57150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x</a:t>
            </a:r>
            <a:endParaRPr lang="en-US" altLang="zh-CN" i="1" baseline="30000">
              <a:latin typeface="Times New Roman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05000" y="2895600"/>
            <a:ext cx="4286250" cy="423863"/>
            <a:chOff x="1056" y="2322"/>
            <a:chExt cx="2700" cy="267"/>
          </a:xfrm>
        </p:grpSpPr>
        <p:sp>
          <p:nvSpPr>
            <p:cNvPr id="28717" name="Line 23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AutoShape 24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19" name="Line 25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Text Box 26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21" name="AutoShape 27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22" name="AutoShape 28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23" name="AutoShape 29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24" name="AutoShape 30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25" name="AutoShape 31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26" name="AutoShape 32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27" name="AutoShape 33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28" name="AutoShape 34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29" name="AutoShape 35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30" name="Text Box 36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352800" y="1600200"/>
            <a:ext cx="4324350" cy="642938"/>
            <a:chOff x="1056" y="1284"/>
            <a:chExt cx="2724" cy="405"/>
          </a:xfrm>
        </p:grpSpPr>
        <p:sp>
          <p:nvSpPr>
            <p:cNvPr id="28701" name="Line 38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AutoShape 39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03" name="Line 40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Text Box 41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05" name="AutoShape 42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06" name="AutoShape 43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07" name="AutoShape 44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08" name="AutoShape 45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09" name="AutoShape 46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10" name="AutoShape 47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11" name="Line 48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Oval 49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13" name="Oval 50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14" name="Line 51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52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Text Box 53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905000" y="3962400"/>
            <a:ext cx="4352925" cy="1827213"/>
            <a:chOff x="1122" y="2874"/>
            <a:chExt cx="2742" cy="1151"/>
          </a:xfrm>
        </p:grpSpPr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AutoShape 7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AutoShape 10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5" name="AutoShape 11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6" name="AutoShape 12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7" name="AutoShape 13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8" name="AutoShape 14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9" name="AutoShape 15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90" name="AutoShape 16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91" name="AutoShape 17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92" name="AutoShape 18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93" name="Line 19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Text Box 20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 i="1" baseline="3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695" name="Line 54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55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56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Oval 57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99" name="Oval 58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00" name="Oval 59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Classification</a:t>
            </a:r>
            <a:endParaRPr lang="en-US" sz="32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8229600" cy="327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Non-linear SVMs:  Feature spaces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General idea:   the original input space can always be mapped to some higher-dimensional feature space where the training set is separable:</a:t>
            </a:r>
          </a:p>
        </p:txBody>
      </p:sp>
      <p:sp>
        <p:nvSpPr>
          <p:cNvPr id="29700" name="Line 6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AutoShape 8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3" name="AutoShape 9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4" name="AutoShape 10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5" name="AutoShape 11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6" name="AutoShape 12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7" name="AutoShape 13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8" name="AutoShape 14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9" name="AutoShape 15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0" name="AutoShape 16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1" name="AutoShape 17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2" name="AutoShape 18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3" name="AutoShape 19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4" name="AutoShape 20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5" name="AutoShape 21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6" name="AutoShape 22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7" name="AutoShape 23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8" name="AutoShape 24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9" name="AutoShape 25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20" name="AutoShape 26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21" name="Oval 27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22" name="AutoShape 28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23" name="AutoShape 29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24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5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6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27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28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29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0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1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2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3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4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5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6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7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8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39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40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41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42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43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44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45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46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47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48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9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0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1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2" name="AutoShape 58"/>
          <p:cNvSpPr>
            <a:spLocks noChangeArrowheads="1"/>
          </p:cNvSpPr>
          <p:nvPr/>
        </p:nvSpPr>
        <p:spPr bwMode="auto">
          <a:xfrm>
            <a:off x="3581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53" name="Text Box 59"/>
          <p:cNvSpPr txBox="1">
            <a:spLocks noChangeArrowheads="1"/>
          </p:cNvSpPr>
          <p:nvPr/>
        </p:nvSpPr>
        <p:spPr bwMode="auto">
          <a:xfrm>
            <a:off x="3581400" y="30480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81000" y="2286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dirty="0">
                <a:solidFill>
                  <a:schemeClr val="tx2"/>
                </a:solidFill>
              </a:rPr>
              <a:t>The “Kernel Trick</a:t>
            </a:r>
            <a:r>
              <a:rPr lang="en-US" altLang="zh-CN" sz="3200" dirty="0" smtClean="0">
                <a:solidFill>
                  <a:schemeClr val="tx2"/>
                </a:solidFill>
              </a:rPr>
              <a:t>”: revisited in the context of SVMs</a:t>
            </a:r>
            <a:endParaRPr lang="en-US" altLang="zh-CN" sz="3200" dirty="0">
              <a:solidFill>
                <a:schemeClr val="tx2"/>
              </a:solidFill>
            </a:endParaRP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04800" y="9144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/>
              <a:t>The linear classifier relies on dot product between vectors </a:t>
            </a:r>
            <a:r>
              <a:rPr lang="en-US" altLang="zh-CN" sz="2000" i="1" dirty="0"/>
              <a:t>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,x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)=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i</a:t>
            </a:r>
            <a:r>
              <a:rPr lang="en-US" altLang="zh-CN" sz="2000" baseline="30000" dirty="0" err="1"/>
              <a:t>T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j</a:t>
            </a:r>
            <a:endParaRPr lang="en-US" altLang="zh-CN" sz="2000" baseline="-250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/>
              <a:t>If every data point is mapped into high-dimensional space via some transformation </a:t>
            </a:r>
            <a:r>
              <a:rPr lang="el-GR" sz="2000" dirty="0">
                <a:cs typeface="Times New Roman" pitchFamily="18" charset="0"/>
              </a:rPr>
              <a:t>Φ</a:t>
            </a:r>
            <a:r>
              <a:rPr lang="en-US" altLang="zh-CN" sz="2000" dirty="0">
                <a:cs typeface="Times New Roman" pitchFamily="18" charset="0"/>
              </a:rPr>
              <a:t>:  x</a:t>
            </a:r>
            <a:r>
              <a:rPr lang="en-US" altLang="zh-CN" sz="2000" baseline="-25000" dirty="0">
                <a:cs typeface="Times New Roman" pitchFamily="18" charset="0"/>
              </a:rPr>
              <a:t> </a:t>
            </a:r>
            <a:r>
              <a:rPr lang="en-US" altLang="zh-CN" sz="2000" dirty="0">
                <a:cs typeface="Times New Roman" pitchFamily="18" charset="0"/>
              </a:rPr>
              <a:t>→ </a:t>
            </a:r>
            <a:r>
              <a:rPr lang="el-GR" sz="2000" dirty="0">
                <a:cs typeface="Times New Roman" pitchFamily="18" charset="0"/>
              </a:rPr>
              <a:t>φ</a:t>
            </a:r>
            <a:r>
              <a:rPr lang="en-US" altLang="zh-CN" sz="2000" dirty="0">
                <a:cs typeface="Times New Roman" pitchFamily="18" charset="0"/>
              </a:rPr>
              <a:t>(x), the dot product becomes: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i="1" dirty="0"/>
              <a:t>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,x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)= </a:t>
            </a:r>
            <a:r>
              <a:rPr lang="el-GR" sz="2000" dirty="0">
                <a:cs typeface="Times New Roman" pitchFamily="18" charset="0"/>
              </a:rPr>
              <a:t>φ</a:t>
            </a:r>
            <a:r>
              <a:rPr lang="en-US" altLang="zh-CN" sz="2000" dirty="0"/>
              <a:t>(x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)</a:t>
            </a:r>
            <a:r>
              <a:rPr lang="en-US" altLang="zh-CN" sz="2000" baseline="-25000" dirty="0"/>
              <a:t> </a:t>
            </a:r>
            <a:r>
              <a:rPr lang="en-US" altLang="zh-CN" sz="2000" baseline="30000" dirty="0"/>
              <a:t>T</a:t>
            </a:r>
            <a:r>
              <a:rPr lang="el-GR" sz="2000" dirty="0">
                <a:cs typeface="Times New Roman" pitchFamily="18" charset="0"/>
              </a:rPr>
              <a:t>φ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/>
              <a:t>A </a:t>
            </a:r>
            <a:r>
              <a:rPr lang="en-US" altLang="zh-CN" sz="2000" i="1" dirty="0"/>
              <a:t>kernel function</a:t>
            </a:r>
            <a:r>
              <a:rPr lang="en-US" altLang="zh-CN" sz="2000" dirty="0"/>
              <a:t> is some function that corresponds to an inner product in some expanded feature space.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/>
              <a:t>Revisited Example of polynomial kernels: </a:t>
            </a:r>
            <a:endParaRPr lang="en-US" altLang="zh-CN" sz="20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dirty="0"/>
              <a:t>	2-dimensional vectors x=[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  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2</a:t>
            </a:r>
            <a:r>
              <a:rPr lang="en-US" altLang="zh-CN" sz="2000" dirty="0"/>
              <a:t>];  let </a:t>
            </a:r>
            <a:r>
              <a:rPr lang="en-US" altLang="zh-CN" sz="2000" i="1" dirty="0"/>
              <a:t>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,x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)=(1 + 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i</a:t>
            </a:r>
            <a:r>
              <a:rPr lang="en-US" altLang="zh-CN" sz="2000" baseline="30000" dirty="0" err="1"/>
              <a:t>T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2</a:t>
            </a:r>
            <a:r>
              <a:rPr lang="en-US" altLang="zh-CN" sz="2000" baseline="-25000" dirty="0"/>
              <a:t>,</a:t>
            </a:r>
            <a:endParaRPr lang="en-US" altLang="zh-CN" sz="20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dirty="0"/>
              <a:t>	Need to show that </a:t>
            </a:r>
            <a:r>
              <a:rPr lang="en-US" altLang="zh-CN" sz="2000" i="1" dirty="0"/>
              <a:t>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,x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)= </a:t>
            </a:r>
            <a:r>
              <a:rPr lang="el-GR" sz="2000" dirty="0">
                <a:cs typeface="Times New Roman" pitchFamily="18" charset="0"/>
              </a:rPr>
              <a:t>φ</a:t>
            </a:r>
            <a:r>
              <a:rPr lang="en-US" altLang="zh-CN" sz="2000" dirty="0"/>
              <a:t>(x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)</a:t>
            </a:r>
            <a:r>
              <a:rPr lang="en-US" altLang="zh-CN" sz="2000" baseline="-25000" dirty="0"/>
              <a:t> </a:t>
            </a:r>
            <a:r>
              <a:rPr lang="en-US" altLang="zh-CN" sz="2000" baseline="30000" dirty="0"/>
              <a:t>T</a:t>
            </a:r>
            <a:r>
              <a:rPr lang="el-GR" sz="2000" dirty="0">
                <a:cs typeface="Times New Roman" pitchFamily="18" charset="0"/>
              </a:rPr>
              <a:t>φ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dirty="0"/>
              <a:t>	 </a:t>
            </a:r>
            <a:r>
              <a:rPr lang="en-US" altLang="zh-CN" sz="2000" i="1" dirty="0"/>
              <a:t>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,x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)=(1 + 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i</a:t>
            </a:r>
            <a:r>
              <a:rPr lang="en-US" altLang="zh-CN" sz="2000" baseline="30000" dirty="0" err="1"/>
              <a:t>T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2</a:t>
            </a:r>
            <a:r>
              <a:rPr lang="en-US" altLang="zh-CN" sz="2000" baseline="-25000" dirty="0"/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aseline="-25000" dirty="0"/>
              <a:t>                           </a:t>
            </a:r>
            <a:r>
              <a:rPr lang="en-US" altLang="zh-CN" sz="2000" dirty="0"/>
              <a:t>= 1+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i1</a:t>
            </a:r>
            <a:r>
              <a:rPr lang="en-US" altLang="zh-CN" sz="2000" i="1" baseline="30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j1</a:t>
            </a:r>
            <a:r>
              <a:rPr lang="en-US" altLang="zh-CN" sz="2000" i="1" baseline="30000" dirty="0"/>
              <a:t>2 </a:t>
            </a:r>
            <a:r>
              <a:rPr lang="en-US" altLang="zh-CN" sz="2000" i="1" dirty="0"/>
              <a:t>+ </a:t>
            </a:r>
            <a:r>
              <a:rPr lang="en-US" altLang="zh-CN" sz="2000" dirty="0"/>
              <a:t>2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i1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j1</a:t>
            </a:r>
            <a:r>
              <a:rPr lang="en-US" altLang="zh-CN" sz="2000" i="1" baseline="30000" dirty="0"/>
              <a:t>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j2</a:t>
            </a:r>
            <a:r>
              <a:rPr lang="en-US" altLang="zh-CN" sz="2000" i="1" dirty="0"/>
              <a:t>+ x</a:t>
            </a:r>
            <a:r>
              <a:rPr lang="en-US" altLang="zh-CN" sz="2000" i="1" baseline="-25000" dirty="0"/>
              <a:t>i2</a:t>
            </a:r>
            <a:r>
              <a:rPr lang="en-US" altLang="zh-CN" sz="2000" i="1" baseline="30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j2</a:t>
            </a:r>
            <a:r>
              <a:rPr lang="en-US" altLang="zh-CN" sz="2000" i="1" baseline="30000" dirty="0"/>
              <a:t>2 </a:t>
            </a:r>
            <a:r>
              <a:rPr lang="en-US" altLang="zh-CN" sz="2000" dirty="0"/>
              <a:t>+ 2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i1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j1 </a:t>
            </a:r>
            <a:r>
              <a:rPr lang="en-US" altLang="zh-CN" sz="2000" i="1" dirty="0"/>
              <a:t>+ </a:t>
            </a:r>
            <a:r>
              <a:rPr lang="en-US" altLang="zh-CN" sz="2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j2</a:t>
            </a:r>
            <a:endParaRPr lang="en-US" altLang="zh-CN" sz="2000" i="1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i="1" dirty="0"/>
              <a:t>	      = </a:t>
            </a:r>
            <a:r>
              <a:rPr lang="en-US" altLang="zh-CN" sz="2000" dirty="0"/>
              <a:t>[1 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i1</a:t>
            </a:r>
            <a:r>
              <a:rPr lang="en-US" altLang="zh-CN" sz="2000" i="1" baseline="30000" dirty="0"/>
              <a:t>2  </a:t>
            </a:r>
            <a:r>
              <a:rPr lang="en-US" altLang="zh-CN" sz="2000" i="1" dirty="0">
                <a:cs typeface="Times New Roman" pitchFamily="18" charset="0"/>
              </a:rPr>
              <a:t>√</a:t>
            </a:r>
            <a:r>
              <a:rPr lang="en-US" altLang="zh-CN" sz="2000" dirty="0"/>
              <a:t>2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i1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i2  </a:t>
            </a:r>
            <a:r>
              <a:rPr lang="en-US" altLang="zh-CN" sz="2000" i="1" dirty="0"/>
              <a:t> x</a:t>
            </a:r>
            <a:r>
              <a:rPr lang="en-US" altLang="zh-CN" sz="2000" i="1" baseline="-25000" dirty="0"/>
              <a:t>i2</a:t>
            </a:r>
            <a:r>
              <a:rPr lang="en-US" altLang="zh-CN" sz="2000" i="1" baseline="30000" dirty="0"/>
              <a:t>2  </a:t>
            </a:r>
            <a:r>
              <a:rPr lang="en-US" altLang="zh-CN" sz="2000" i="1" dirty="0">
                <a:cs typeface="Times New Roman" pitchFamily="18" charset="0"/>
              </a:rPr>
              <a:t>√</a:t>
            </a:r>
            <a:r>
              <a:rPr lang="en-US" altLang="zh-CN" sz="2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i1  </a:t>
            </a:r>
            <a:r>
              <a:rPr lang="en-US" altLang="zh-CN" sz="2000" i="1" dirty="0">
                <a:cs typeface="Times New Roman" pitchFamily="18" charset="0"/>
              </a:rPr>
              <a:t>√</a:t>
            </a:r>
            <a:r>
              <a:rPr lang="en-US" altLang="zh-CN" sz="2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i2</a:t>
            </a:r>
            <a:r>
              <a:rPr lang="en-US" altLang="zh-CN" sz="2000" dirty="0"/>
              <a:t>]</a:t>
            </a:r>
            <a:r>
              <a:rPr lang="en-US" altLang="zh-CN" sz="2000" baseline="30000" dirty="0"/>
              <a:t>T </a:t>
            </a:r>
            <a:r>
              <a:rPr lang="en-US" altLang="zh-CN" sz="2000" dirty="0"/>
              <a:t>[1 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j1</a:t>
            </a:r>
            <a:r>
              <a:rPr lang="en-US" altLang="zh-CN" sz="2000" i="1" baseline="30000" dirty="0"/>
              <a:t>2  </a:t>
            </a:r>
            <a:r>
              <a:rPr lang="en-US" altLang="zh-CN" sz="2000" i="1" dirty="0">
                <a:cs typeface="Times New Roman" pitchFamily="18" charset="0"/>
              </a:rPr>
              <a:t>√</a:t>
            </a:r>
            <a:r>
              <a:rPr lang="en-US" altLang="zh-CN" sz="2000" dirty="0"/>
              <a:t>2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j1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j2  </a:t>
            </a:r>
            <a:r>
              <a:rPr lang="en-US" altLang="zh-CN" sz="2000" i="1" dirty="0"/>
              <a:t> x</a:t>
            </a:r>
            <a:r>
              <a:rPr lang="en-US" altLang="zh-CN" sz="2000" i="1" baseline="-25000" dirty="0"/>
              <a:t>j2</a:t>
            </a:r>
            <a:r>
              <a:rPr lang="en-US" altLang="zh-CN" sz="2000" i="1" baseline="30000" dirty="0"/>
              <a:t>2  </a:t>
            </a:r>
            <a:r>
              <a:rPr lang="en-US" altLang="zh-CN" sz="2000" i="1" dirty="0">
                <a:cs typeface="Times New Roman" pitchFamily="18" charset="0"/>
              </a:rPr>
              <a:t>√</a:t>
            </a:r>
            <a:r>
              <a:rPr lang="en-US" altLang="zh-CN" sz="2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j1  </a:t>
            </a:r>
            <a:r>
              <a:rPr lang="en-US" altLang="zh-CN" sz="2000" i="1" dirty="0">
                <a:cs typeface="Times New Roman" pitchFamily="18" charset="0"/>
              </a:rPr>
              <a:t>√</a:t>
            </a:r>
            <a:r>
              <a:rPr lang="en-US" altLang="zh-CN" sz="2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j2</a:t>
            </a:r>
            <a:r>
              <a:rPr lang="en-US" altLang="zh-CN" sz="2000" dirty="0"/>
              <a:t>]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dirty="0"/>
              <a:t>	      = </a:t>
            </a:r>
            <a:r>
              <a:rPr lang="el-GR" sz="2000" dirty="0">
                <a:cs typeface="Times New Roman" pitchFamily="18" charset="0"/>
              </a:rPr>
              <a:t>φ</a:t>
            </a:r>
            <a:r>
              <a:rPr lang="en-US" altLang="zh-CN" sz="2000" dirty="0"/>
              <a:t>(x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)</a:t>
            </a:r>
            <a:r>
              <a:rPr lang="en-US" altLang="zh-CN" sz="2000" baseline="-25000" dirty="0"/>
              <a:t> </a:t>
            </a:r>
            <a:r>
              <a:rPr lang="en-US" altLang="zh-CN" sz="2000" baseline="30000" dirty="0"/>
              <a:t>T</a:t>
            </a:r>
            <a:r>
              <a:rPr lang="el-GR" sz="2000" dirty="0">
                <a:cs typeface="Times New Roman" pitchFamily="18" charset="0"/>
              </a:rPr>
              <a:t>φ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),    where </a:t>
            </a:r>
            <a:r>
              <a:rPr lang="el-GR" sz="2000" dirty="0">
                <a:cs typeface="Times New Roman" pitchFamily="18" charset="0"/>
              </a:rPr>
              <a:t>φ</a:t>
            </a:r>
            <a:r>
              <a:rPr lang="en-US" altLang="zh-CN" sz="2000" dirty="0"/>
              <a:t>(x) = 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[1 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baseline="30000" dirty="0"/>
              <a:t>2  </a:t>
            </a:r>
            <a:r>
              <a:rPr lang="en-US" altLang="zh-CN" sz="2000" i="1" dirty="0">
                <a:cs typeface="Times New Roman" pitchFamily="18" charset="0"/>
              </a:rPr>
              <a:t>√</a:t>
            </a:r>
            <a:r>
              <a:rPr lang="en-US" altLang="zh-CN" sz="2000" dirty="0"/>
              <a:t>2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2  </a:t>
            </a:r>
            <a:r>
              <a:rPr lang="en-US" altLang="zh-CN" sz="2000" i="1" dirty="0"/>
              <a:t> x</a:t>
            </a:r>
            <a:r>
              <a:rPr lang="en-US" altLang="zh-CN" sz="2000" i="1" baseline="-25000" dirty="0"/>
              <a:t>2</a:t>
            </a:r>
            <a:r>
              <a:rPr lang="en-US" altLang="zh-CN" sz="2000" i="1" baseline="30000" dirty="0"/>
              <a:t>2   </a:t>
            </a:r>
            <a:r>
              <a:rPr lang="en-US" altLang="zh-CN" sz="2000" i="1" dirty="0">
                <a:cs typeface="Times New Roman" pitchFamily="18" charset="0"/>
              </a:rPr>
              <a:t>√</a:t>
            </a:r>
            <a:r>
              <a:rPr lang="en-US" altLang="zh-CN" sz="2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1  </a:t>
            </a:r>
            <a:r>
              <a:rPr lang="en-US" altLang="zh-CN" sz="2000" i="1" dirty="0">
                <a:cs typeface="Times New Roman" pitchFamily="18" charset="0"/>
              </a:rPr>
              <a:t>√</a:t>
            </a:r>
            <a:r>
              <a:rPr lang="en-US" altLang="zh-CN" sz="2000" dirty="0"/>
              <a:t>2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2</a:t>
            </a:r>
            <a:r>
              <a:rPr lang="en-US" altLang="zh-CN" sz="2000" dirty="0"/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6096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SVM locates a separating hyperplane in the feature space and </a:t>
            </a:r>
            <a:r>
              <a:rPr lang="en-US" altLang="zh-CN" sz="2400" dirty="0" smtClean="0"/>
              <a:t>classifies </a:t>
            </a:r>
            <a:r>
              <a:rPr lang="en-US" altLang="zh-CN" sz="2400" dirty="0"/>
              <a:t>points in that space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It does not need to represent the space explicitly, </a:t>
            </a:r>
            <a:r>
              <a:rPr lang="en-US" altLang="zh-CN" sz="2400" dirty="0" smtClean="0"/>
              <a:t>it just simply works by </a:t>
            </a:r>
            <a:r>
              <a:rPr lang="en-US" altLang="zh-CN" sz="2400" dirty="0"/>
              <a:t>defining a kernel function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The kernel function plays the role of the dot product in the feature space</a:t>
            </a:r>
            <a:r>
              <a:rPr lang="en-US" altLang="zh-CN" sz="2400" dirty="0" smtClean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 smtClean="0"/>
              <a:t>Sparseness of solution when dealing with large data sets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 smtClean="0"/>
              <a:t> only support vectors are used to specify the separating hyperplane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 smtClean="0"/>
              <a:t>Overfitting can be controlled by soft margin approach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 smtClean="0"/>
              <a:t>Nice math property: a simple convex optimization problem which is guaranteed to converge to a </a:t>
            </a:r>
            <a:r>
              <a:rPr lang="en-US" altLang="zh-CN" sz="2400" dirty="0" smtClean="0">
                <a:solidFill>
                  <a:srgbClr val="FF0000"/>
                </a:solidFill>
              </a:rPr>
              <a:t>single global solution</a:t>
            </a:r>
            <a:endParaRPr lang="en-US" altLang="zh-CN" sz="24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dirty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Nonlinear SVM -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Weakness of SVM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It is sensitive to noise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- A relatively small number of mislabeled examples can dramatically decrease the 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It only considers two classes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- how to do multi-class classification with SVM?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- Answer: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1) with m classes, learn m SVM’s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SVM 1 learns “Output==1” </a:t>
            </a:r>
            <a:r>
              <a:rPr lang="en-US" altLang="zh-CN" sz="2400" dirty="0" err="1" smtClean="0">
                <a:solidFill>
                  <a:schemeClr val="hlink"/>
                </a:solidFill>
              </a:rPr>
              <a:t>vs</a:t>
            </a:r>
            <a:r>
              <a:rPr lang="en-US" altLang="zh-CN" sz="2400" dirty="0" smtClean="0">
                <a:solidFill>
                  <a:schemeClr val="hlink"/>
                </a:solidFill>
              </a:rPr>
              <a:t> “Output != 1”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SVM 2 learns “Output==2” </a:t>
            </a:r>
            <a:r>
              <a:rPr lang="en-US" altLang="zh-CN" sz="2400" dirty="0" err="1" smtClean="0">
                <a:solidFill>
                  <a:schemeClr val="hlink"/>
                </a:solidFill>
              </a:rPr>
              <a:t>vs</a:t>
            </a:r>
            <a:r>
              <a:rPr lang="en-US" altLang="zh-CN" sz="2400" dirty="0" smtClean="0">
                <a:solidFill>
                  <a:schemeClr val="hlink"/>
                </a:solidFill>
              </a:rPr>
              <a:t> “Output != 2”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hlink"/>
                </a:solidFill>
              </a:rPr>
              <a:t>SVM m learns “Output==m” </a:t>
            </a:r>
            <a:r>
              <a:rPr lang="en-US" altLang="zh-CN" sz="2400" dirty="0" err="1" smtClean="0">
                <a:solidFill>
                  <a:schemeClr val="hlink"/>
                </a:solidFill>
              </a:rPr>
              <a:t>vs</a:t>
            </a:r>
            <a:r>
              <a:rPr lang="en-US" altLang="zh-CN" sz="2400" dirty="0" smtClean="0">
                <a:solidFill>
                  <a:schemeClr val="hlink"/>
                </a:solidFill>
              </a:rPr>
              <a:t> “Output != m”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2)To predict the output for a new input, just predict with each SVM and find out which one puts the prediction the furthest into the positive region.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SVM Application: Text Categorization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/>
              <a:t>Task: The classification of natural text (or hypertext) documents into a fixed number of predefined categories based on their content.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- email filtering, web searching, sorting documents by topic, etc..</a:t>
            </a:r>
          </a:p>
          <a:p>
            <a:pPr eaLnBrk="1" hangingPunct="1"/>
            <a:r>
              <a:rPr lang="en-US" altLang="zh-CN" dirty="0" smtClean="0"/>
              <a:t>A document can be assigned to more than one category, so this can be viewed as a series of binary classification problems, one for each category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Application : Face Expression Recognition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 feature space, by use of eigenvectors or other means</a:t>
            </a:r>
          </a:p>
          <a:p>
            <a:pPr eaLnBrk="1" hangingPunct="1"/>
            <a:r>
              <a:rPr lang="en-US" smtClean="0"/>
              <a:t>Multiple class problem, several expressions</a:t>
            </a:r>
          </a:p>
          <a:p>
            <a:pPr eaLnBrk="1" hangingPunct="1"/>
            <a:r>
              <a:rPr lang="en-US" smtClean="0"/>
              <a:t>Use multi-class 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12788"/>
          </a:xfrm>
        </p:spPr>
        <p:txBody>
          <a:bodyPr/>
          <a:lstStyle/>
          <a:p>
            <a:pPr eaLnBrk="1" hangingPunct="1"/>
            <a:r>
              <a:rPr lang="en-US" altLang="zh-CN" sz="3800" dirty="0" smtClean="0"/>
              <a:t>Some Issues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Choice of kernel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- Gaussian or polynomial kernel is default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- if ineffective, more elaborate kernels are needed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Choice of kernel parameters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- e.g. </a:t>
            </a:r>
            <a:r>
              <a:rPr lang="en-CA" altLang="zh-CN" sz="2400" dirty="0" smtClean="0"/>
              <a:t>σ in Gaussian kernel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- </a:t>
            </a:r>
            <a:r>
              <a:rPr lang="en-CA" altLang="zh-CN" sz="2400" dirty="0" smtClean="0"/>
              <a:t>σ is the distance between closest points with different classifications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-</a:t>
            </a:r>
            <a:r>
              <a:rPr lang="en-CA" altLang="zh-CN" sz="2400" dirty="0" smtClean="0"/>
              <a:t> In the absence of reliable criteria, applications rely on the use of a validation set or cross-validation to set such parameters.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CA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Optimization criterion – Hard margin </a:t>
            </a:r>
            <a:r>
              <a:rPr lang="en-US" altLang="zh-CN" sz="2400" dirty="0" err="1" smtClean="0"/>
              <a:t>v.s</a:t>
            </a:r>
            <a:r>
              <a:rPr lang="en-US" altLang="zh-CN" sz="2400" dirty="0" smtClean="0"/>
              <a:t>. Soft margin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- a lengthy series of experiments in which various parameters are tested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margin classification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1711"/>
            <a:ext cx="8229600" cy="410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511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margin classification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5581"/>
            <a:ext cx="8229600" cy="393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9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versus soft margin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9897"/>
            <a:ext cx="8229600" cy="448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82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Binary Classification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786651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843393" cy="547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306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/>
              <a:t>References and Resources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500" dirty="0" smtClean="0"/>
              <a:t>An excellent tutorial on VC-dimension and Support Vector Machines: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/>
              <a:t>C.J.C. Burges. A tutorial on support vector machines for pattern recognition. Data Mining and Knowledge Discovery, 2(2):955-974, 1998.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500" dirty="0" smtClean="0"/>
              <a:t>The VC/SRM/SVM Bible: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500" dirty="0" smtClean="0"/>
              <a:t>    </a:t>
            </a:r>
            <a:r>
              <a:rPr lang="en-US" altLang="zh-CN" sz="2100" dirty="0" smtClean="0"/>
              <a:t>Statistical Learning Theory by Vladimir </a:t>
            </a:r>
            <a:r>
              <a:rPr lang="en-US" altLang="zh-CN" sz="2100" dirty="0" err="1" smtClean="0"/>
              <a:t>Vapnik</a:t>
            </a:r>
            <a:r>
              <a:rPr lang="en-US" altLang="zh-CN" sz="2100" dirty="0" smtClean="0"/>
              <a:t>, Wiley-</a:t>
            </a:r>
            <a:r>
              <a:rPr lang="en-US" altLang="zh-CN" sz="2100" dirty="0" err="1" smtClean="0"/>
              <a:t>Interscience</a:t>
            </a:r>
            <a:r>
              <a:rPr lang="en-US" altLang="zh-CN" sz="2100" dirty="0" smtClean="0"/>
              <a:t>; 1998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</a:pP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b="1" dirty="0" smtClean="0"/>
              <a:t>        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1371600" y="43434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latin typeface="Comic Sans MS" pitchFamily="66" charset="0"/>
                <a:hlinkClick r:id="rId3"/>
              </a:rPr>
              <a:t>http://www.kernel-machines.org/</a:t>
            </a:r>
            <a:endParaRPr lang="en-US" altLang="zh-CN" dirty="0">
              <a:latin typeface="Comic Sans MS" pitchFamily="66" charset="0"/>
            </a:endParaRPr>
          </a:p>
          <a:p>
            <a:pPr eaLnBrk="0" hangingPunct="0"/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600" b="1" dirty="0" smtClean="0"/>
              <a:t>Support Vector Machine Classification of Microarray Gene Expression Data</a:t>
            </a:r>
            <a:r>
              <a:rPr lang="en-US" altLang="zh-CN" sz="2600" dirty="0" smtClean="0"/>
              <a:t>, Michael P. S. Brown William Noble Grundy, David Lin, </a:t>
            </a:r>
            <a:r>
              <a:rPr lang="en-US" altLang="zh-CN" sz="2600" dirty="0" err="1" smtClean="0"/>
              <a:t>Nello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Cristianini</a:t>
            </a:r>
            <a:r>
              <a:rPr lang="en-US" altLang="zh-CN" sz="2600" dirty="0" smtClean="0"/>
              <a:t>, Charles </a:t>
            </a:r>
            <a:r>
              <a:rPr lang="en-US" altLang="zh-CN" sz="2600" dirty="0" err="1" smtClean="0"/>
              <a:t>Sugnet</a:t>
            </a:r>
            <a:r>
              <a:rPr lang="en-US" altLang="zh-CN" sz="2600" dirty="0" smtClean="0"/>
              <a:t>, Manuel Ares, Jr., David Haussler </a:t>
            </a:r>
          </a:p>
          <a:p>
            <a:pPr eaLnBrk="1" hangingPunct="1"/>
            <a:r>
              <a:rPr lang="en-US" altLang="zh-CN" sz="2600" b="1" dirty="0" smtClean="0"/>
              <a:t>Text categorization with Support Vector Machines:</a:t>
            </a:r>
            <a:br>
              <a:rPr lang="en-US" altLang="zh-CN" sz="2600" b="1" dirty="0" smtClean="0"/>
            </a:br>
            <a:r>
              <a:rPr lang="en-US" altLang="zh-CN" sz="2600" b="1" dirty="0" smtClean="0"/>
              <a:t>learning with many relevant features</a:t>
            </a:r>
            <a:r>
              <a:rPr lang="en-US" altLang="zh-CN" sz="26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 smtClean="0"/>
              <a:t>    </a:t>
            </a:r>
            <a:r>
              <a:rPr lang="en-US" altLang="zh-CN" sz="2400" dirty="0" smtClean="0"/>
              <a:t>T. </a:t>
            </a:r>
            <a:r>
              <a:rPr lang="en-US" altLang="zh-CN" sz="2400" dirty="0" err="1" smtClean="0"/>
              <a:t>Joachims</a:t>
            </a:r>
            <a:r>
              <a:rPr lang="en-US" altLang="zh-CN" sz="2400" dirty="0" smtClean="0"/>
              <a:t>, ECML - 98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 and Resources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Prof. Andrew Moore’s  SVM tutorial at </a:t>
            </a:r>
            <a:r>
              <a:rPr lang="en-US" sz="2400" dirty="0" smtClean="0">
                <a:hlinkClick r:id="rId3"/>
              </a:rPr>
              <a:t>http://www.cs.cmu.edu/~awm/tutorials</a:t>
            </a:r>
            <a:endParaRPr lang="en-US" sz="2400" dirty="0" smtClean="0"/>
          </a:p>
          <a:p>
            <a:r>
              <a:rPr lang="en-US" sz="2400" dirty="0" smtClean="0"/>
              <a:t>Kernels materials:</a:t>
            </a:r>
          </a:p>
          <a:p>
            <a:r>
              <a:rPr lang="en-US" sz="2400" u="sng" dirty="0" smtClean="0">
                <a:hlinkClick r:id="rId4"/>
              </a:rPr>
              <a:t>http://videolectures.net/bootcamp2010_ralaivola_ikm/</a:t>
            </a:r>
            <a:endParaRPr lang="en-US" sz="2400" u="sng" dirty="0" smtClean="0"/>
          </a:p>
          <a:p>
            <a:r>
              <a:rPr lang="en-US" sz="2400" dirty="0" smtClean="0"/>
              <a:t>Matlab code:</a:t>
            </a:r>
          </a:p>
          <a:p>
            <a:r>
              <a:rPr lang="en-US" sz="2400" u="sng" dirty="0" smtClean="0">
                <a:hlinkClick r:id="rId5"/>
              </a:rPr>
              <a:t>http://cmp.felk.cvut.cz/cmp/software/stprtool</a:t>
            </a:r>
            <a:r>
              <a:rPr lang="en-US" u="sng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Inner Products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51" y="838200"/>
            <a:ext cx="884505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90600"/>
            <a:ext cx="7467600" cy="549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Inner Products (cont.)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8534400" cy="62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76265"/>
            <a:ext cx="882115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Linear Classification &amp; Inner Products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685800"/>
            <a:ext cx="7429500" cy="605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Linear Classification &amp; Inner Products (cont.)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1483</Words>
  <Application>Microsoft Office PowerPoint</Application>
  <PresentationFormat>On-screen Show (4:3)</PresentationFormat>
  <Paragraphs>267</Paragraphs>
  <Slides>43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SimSun</vt:lpstr>
      <vt:lpstr>Arial</vt:lpstr>
      <vt:lpstr>Calibri</vt:lpstr>
      <vt:lpstr>Comic Sans MS</vt:lpstr>
      <vt:lpstr>Garamond</vt:lpstr>
      <vt:lpstr>Symbol</vt:lpstr>
      <vt:lpstr>Tahoma</vt:lpstr>
      <vt:lpstr>Times New Roman</vt:lpstr>
      <vt:lpstr>Wingdings</vt:lpstr>
      <vt:lpstr>Office Theme</vt:lpstr>
      <vt:lpstr>Bitmap Image</vt:lpstr>
      <vt:lpstr>CSC529: Advanced Data Mining </vt:lpstr>
      <vt:lpstr>Lecture Outline</vt:lpstr>
      <vt:lpstr>Classification</vt:lpstr>
      <vt:lpstr>Binary Classification</vt:lpstr>
      <vt:lpstr>Inner Products</vt:lpstr>
      <vt:lpstr>Inner Products (cont.)</vt:lpstr>
      <vt:lpstr>PowerPoint Presentation</vt:lpstr>
      <vt:lpstr>Linear Classification &amp; Inner Products</vt:lpstr>
      <vt:lpstr> </vt:lpstr>
      <vt:lpstr>PowerPoint Presentation</vt:lpstr>
      <vt:lpstr>The Kernel Trick</vt:lpstr>
      <vt:lpstr>PowerPoint Presentation</vt:lpstr>
      <vt:lpstr>Main idea of kernel methods:</vt:lpstr>
      <vt:lpstr>PowerPoint Presentation</vt:lpstr>
      <vt:lpstr>Detailed Example on Polynomial Kernels</vt:lpstr>
      <vt:lpstr>PowerPoint Presentation</vt:lpstr>
      <vt:lpstr>Support Vector Machine (SVM)</vt:lpstr>
      <vt:lpstr>Importance of 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PAC Theory?</vt:lpstr>
      <vt:lpstr>What is PAC Theory?</vt:lpstr>
      <vt:lpstr>PowerPoint Presentation</vt:lpstr>
      <vt:lpstr>PowerPoint Presentation</vt:lpstr>
      <vt:lpstr>PowerPoint Presentation</vt:lpstr>
      <vt:lpstr>PowerPoint Presentation</vt:lpstr>
      <vt:lpstr>Nonlinear SVM - Summary</vt:lpstr>
      <vt:lpstr>Weakness of SVM</vt:lpstr>
      <vt:lpstr>SVM Application: Text Categorization</vt:lpstr>
      <vt:lpstr>Application : Face Expression Recognition</vt:lpstr>
      <vt:lpstr>Some Issues</vt:lpstr>
      <vt:lpstr>Hard margin classification</vt:lpstr>
      <vt:lpstr>Soft margin classification</vt:lpstr>
      <vt:lpstr>Hard versus soft margin</vt:lpstr>
      <vt:lpstr>Example</vt:lpstr>
      <vt:lpstr>References and Resources</vt:lpstr>
      <vt:lpstr>PowerPoint Presentation</vt:lpstr>
      <vt:lpstr>Additional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dstan</dc:creator>
  <cp:lastModifiedBy>Daniela Raicu</cp:lastModifiedBy>
  <cp:revision>18</cp:revision>
  <dcterms:created xsi:type="dcterms:W3CDTF">2013-10-16T02:13:22Z</dcterms:created>
  <dcterms:modified xsi:type="dcterms:W3CDTF">2018-02-18T02:22:43Z</dcterms:modified>
</cp:coreProperties>
</file>