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4"/>
  </p:notesMasterIdLst>
  <p:handoutMasterIdLst>
    <p:handoutMasterId r:id="rId45"/>
  </p:handoutMasterIdLst>
  <p:sldIdLst>
    <p:sldId id="260" r:id="rId3"/>
    <p:sldId id="276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3" r:id="rId19"/>
    <p:sldId id="284" r:id="rId20"/>
    <p:sldId id="285" r:id="rId21"/>
    <p:sldId id="273" r:id="rId22"/>
    <p:sldId id="292" r:id="rId23"/>
    <p:sldId id="288" r:id="rId24"/>
    <p:sldId id="274" r:id="rId25"/>
    <p:sldId id="275" r:id="rId26"/>
    <p:sldId id="277" r:id="rId27"/>
    <p:sldId id="278" r:id="rId28"/>
    <p:sldId id="279" r:id="rId29"/>
    <p:sldId id="290" r:id="rId30"/>
    <p:sldId id="291" r:id="rId31"/>
    <p:sldId id="293" r:id="rId32"/>
    <p:sldId id="294" r:id="rId33"/>
    <p:sldId id="295" r:id="rId34"/>
    <p:sldId id="305" r:id="rId35"/>
    <p:sldId id="306" r:id="rId36"/>
    <p:sldId id="296" r:id="rId37"/>
    <p:sldId id="297" r:id="rId38"/>
    <p:sldId id="298" r:id="rId39"/>
    <p:sldId id="307" r:id="rId40"/>
    <p:sldId id="299" r:id="rId41"/>
    <p:sldId id="300" r:id="rId42"/>
    <p:sldId id="301" r:id="rId4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88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40159C8-72E4-4B21-AD7A-454F95E3994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913A679-98B1-475A-942B-476C39F05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89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72FFA3C-C1AF-421C-946C-81C24A08B93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E9EEE12-E454-458B-B331-76DC26E2B6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4A5D0-140A-4792-A7A4-DD59B0A757C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EEE12-E454-458B-B331-76DC26E2B6E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EEE12-E454-458B-B331-76DC26E2B6E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EEE12-E454-458B-B331-76DC26E2B6E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EEE12-E454-458B-B331-76DC26E2B6E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EEE12-E454-458B-B331-76DC26E2B6E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EEE12-E454-458B-B331-76DC26E2B6E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EEE12-E454-458B-B331-76DC26E2B6E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16108" indent="-27542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01706" indent="-220341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42388" indent="-220341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83071" indent="-220341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23753" indent="-22034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64435" indent="-22034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05117" indent="-22034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45800" indent="-22034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5CCB3E-9E57-47C2-A8CE-42AAFD42EAE2}" type="slidenum">
              <a:rPr lang="en-US" altLang="en-US" sz="1100"/>
              <a:pPr/>
              <a:t>17</a:t>
            </a:fld>
            <a:endParaRPr lang="en-US" altLang="en-US" sz="11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16108" indent="-27542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01706" indent="-220341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42388" indent="-220341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83071" indent="-220341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23753" indent="-22034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64435" indent="-22034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05117" indent="-22034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45800" indent="-22034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DF2387-C187-4575-A788-C523217EDC3B}" type="slidenum">
              <a:rPr lang="en-US" altLang="en-US" sz="1100"/>
              <a:pPr/>
              <a:t>18</a:t>
            </a:fld>
            <a:endParaRPr lang="en-US" altLang="en-US" sz="11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16108" indent="-27542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01706" indent="-220341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42388" indent="-220341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83071" indent="-220341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23753" indent="-22034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64435" indent="-22034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05117" indent="-22034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45800" indent="-22034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786CC2-636B-4CA3-BAA0-8B42C06CA0E1}" type="slidenum">
              <a:rPr lang="en-US" altLang="en-US" sz="1100"/>
              <a:pPr/>
              <a:t>19</a:t>
            </a:fld>
            <a:endParaRPr lang="en-US" altLang="en-US" sz="11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4A5D0-140A-4792-A7A4-DD59B0A757C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EEE12-E454-458B-B331-76DC26E2B6E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EEE12-E454-458B-B331-76DC26E2B6E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16108" indent="-27542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01706" indent="-220341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42388" indent="-220341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83071" indent="-220341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23753" indent="-22034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64435" indent="-22034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05117" indent="-22034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45800" indent="-22034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EEF9CF2-F087-4814-9F05-0525741415BF}" type="slidenum">
              <a:rPr lang="en-US" altLang="en-US" sz="1100">
                <a:solidFill>
                  <a:prstClr val="black"/>
                </a:solidFill>
              </a:rPr>
              <a:pPr/>
              <a:t>22</a:t>
            </a:fld>
            <a:endParaRPr lang="en-US" altLang="en-US" sz="11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EEE12-E454-458B-B331-76DC26E2B6E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EEE12-E454-458B-B331-76DC26E2B6E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EEE12-E454-458B-B331-76DC26E2B6E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EEE12-E454-458B-B331-76DC26E2B6E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EEE12-E454-458B-B331-76DC26E2B6E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16108" indent="-27542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01706" indent="-220341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42388" indent="-220341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83071" indent="-220341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23753" indent="-22034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64435" indent="-22034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05117" indent="-22034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45800" indent="-22034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B0AC83-8BFC-46BD-AC2E-4DA9A20285B4}" type="slidenum">
              <a:rPr lang="en-US" altLang="en-US" sz="1100">
                <a:solidFill>
                  <a:prstClr val="black"/>
                </a:solidFill>
              </a:rPr>
              <a:pPr/>
              <a:t>28</a:t>
            </a:fld>
            <a:endParaRPr lang="en-US" altLang="en-US" sz="11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16108" indent="-27542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01706" indent="-220341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42388" indent="-220341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83071" indent="-220341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23753" indent="-22034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64435" indent="-22034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05117" indent="-22034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45800" indent="-22034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654C26B-3A49-4745-938C-F8E902AAFBA8}" type="slidenum">
              <a:rPr lang="en-US" altLang="en-US" sz="1100">
                <a:solidFill>
                  <a:prstClr val="black"/>
                </a:solidFill>
              </a:rPr>
              <a:pPr/>
              <a:t>29</a:t>
            </a:fld>
            <a:endParaRPr lang="en-US" altLang="en-US" sz="11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EEE12-E454-458B-B331-76DC26E2B6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EEE12-E454-458B-B331-76DC26E2B6E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7042" y="664797"/>
            <a:ext cx="4388166" cy="332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877633" y="4210388"/>
            <a:ext cx="4826982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7042" y="664797"/>
            <a:ext cx="4388166" cy="332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877633" y="4210388"/>
            <a:ext cx="4826982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7042" y="664797"/>
            <a:ext cx="4388166" cy="332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877633" y="4210388"/>
            <a:ext cx="4826982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EEE12-E454-458B-B331-76DC26E2B6EA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7042" y="664797"/>
            <a:ext cx="4388166" cy="332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877633" y="4210388"/>
            <a:ext cx="4826982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7042" y="664797"/>
            <a:ext cx="4388166" cy="332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877633" y="4210388"/>
            <a:ext cx="4826982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7042" y="664797"/>
            <a:ext cx="4388166" cy="332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877633" y="4210388"/>
            <a:ext cx="4826982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EEE12-E454-458B-B331-76DC26E2B6EA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7042" y="664797"/>
            <a:ext cx="4388166" cy="332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877633" y="4210388"/>
            <a:ext cx="4826982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EEE12-E454-458B-B331-76DC26E2B6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7042" y="664797"/>
            <a:ext cx="4388166" cy="332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877633" y="4210388"/>
            <a:ext cx="4826982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1069" y="4415935"/>
            <a:ext cx="5608214" cy="4095922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EEE12-E454-458B-B331-76DC26E2B6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EEE12-E454-458B-B331-76DC26E2B6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EEE12-E454-458B-B331-76DC26E2B6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EEE12-E454-458B-B331-76DC26E2B6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EEE12-E454-458B-B331-76DC26E2B6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10107-73C3-4DB3-82C8-E9920D36CE5A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3EC5-2F99-4CAA-B777-F0A5F4FA4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10107-73C3-4DB3-82C8-E9920D36CE5A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3EC5-2F99-4CAA-B777-F0A5F4FA4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10107-73C3-4DB3-82C8-E9920D36CE5A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3EC5-2F99-4CAA-B777-F0A5F4FA4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Weng-Keen Wong, Oregon State University ©2005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4A1DC-2FEC-4A5E-BCFC-6D8CC9ECC80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697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Weng-Keen Wong, Oregon State University ©2005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133F2-78EB-4D48-9C90-0050FB8527C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58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Weng-Keen Wong, Oregon State University ©2005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E5427-64FB-4D18-8A1F-D46E65546EE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703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Weng-Keen Wong, Oregon State University ©2005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8CB61-F218-4C76-8B63-8BF42F5CA7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028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Weng-Keen Wong, Oregon State University ©2005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20F5B-2137-417A-A0EF-AFDC8CD8328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987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Weng-Keen Wong, Oregon State University ©2005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0E3CC-01AF-4337-A3BF-328FA8C9646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3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Weng-Keen Wong, Oregon State University ©2005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EFF6A2-534D-4CE9-8233-5CC279526B1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7771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Weng-Keen Wong, Oregon State University ©2005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1FA77-B902-4439-A01B-09301BCFC04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76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10107-73C3-4DB3-82C8-E9920D36CE5A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3EC5-2F99-4CAA-B777-F0A5F4FA4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Weng-Keen Wong, Oregon State University ©2005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5BFD7-18FC-45AF-BA4E-AB8CBFC4E1A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3442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Weng-Keen Wong, Oregon State University ©2005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B4DA7-7122-4446-BF30-8770CB6AA1F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78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Weng-Keen Wong, Oregon State University ©2005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BDAE2-1A1F-460B-876C-6650D05CB10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74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10107-73C3-4DB3-82C8-E9920D36CE5A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3EC5-2F99-4CAA-B777-F0A5F4FA4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10107-73C3-4DB3-82C8-E9920D36CE5A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3EC5-2F99-4CAA-B777-F0A5F4FA4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10107-73C3-4DB3-82C8-E9920D36CE5A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3EC5-2F99-4CAA-B777-F0A5F4FA4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10107-73C3-4DB3-82C8-E9920D36CE5A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3EC5-2F99-4CAA-B777-F0A5F4FA4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10107-73C3-4DB3-82C8-E9920D36CE5A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3EC5-2F99-4CAA-B777-F0A5F4FA4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10107-73C3-4DB3-82C8-E9920D36CE5A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3EC5-2F99-4CAA-B777-F0A5F4FA4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10107-73C3-4DB3-82C8-E9920D36CE5A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3EC5-2F99-4CAA-B777-F0A5F4FA4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10107-73C3-4DB3-82C8-E9920D36CE5A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D3EC5-2F99-4CAA-B777-F0A5F4FA4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400800"/>
            <a:ext cx="464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cs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Weng-Keen Wong, Oregon State University ©2005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2484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FCFD3E-6AFB-4095-958E-BAC037681FD3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49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CSC529: Advanced Data Mining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76600"/>
            <a:ext cx="7467600" cy="1752600"/>
          </a:xfrm>
        </p:spPr>
        <p:txBody>
          <a:bodyPr/>
          <a:lstStyle/>
          <a:p>
            <a:r>
              <a:rPr lang="en-US" dirty="0" smtClean="0"/>
              <a:t>Lectures 8</a:t>
            </a:r>
            <a:br>
              <a:rPr lang="en-US" dirty="0" smtClean="0"/>
            </a:br>
            <a:r>
              <a:rPr lang="en-US" dirty="0" smtClean="0"/>
              <a:t>Probabilistic Graphical Models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33400"/>
            <a:ext cx="8796179" cy="5571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04800"/>
            <a:ext cx="8179093" cy="488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57200"/>
            <a:ext cx="846029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88" y="685801"/>
            <a:ext cx="8755987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092867" cy="572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57200"/>
            <a:ext cx="8666708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33400"/>
            <a:ext cx="8731249" cy="571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EBA1B5D-E065-44B5-85A8-1E384A6A080F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Bayesian Networks’ Properties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en-US" dirty="0" smtClean="0"/>
              <a:t>Two important properties: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dirty="0" smtClean="0"/>
              <a:t>Encodes the </a:t>
            </a:r>
            <a:r>
              <a:rPr lang="en-US" altLang="en-US" dirty="0" smtClean="0">
                <a:solidFill>
                  <a:srgbClr val="FF0000"/>
                </a:solidFill>
              </a:rPr>
              <a:t>conditional independence </a:t>
            </a:r>
            <a:r>
              <a:rPr lang="en-US" altLang="en-US" dirty="0" smtClean="0"/>
              <a:t>relationships between the variables in the graph structure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dirty="0" smtClean="0"/>
              <a:t>Is a compact representation of the </a:t>
            </a:r>
            <a:r>
              <a:rPr lang="en-US" altLang="en-US" dirty="0" smtClean="0">
                <a:solidFill>
                  <a:srgbClr val="FF0000"/>
                </a:solidFill>
              </a:rPr>
              <a:t>joint probability distribution </a:t>
            </a:r>
            <a:r>
              <a:rPr lang="en-US" altLang="en-US" dirty="0" smtClean="0"/>
              <a:t>over the variables</a:t>
            </a:r>
          </a:p>
        </p:txBody>
      </p:sp>
    </p:spTree>
    <p:extLst>
      <p:ext uri="{BB962C8B-B14F-4D97-AF65-F5344CB8AC3E}">
        <p14:creationId xmlns:p14="http://schemas.microsoft.com/office/powerpoint/2010/main" val="395152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0CBB79D-0BC5-4334-9B10-49F45D9815A9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Conditional Independence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1371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solidFill>
                  <a:srgbClr val="FF0000"/>
                </a:solidFill>
              </a:rPr>
              <a:t>The Markov condition</a:t>
            </a:r>
            <a:r>
              <a:rPr lang="en-US" altLang="en-US" sz="2800" dirty="0" smtClean="0"/>
              <a:t>: given its parents (P</a:t>
            </a:r>
            <a:r>
              <a:rPr lang="en-US" altLang="en-US" sz="2800" baseline="-25000" dirty="0" smtClean="0"/>
              <a:t>1</a:t>
            </a:r>
            <a:r>
              <a:rPr lang="en-US" altLang="en-US" sz="2800" dirty="0" smtClean="0"/>
              <a:t>, P</a:t>
            </a:r>
            <a:r>
              <a:rPr lang="en-US" altLang="en-US" sz="2800" baseline="-25000" dirty="0" smtClean="0"/>
              <a:t>2</a:t>
            </a:r>
            <a:r>
              <a:rPr lang="en-US" altLang="en-US" sz="2800" dirty="0" smtClean="0"/>
              <a:t>),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a node (X) is conditionally independent of its non-descendants (ND</a:t>
            </a:r>
            <a:r>
              <a:rPr lang="en-US" altLang="en-US" sz="2800" baseline="-25000" dirty="0" smtClean="0"/>
              <a:t>1</a:t>
            </a:r>
            <a:r>
              <a:rPr lang="en-US" altLang="en-US" sz="2800" dirty="0" smtClean="0"/>
              <a:t>, ND</a:t>
            </a:r>
            <a:r>
              <a:rPr lang="en-US" altLang="en-US" sz="2800" baseline="-25000" dirty="0" smtClean="0"/>
              <a:t>2</a:t>
            </a:r>
            <a:r>
              <a:rPr lang="en-US" altLang="en-US" sz="2800" dirty="0" smtClean="0"/>
              <a:t>)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39624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X</a:t>
            </a:r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3200400" y="32766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P</a:t>
            </a:r>
            <a:r>
              <a:rPr lang="en-US" altLang="en-US" baseline="-25000"/>
              <a:t>1</a:t>
            </a:r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724400" y="32766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P</a:t>
            </a:r>
            <a:r>
              <a:rPr lang="en-US" altLang="en-US" baseline="-25000"/>
              <a:t>2</a:t>
            </a:r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3200400" y="5257800"/>
            <a:ext cx="533400" cy="5334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C</a:t>
            </a:r>
            <a:r>
              <a:rPr lang="en-US" altLang="en-US" baseline="-25000"/>
              <a:t>1</a:t>
            </a:r>
          </a:p>
        </p:txBody>
      </p:sp>
      <p:sp>
        <p:nvSpPr>
          <p:cNvPr id="27658" name="Oval 8"/>
          <p:cNvSpPr>
            <a:spLocks noChangeArrowheads="1"/>
          </p:cNvSpPr>
          <p:nvPr/>
        </p:nvSpPr>
        <p:spPr bwMode="auto">
          <a:xfrm>
            <a:off x="4724400" y="5257800"/>
            <a:ext cx="533400" cy="5334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C</a:t>
            </a:r>
            <a:r>
              <a:rPr lang="en-US" altLang="en-US" baseline="-25000"/>
              <a:t>2</a:t>
            </a:r>
          </a:p>
        </p:txBody>
      </p:sp>
      <p:sp>
        <p:nvSpPr>
          <p:cNvPr id="27659" name="Oval 9"/>
          <p:cNvSpPr>
            <a:spLocks noChangeArrowheads="1"/>
          </p:cNvSpPr>
          <p:nvPr/>
        </p:nvSpPr>
        <p:spPr bwMode="auto">
          <a:xfrm>
            <a:off x="5562600" y="4191000"/>
            <a:ext cx="6858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ND</a:t>
            </a:r>
            <a:r>
              <a:rPr lang="en-US" altLang="en-US" baseline="-25000"/>
              <a:t>2</a:t>
            </a:r>
          </a:p>
        </p:txBody>
      </p:sp>
      <p:sp>
        <p:nvSpPr>
          <p:cNvPr id="27660" name="Oval 10"/>
          <p:cNvSpPr>
            <a:spLocks noChangeArrowheads="1"/>
          </p:cNvSpPr>
          <p:nvPr/>
        </p:nvSpPr>
        <p:spPr bwMode="auto">
          <a:xfrm>
            <a:off x="2286000" y="4191000"/>
            <a:ext cx="6858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ND</a:t>
            </a:r>
            <a:r>
              <a:rPr lang="en-US" altLang="en-US" baseline="-25000"/>
              <a:t>1</a:t>
            </a:r>
          </a:p>
        </p:txBody>
      </p:sp>
      <p:cxnSp>
        <p:nvCxnSpPr>
          <p:cNvPr id="27661" name="AutoShape 11"/>
          <p:cNvCxnSpPr>
            <a:cxnSpLocks noChangeShapeType="1"/>
            <a:stCxn id="27655" idx="4"/>
            <a:endCxn id="27654" idx="1"/>
          </p:cNvCxnSpPr>
          <p:nvPr/>
        </p:nvCxnSpPr>
        <p:spPr bwMode="auto">
          <a:xfrm>
            <a:off x="3467100" y="3810000"/>
            <a:ext cx="573088" cy="458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2" name="AutoShape 12"/>
          <p:cNvCxnSpPr>
            <a:cxnSpLocks noChangeShapeType="1"/>
            <a:stCxn id="27656" idx="4"/>
            <a:endCxn id="27654" idx="7"/>
          </p:cNvCxnSpPr>
          <p:nvPr/>
        </p:nvCxnSpPr>
        <p:spPr bwMode="auto">
          <a:xfrm flipH="1">
            <a:off x="4418013" y="3810000"/>
            <a:ext cx="573087" cy="458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3" name="AutoShape 13"/>
          <p:cNvCxnSpPr>
            <a:cxnSpLocks noChangeShapeType="1"/>
            <a:stCxn id="27654" idx="5"/>
            <a:endCxn id="27658" idx="0"/>
          </p:cNvCxnSpPr>
          <p:nvPr/>
        </p:nvCxnSpPr>
        <p:spPr bwMode="auto">
          <a:xfrm>
            <a:off x="4418013" y="4646613"/>
            <a:ext cx="573087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4" name="AutoShape 14"/>
          <p:cNvCxnSpPr>
            <a:cxnSpLocks noChangeShapeType="1"/>
            <a:stCxn id="27654" idx="3"/>
            <a:endCxn id="27657" idx="0"/>
          </p:cNvCxnSpPr>
          <p:nvPr/>
        </p:nvCxnSpPr>
        <p:spPr bwMode="auto">
          <a:xfrm flipH="1">
            <a:off x="3467100" y="4646613"/>
            <a:ext cx="573088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5" name="AutoShape 15"/>
          <p:cNvCxnSpPr>
            <a:cxnSpLocks noChangeShapeType="1"/>
            <a:stCxn id="27660" idx="4"/>
            <a:endCxn id="27657" idx="0"/>
          </p:cNvCxnSpPr>
          <p:nvPr/>
        </p:nvCxnSpPr>
        <p:spPr bwMode="auto">
          <a:xfrm>
            <a:off x="2628900" y="4724400"/>
            <a:ext cx="838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6" name="AutoShape 16"/>
          <p:cNvCxnSpPr>
            <a:cxnSpLocks noChangeShapeType="1"/>
            <a:stCxn id="27659" idx="4"/>
            <a:endCxn id="27658" idx="0"/>
          </p:cNvCxnSpPr>
          <p:nvPr/>
        </p:nvCxnSpPr>
        <p:spPr bwMode="auto">
          <a:xfrm flipH="1">
            <a:off x="4991100" y="4724400"/>
            <a:ext cx="9144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409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9668979-9210-4318-92DC-16BEBA0BC93C}" type="slidenum">
              <a:rPr lang="en-US" altLang="en-US" sz="1400"/>
              <a:pPr eaLnBrk="1" hangingPunct="1"/>
              <a:t>19</a:t>
            </a:fld>
            <a:endParaRPr lang="en-US" altLang="en-US" sz="1400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The Joint Probability Distribution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2133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mtClean="0"/>
              <a:t>Due to the Markov condition, we can compute the joint probability distribution over all the variables X</a:t>
            </a:r>
            <a:r>
              <a:rPr lang="en-US" altLang="en-US" baseline="-25000" smtClean="0"/>
              <a:t>1</a:t>
            </a:r>
            <a:r>
              <a:rPr lang="en-US" altLang="en-US" smtClean="0"/>
              <a:t>, …, X</a:t>
            </a:r>
            <a:r>
              <a:rPr lang="en-US" altLang="en-US" baseline="-25000" smtClean="0"/>
              <a:t>n</a:t>
            </a:r>
            <a:r>
              <a:rPr lang="en-US" altLang="en-US" smtClean="0"/>
              <a:t> in the Bayesian net using the formula: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685800" y="3505200"/>
          <a:ext cx="7545388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3225800" imgH="431800" progId="Equation.3">
                  <p:embed/>
                </p:oleObj>
              </mc:Choice>
              <mc:Fallback>
                <p:oleObj name="Equation" r:id="rId4" imgW="3225800" imgH="431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05200"/>
                        <a:ext cx="7545388" cy="1011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5"/>
          <p:cNvSpPr txBox="1">
            <a:spLocks noChangeArrowheads="1"/>
          </p:cNvSpPr>
          <p:nvPr/>
        </p:nvSpPr>
        <p:spPr bwMode="auto">
          <a:xfrm>
            <a:off x="533400" y="5029200"/>
            <a:ext cx="8382000" cy="831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Where Parents(X</a:t>
            </a:r>
            <a:r>
              <a:rPr lang="en-US" altLang="en-US" baseline="-25000">
                <a:solidFill>
                  <a:srgbClr val="FF0000"/>
                </a:solidFill>
              </a:rPr>
              <a:t>i</a:t>
            </a:r>
            <a:r>
              <a:rPr lang="en-US" altLang="en-US">
                <a:solidFill>
                  <a:srgbClr val="FF0000"/>
                </a:solidFill>
              </a:rPr>
              <a:t>) means the values of the Parents of the node X</a:t>
            </a:r>
            <a:r>
              <a:rPr lang="en-US" altLang="en-US" baseline="-25000">
                <a:solidFill>
                  <a:srgbClr val="FF0000"/>
                </a:solidFill>
              </a:rPr>
              <a:t>i</a:t>
            </a:r>
            <a:r>
              <a:rPr lang="en-US" altLang="en-US">
                <a:solidFill>
                  <a:srgbClr val="FF0000"/>
                </a:solidFill>
              </a:rPr>
              <a:t> with respect to the graph </a:t>
            </a:r>
          </a:p>
        </p:txBody>
      </p:sp>
    </p:spTree>
    <p:extLst>
      <p:ext uri="{BB962C8B-B14F-4D97-AF65-F5344CB8AC3E}">
        <p14:creationId xmlns:p14="http://schemas.microsoft.com/office/powerpoint/2010/main" val="143067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Chapter 6, Section 6.7 (Witten, Frank, and Hall):</a:t>
            </a:r>
          </a:p>
          <a:p>
            <a:r>
              <a:rPr lang="en-US" dirty="0" smtClean="0"/>
              <a:t>Graphical models – basic concepts</a:t>
            </a:r>
          </a:p>
          <a:p>
            <a:r>
              <a:rPr lang="en-US" dirty="0" smtClean="0"/>
              <a:t>Bayesian Networks</a:t>
            </a:r>
          </a:p>
          <a:p>
            <a:r>
              <a:rPr lang="en-US" dirty="0" smtClean="0"/>
              <a:t>Example of Bayesian Network: Student Model</a:t>
            </a:r>
          </a:p>
          <a:p>
            <a:r>
              <a:rPr lang="en-US" dirty="0" smtClean="0"/>
              <a:t>Reasoning Patterns/Inferences</a:t>
            </a:r>
          </a:p>
          <a:p>
            <a:pPr lvl="1"/>
            <a:r>
              <a:rPr lang="en-US" dirty="0" smtClean="0"/>
              <a:t>Causal</a:t>
            </a:r>
          </a:p>
          <a:p>
            <a:pPr lvl="1"/>
            <a:r>
              <a:rPr lang="en-US" dirty="0" smtClean="0"/>
              <a:t>Evidential</a:t>
            </a:r>
          </a:p>
          <a:p>
            <a:pPr lvl="1"/>
            <a:r>
              <a:rPr lang="en-US" dirty="0" err="1" smtClean="0"/>
              <a:t>Intercausal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381000"/>
            <a:ext cx="8925568" cy="586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226"/>
            <a:ext cx="8305799" cy="6463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96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BF1B2D6-369A-47F8-BC20-5505857876BF}" type="slidenum">
              <a:rPr lang="en-US" altLang="en-US" sz="1400">
                <a:solidFill>
                  <a:prstClr val="black"/>
                </a:solidFill>
              </a:rPr>
              <a:pPr eaLnBrk="1" hangingPunct="1"/>
              <a:t>22</a:t>
            </a:fld>
            <a:endParaRPr lang="en-US" altLang="en-US" sz="1400">
              <a:solidFill>
                <a:prstClr val="black"/>
              </a:solidFill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915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Probabilistic Inference in Bayesian Networks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2057400"/>
          </a:xfrm>
        </p:spPr>
        <p:txBody>
          <a:bodyPr/>
          <a:lstStyle/>
          <a:p>
            <a:pPr marL="350838" indent="-350838" eaLnBrk="1" hangingPunct="1"/>
            <a:r>
              <a:rPr lang="en-US" altLang="en-US" sz="2800" smtClean="0"/>
              <a:t>Using a Bayesian network to compute probabilities is called inference</a:t>
            </a:r>
          </a:p>
          <a:p>
            <a:pPr marL="350838" indent="-350838" eaLnBrk="1" hangingPunct="1"/>
            <a:r>
              <a:rPr lang="en-US" altLang="en-US" sz="2800" smtClean="0"/>
              <a:t>In general, inference involves queries of the form:</a:t>
            </a:r>
          </a:p>
          <a:p>
            <a:pPr marL="350838" indent="-350838" eaLnBrk="1" hangingPunct="1">
              <a:buFontTx/>
              <a:buNone/>
            </a:pPr>
            <a:r>
              <a:rPr lang="en-US" altLang="en-US" sz="2800" smtClean="0"/>
              <a:t>	P( X | E )</a:t>
            </a:r>
          </a:p>
        </p:txBody>
      </p:sp>
      <p:sp>
        <p:nvSpPr>
          <p:cNvPr id="30726" name="Text Box 17"/>
          <p:cNvSpPr txBox="1">
            <a:spLocks noChangeArrowheads="1"/>
          </p:cNvSpPr>
          <p:nvPr/>
        </p:nvSpPr>
        <p:spPr bwMode="auto">
          <a:xfrm>
            <a:off x="1676400" y="42672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3333FF"/>
                </a:solidFill>
              </a:rPr>
              <a:t>X = The query variable(s)</a:t>
            </a:r>
          </a:p>
        </p:txBody>
      </p:sp>
      <p:sp>
        <p:nvSpPr>
          <p:cNvPr id="30727" name="Text Box 18"/>
          <p:cNvSpPr txBox="1">
            <a:spLocks noChangeArrowheads="1"/>
          </p:cNvSpPr>
          <p:nvPr/>
        </p:nvSpPr>
        <p:spPr bwMode="auto">
          <a:xfrm>
            <a:off x="2438400" y="365760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E = The evidence variable(s)</a:t>
            </a:r>
          </a:p>
        </p:txBody>
      </p:sp>
      <p:sp>
        <p:nvSpPr>
          <p:cNvPr id="30728" name="Line 19"/>
          <p:cNvSpPr>
            <a:spLocks noChangeShapeType="1"/>
          </p:cNvSpPr>
          <p:nvPr/>
        </p:nvSpPr>
        <p:spPr bwMode="auto">
          <a:xfrm flipH="1" flipV="1">
            <a:off x="1676400" y="3505200"/>
            <a:ext cx="152400" cy="68580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729" name="Line 20"/>
          <p:cNvSpPr>
            <a:spLocks noChangeShapeType="1"/>
          </p:cNvSpPr>
          <p:nvPr/>
        </p:nvSpPr>
        <p:spPr bwMode="auto">
          <a:xfrm flipH="1" flipV="1">
            <a:off x="2133600" y="3429000"/>
            <a:ext cx="3048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77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04800"/>
            <a:ext cx="896027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4800"/>
            <a:ext cx="9035541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76200"/>
            <a:ext cx="8267700" cy="6067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42424" y="6077634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Generative model (not just discriminative): </a:t>
            </a:r>
            <a:r>
              <a:rPr lang="en-US" dirty="0" smtClean="0">
                <a:solidFill>
                  <a:srgbClr val="FF0000"/>
                </a:solidFill>
              </a:rPr>
              <a:t>allows arbitrary </a:t>
            </a:r>
            <a:r>
              <a:rPr lang="en-US" dirty="0">
                <a:solidFill>
                  <a:srgbClr val="FF0000"/>
                </a:solidFill>
              </a:rPr>
              <a:t>queries to be </a:t>
            </a:r>
            <a:r>
              <a:rPr lang="en-US" dirty="0" smtClean="0">
                <a:solidFill>
                  <a:srgbClr val="FF0000"/>
                </a:solidFill>
              </a:rPr>
              <a:t>answered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76200"/>
            <a:ext cx="8610600" cy="647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"/>
            <a:ext cx="8610600" cy="641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D92256A-7096-4377-B162-4A74C5869CA8}" type="slidenum">
              <a:rPr lang="en-US" altLang="en-US" sz="1400">
                <a:solidFill>
                  <a:srgbClr val="000000"/>
                </a:solidFill>
              </a:rPr>
              <a:pPr eaLnBrk="1" hangingPunct="1"/>
              <a:t>28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The Bad News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Exact inference is feasible in small to medium-sized networks</a:t>
            </a:r>
          </a:p>
          <a:p>
            <a:pPr eaLnBrk="1" hangingPunct="1"/>
            <a:r>
              <a:rPr lang="en-US" altLang="en-US" dirty="0" smtClean="0"/>
              <a:t>Exact inference in large networks takes a very long time</a:t>
            </a:r>
          </a:p>
          <a:p>
            <a:pPr eaLnBrk="1" hangingPunct="1"/>
            <a:r>
              <a:rPr lang="en-US" altLang="en-US" dirty="0" smtClean="0"/>
              <a:t>We resort to approximate inference techniques which are much faster and give pretty good results</a:t>
            </a:r>
          </a:p>
        </p:txBody>
      </p:sp>
    </p:spTree>
    <p:extLst>
      <p:ext uri="{BB962C8B-B14F-4D97-AF65-F5344CB8AC3E}">
        <p14:creationId xmlns:p14="http://schemas.microsoft.com/office/powerpoint/2010/main" val="873283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2D49E74-556D-45F4-AF56-E50D8A0F5875}" type="slidenum">
              <a:rPr lang="en-US" altLang="en-US" sz="1400">
                <a:solidFill>
                  <a:srgbClr val="000000"/>
                </a:solidFill>
              </a:rPr>
              <a:pPr eaLnBrk="1" hangingPunct="1"/>
              <a:t>29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One last unresolved issue…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en-US" dirty="0" smtClean="0"/>
              <a:t>We still haven’t said where we get the Bayesian network from.  There are two options:</a:t>
            </a:r>
          </a:p>
          <a:p>
            <a:pPr marL="609600" indent="-609600" eaLnBrk="1" hangingPunct="1"/>
            <a:r>
              <a:rPr lang="en-US" altLang="en-US" dirty="0" smtClean="0"/>
              <a:t>Get an expert to design it</a:t>
            </a:r>
          </a:p>
          <a:p>
            <a:pPr marL="609600" indent="-609600" eaLnBrk="1" hangingPunct="1"/>
            <a:r>
              <a:rPr lang="en-US" altLang="en-US" dirty="0" smtClean="0"/>
              <a:t>Learn it from data</a:t>
            </a:r>
          </a:p>
        </p:txBody>
      </p:sp>
    </p:spTree>
    <p:extLst>
      <p:ext uri="{BB962C8B-B14F-4D97-AF65-F5344CB8AC3E}">
        <p14:creationId xmlns:p14="http://schemas.microsoft.com/office/powerpoint/2010/main" val="306026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33400"/>
            <a:ext cx="891871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4133F2-78EB-4D48-9C90-0050FB8527C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2390"/>
            <a:ext cx="8229599" cy="608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072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FF37DF4-7CD3-4869-A1D1-4B5514E65D75}" type="slidenum">
              <a:rPr/>
              <a:pPr lvl="0"/>
              <a:t>31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03800" y="0"/>
            <a:ext cx="7772400" cy="1143360"/>
          </a:xfrm>
        </p:spPr>
        <p:txBody>
          <a:bodyPr wrap="square" lIns="90000" tIns="46800" rIns="90000" bIns="4680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rgbClr val="FF0000"/>
                </a:solidFill>
              </a:rPr>
              <a:t>Learning Bayes nets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5926" y="1066800"/>
            <a:ext cx="8820000" cy="38875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Basic components of algorithms for learning Bayes nets:</a:t>
            </a:r>
          </a:p>
          <a:p>
            <a:pPr marL="457200" lvl="2" hangingPunct="0"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 smtClean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 </a:t>
            </a:r>
            <a:r>
              <a:rPr lang="en-US" sz="2800" b="0" i="0" u="none" strike="noStrike" baseline="0" dirty="0" smtClean="0">
                <a:ln>
                  <a:noFill/>
                </a:ln>
                <a:solidFill>
                  <a:schemeClr val="accent2"/>
                </a:solidFill>
                <a:latin typeface="Utopia" pitchFamily="18"/>
                <a:ea typeface="Gothic" pitchFamily="2"/>
                <a:cs typeface="Lucidasans" pitchFamily="2"/>
              </a:rPr>
              <a:t>Method 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chemeClr val="accent2"/>
                </a:solidFill>
                <a:latin typeface="Utopia" pitchFamily="18"/>
                <a:ea typeface="Gothic" pitchFamily="2"/>
                <a:cs typeface="Lucidasans" pitchFamily="2"/>
              </a:rPr>
              <a:t>for evaluating the goodness of a given network</a:t>
            </a:r>
          </a:p>
          <a:p>
            <a:pPr marL="914400" lvl="4" hangingPunct="0"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 dirty="0" smtClean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 Measure </a:t>
            </a:r>
            <a:r>
              <a:rPr lang="en-US" sz="26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based on probability of training data given the network </a:t>
            </a:r>
            <a:r>
              <a:rPr lang="en-US" sz="2600" b="0" i="0" u="none" strike="noStrike" baseline="0" dirty="0" smtClean="0">
                <a:ln>
                  <a:noFill/>
                </a:ln>
                <a:solidFill>
                  <a:srgbClr val="FF0000"/>
                </a:solidFill>
                <a:latin typeface="Utopia" pitchFamily="18"/>
                <a:ea typeface="Gothic" pitchFamily="2"/>
                <a:cs typeface="Lucidasans" pitchFamily="2"/>
              </a:rPr>
              <a:t>(</a:t>
            </a:r>
            <a:r>
              <a:rPr lang="en-US" sz="2600" dirty="0" smtClean="0">
                <a:solidFill>
                  <a:srgbClr val="FF0000"/>
                </a:solidFill>
                <a:latin typeface="Utopia" pitchFamily="18"/>
                <a:ea typeface="Gothic" pitchFamily="2"/>
                <a:cs typeface="Lucidasans" pitchFamily="2"/>
              </a:rPr>
              <a:t>scoring function</a:t>
            </a:r>
            <a:r>
              <a:rPr lang="en-US" sz="2600" b="0" i="0" u="none" strike="noStrike" baseline="0" dirty="0" smtClean="0">
                <a:ln>
                  <a:noFill/>
                </a:ln>
                <a:solidFill>
                  <a:srgbClr val="FF0000"/>
                </a:solidFill>
                <a:latin typeface="Utopia" pitchFamily="18"/>
                <a:ea typeface="Gothic" pitchFamily="2"/>
                <a:cs typeface="Lucidasans" pitchFamily="2"/>
              </a:rPr>
              <a:t>)</a:t>
            </a:r>
            <a:endParaRPr lang="en-US" sz="2600" b="0" i="0" u="none" strike="noStrike" baseline="0" dirty="0">
              <a:ln>
                <a:noFill/>
              </a:ln>
              <a:solidFill>
                <a:srgbClr val="FF0000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457200" lvl="2" hangingPunct="0"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 smtClean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 </a:t>
            </a:r>
            <a:r>
              <a:rPr lang="en-US" sz="2800" b="0" i="0" u="none" strike="noStrike" baseline="0" dirty="0" smtClean="0">
                <a:ln>
                  <a:noFill/>
                </a:ln>
                <a:solidFill>
                  <a:schemeClr val="accent2"/>
                </a:solidFill>
                <a:latin typeface="Utopia" pitchFamily="18"/>
                <a:ea typeface="Gothic" pitchFamily="2"/>
                <a:cs typeface="Lucidasans" pitchFamily="2"/>
              </a:rPr>
              <a:t>Method 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chemeClr val="accent2"/>
                </a:solidFill>
                <a:latin typeface="Utopia" pitchFamily="18"/>
                <a:ea typeface="Gothic" pitchFamily="2"/>
                <a:cs typeface="Lucidasans" pitchFamily="2"/>
              </a:rPr>
              <a:t>for searching through space of possible networks</a:t>
            </a:r>
          </a:p>
          <a:p>
            <a:pPr marL="914400" lvl="4" hangingPunct="0">
              <a:spcBef>
                <a:spcPts val="598"/>
              </a:spcBef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 dirty="0" smtClean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 Amounts </a:t>
            </a:r>
            <a:r>
              <a:rPr lang="en-US" sz="26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to searching through sets of edges because nodes are fixed</a:t>
            </a:r>
          </a:p>
        </p:txBody>
      </p:sp>
    </p:spTree>
    <p:extLst>
      <p:ext uri="{BB962C8B-B14F-4D97-AF65-F5344CB8AC3E}">
        <p14:creationId xmlns:p14="http://schemas.microsoft.com/office/powerpoint/2010/main" val="1224242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91DF075-8B0A-438C-AB04-AFDEF1FBD269}" type="slidenum">
              <a:rPr/>
              <a:pPr lvl="0"/>
              <a:t>32</a:t>
            </a:fld>
            <a:endParaRPr 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38200" y="-180000"/>
            <a:ext cx="7620000" cy="1143360"/>
          </a:xfrm>
        </p:spPr>
        <p:txBody>
          <a:bodyPr wrap="square" lIns="90000" tIns="46800" rIns="90000" bIns="4680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>
                <a:solidFill>
                  <a:srgbClr val="FF0000"/>
                </a:solidFill>
              </a:rPr>
              <a:t>Evaluation Measures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0000" y="963359"/>
            <a:ext cx="8610840" cy="57877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hangingPunct="0">
              <a:lnSpc>
                <a:spcPct val="90000"/>
              </a:lnSpc>
              <a:spcBef>
                <a:spcPts val="697"/>
              </a:spcBef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i="1" dirty="0">
                <a:latin typeface="Utopia" pitchFamily="18"/>
                <a:ea typeface="Gothic" pitchFamily="2"/>
                <a:cs typeface="Lucidasans" pitchFamily="2"/>
              </a:rPr>
              <a:t>LL: </a:t>
            </a:r>
            <a:r>
              <a:rPr lang="en-US" sz="2800" dirty="0">
                <a:latin typeface="Utopia" pitchFamily="18"/>
                <a:ea typeface="Gothic" pitchFamily="2"/>
                <a:cs typeface="Lucidasans" pitchFamily="2"/>
              </a:rPr>
              <a:t>log-likelihood (log of probability of data),</a:t>
            </a:r>
            <a:r>
              <a:rPr lang="en-US" sz="2800" i="1" dirty="0">
                <a:latin typeface="Utopia" pitchFamily="18"/>
                <a:ea typeface="Gothic" pitchFamily="2"/>
                <a:cs typeface="Lucidasans" pitchFamily="2"/>
              </a:rPr>
              <a:t> </a:t>
            </a:r>
            <a:r>
              <a:rPr lang="el-GR" sz="2800" i="1" dirty="0">
                <a:ea typeface="Gothic" pitchFamily="2"/>
                <a:cs typeface="Times New Roman"/>
              </a:rPr>
              <a:t>θ</a:t>
            </a:r>
            <a:r>
              <a:rPr lang="en-US" sz="2800" dirty="0">
                <a:latin typeface="Utopia" pitchFamily="18"/>
                <a:ea typeface="Gothic" pitchFamily="2"/>
                <a:cs typeface="Lucidasans" pitchFamily="2"/>
              </a:rPr>
              <a:t>: number of free parameters, </a:t>
            </a:r>
            <a:r>
              <a:rPr lang="en-US" sz="2800" i="1" dirty="0">
                <a:latin typeface="Utopia" pitchFamily="18"/>
                <a:ea typeface="Gothic" pitchFamily="2"/>
                <a:cs typeface="Lucidasans" pitchFamily="2"/>
              </a:rPr>
              <a:t>N</a:t>
            </a:r>
            <a:r>
              <a:rPr lang="en-US" sz="2800" dirty="0">
                <a:latin typeface="Utopia" pitchFamily="18"/>
                <a:ea typeface="Gothic" pitchFamily="2"/>
                <a:cs typeface="Lucidasans" pitchFamily="2"/>
              </a:rPr>
              <a:t>: #instances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 b="0" i="0" u="none" strike="noStrike" baseline="0" dirty="0" smtClean="0">
              <a:ln>
                <a:noFill/>
              </a:ln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 dirty="0"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 b="0" i="0" u="none" strike="noStrike" baseline="0" dirty="0" smtClean="0">
              <a:ln>
                <a:noFill/>
              </a:ln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 b="0" i="0" u="none" strike="noStrike" baseline="0" dirty="0" smtClean="0">
              <a:ln>
                <a:noFill/>
              </a:ln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 smtClean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Can’t </a:t>
            </a:r>
            <a:r>
              <a:rPr lang="en-US" sz="28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just maximize probability of the training data</a:t>
            </a:r>
          </a:p>
          <a:p>
            <a:pPr marL="457200" lvl="2" hangingPunct="0">
              <a:lnSpc>
                <a:spcPct val="90000"/>
              </a:lnSpc>
              <a:spcBef>
                <a:spcPts val="598"/>
              </a:spcBef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Because then it’s always better to add more edges (fit the training data more </a:t>
            </a:r>
            <a:r>
              <a:rPr lang="en-US" sz="2400" b="0" i="0" u="none" strike="noStrike" baseline="0" dirty="0" smtClean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closely)</a:t>
            </a:r>
          </a:p>
          <a:p>
            <a:pPr marL="457200" lvl="2" hangingPunct="0">
              <a:lnSpc>
                <a:spcPct val="90000"/>
              </a:lnSpc>
              <a:spcBef>
                <a:spcPts val="598"/>
              </a:spcBef>
              <a:buSzPct val="60000"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dirty="0" smtClean="0">
              <a:latin typeface="Utopia" pitchFamily="18"/>
              <a:ea typeface="Gothic" pitchFamily="2"/>
              <a:cs typeface="Lucidasans" pitchFamily="2"/>
            </a:endParaRPr>
          </a:p>
          <a:p>
            <a:pPr marL="457200" lvl="2" hangingPunct="0">
              <a:lnSpc>
                <a:spcPct val="90000"/>
              </a:lnSpc>
              <a:spcBef>
                <a:spcPts val="598"/>
              </a:spcBef>
              <a:buSzPct val="60000"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 smtClean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Need to use cross-validation or some penalty for complexity of the network</a:t>
            </a:r>
          </a:p>
          <a:p>
            <a:pPr marL="0" marR="0" lvl="1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/>
            </a:r>
            <a:br>
              <a:rPr lang="en-US" sz="24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</a:br>
            <a:endParaRPr lang="en-US" sz="2400" b="0" i="0" u="none" strike="noStrike" baseline="0" dirty="0">
              <a:ln>
                <a:noFill/>
              </a:ln>
              <a:latin typeface="Utopia" pitchFamily="18"/>
              <a:ea typeface="Gothic" pitchFamily="2"/>
              <a:cs typeface="Lucidasans" pitchFamily="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942" y="1828800"/>
            <a:ext cx="4038600" cy="1753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2928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DF075-8B0A-438C-AB04-AFDEF1FBD269}" type="slidenum">
              <a:rPr>
                <a:solidFill>
                  <a:srgbClr val="000000"/>
                </a:solidFill>
              </a:rPr>
              <a:pPr/>
              <a:t>33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38200" y="-180000"/>
            <a:ext cx="7620000" cy="1143360"/>
          </a:xfrm>
        </p:spPr>
        <p:txBody>
          <a:bodyPr wrap="square" lIns="90000" tIns="46800" rIns="90000" bIns="4680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>
                <a:solidFill>
                  <a:srgbClr val="FF0000"/>
                </a:solidFill>
              </a:rPr>
              <a:t>Evaluation Problem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smtClean="0">
                <a:solidFill>
                  <a:srgbClr val="FF0000"/>
                </a:solidFill>
              </a:rPr>
              <a:t>over-fitting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447800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Utopia" pitchFamily="18"/>
                <a:ea typeface="Gothic" pitchFamily="2"/>
                <a:cs typeface="Lucidasans" pitchFamily="2"/>
              </a:rPr>
              <a:t>Minimum Description Length (MDL) </a:t>
            </a:r>
            <a:r>
              <a:rPr lang="en-US" dirty="0">
                <a:solidFill>
                  <a:schemeClr val="accent6"/>
                </a:solidFill>
                <a:latin typeface="Utopia" pitchFamily="18"/>
                <a:ea typeface="Gothic" pitchFamily="2"/>
                <a:cs typeface="Lucidasans" pitchFamily="2"/>
              </a:rPr>
              <a:t>measure: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33600"/>
            <a:ext cx="724476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5530" y="5257800"/>
            <a:ext cx="8776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Goal: to minimize the MDL score; if instead of the second term is just </a:t>
            </a:r>
            <a:r>
              <a:rPr lang="el-GR" i="1" dirty="0">
                <a:ea typeface="Gothic" pitchFamily="2"/>
                <a:cs typeface="Times New Roman"/>
              </a:rPr>
              <a:t>θ</a:t>
            </a:r>
            <a:r>
              <a:rPr lang="en-US" dirty="0" smtClean="0"/>
              <a:t>, the measure is called </a:t>
            </a:r>
            <a:r>
              <a:rPr lang="en-US" dirty="0" err="1" smtClean="0">
                <a:solidFill>
                  <a:schemeClr val="accent6"/>
                </a:solidFill>
              </a:rPr>
              <a:t>Akaike</a:t>
            </a:r>
            <a:r>
              <a:rPr lang="en-US" dirty="0" smtClean="0">
                <a:solidFill>
                  <a:schemeClr val="accent6"/>
                </a:solidFill>
              </a:rPr>
              <a:t> Information Criterion (AIC); </a:t>
            </a:r>
            <a:r>
              <a:rPr lang="en-US" dirty="0" smtClean="0"/>
              <a:t>(</a:t>
            </a:r>
            <a:r>
              <a:rPr lang="el-GR" i="1" dirty="0" smtClean="0">
                <a:ea typeface="Gothic" pitchFamily="2"/>
                <a:cs typeface="Times New Roman"/>
              </a:rPr>
              <a:t>θ</a:t>
            </a:r>
            <a:r>
              <a:rPr lang="en-US" i="1" dirty="0" smtClean="0">
                <a:ea typeface="Gothic" pitchFamily="2"/>
                <a:cs typeface="Times New Roman"/>
              </a:rPr>
              <a:t>= total number of independent estimates in all the probabilities tables; for each table, the number of independent estimates is the total number of entries minus the number of entries on the last column).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74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5EFF6A2-534D-4CE9-8233-5CC279526B1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500188"/>
            <a:ext cx="81534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28800" y="609600"/>
            <a:ext cx="62483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Searching for good Bayes </a:t>
            </a:r>
            <a:r>
              <a:rPr lang="en-US" sz="3200" dirty="0">
                <a:solidFill>
                  <a:srgbClr val="FF0000"/>
                </a:solidFill>
              </a:rPr>
              <a:t>nets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1261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818E94-4EB4-4635-9E65-CB8DA3688659}" type="slidenum">
              <a:rPr/>
              <a:pPr lvl="0"/>
              <a:t>35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66800" y="228600"/>
            <a:ext cx="7558800" cy="734760"/>
          </a:xfrm>
        </p:spPr>
        <p:txBody>
          <a:bodyPr wrap="square" lIns="90000" tIns="46800" rIns="90000" bIns="4680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rgbClr val="FF0000"/>
                </a:solidFill>
              </a:rPr>
              <a:t>Searching for a good 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7600" y="1264680"/>
            <a:ext cx="7772400" cy="401090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Task can be simplified: can optimize each node separately</a:t>
            </a:r>
          </a:p>
          <a:p>
            <a:pPr marL="457200" lvl="2" hangingPunct="0"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Because probability of an instance is product of individual nodes’ probabilities</a:t>
            </a:r>
          </a:p>
          <a:p>
            <a:pPr marL="457200" lvl="2" hangingPunct="0"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Also works for AIC and MDL criterion because penalties just add up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Can optimize node by adding or removing edges from other nodes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Must not introduce cycles!</a:t>
            </a:r>
          </a:p>
        </p:txBody>
      </p:sp>
    </p:spTree>
    <p:extLst>
      <p:ext uri="{BB962C8B-B14F-4D97-AF65-F5344CB8AC3E}">
        <p14:creationId xmlns:p14="http://schemas.microsoft.com/office/powerpoint/2010/main" val="3084802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B9507CF-D95F-49C9-B57D-B8A55F9DCE58}" type="slidenum">
              <a:rPr/>
              <a:pPr lvl="0"/>
              <a:t>36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20000" y="-36095"/>
            <a:ext cx="7772400" cy="1143360"/>
          </a:xfrm>
        </p:spPr>
        <p:txBody>
          <a:bodyPr wrap="square" lIns="90000" tIns="46800" rIns="90000" bIns="4680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rgbClr val="FF0000"/>
                </a:solidFill>
              </a:rPr>
              <a:t>The K2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291320"/>
            <a:ext cx="7772400" cy="42797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Starts with given ordering of nodes (attributes)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Processes each node in turn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Greedily tries adding edges from previous nodes to current node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Moves to next node when current node can’t be optimized further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Result depends on initial order</a:t>
            </a:r>
          </a:p>
        </p:txBody>
      </p:sp>
    </p:spTree>
    <p:extLst>
      <p:ext uri="{BB962C8B-B14F-4D97-AF65-F5344CB8AC3E}">
        <p14:creationId xmlns:p14="http://schemas.microsoft.com/office/powerpoint/2010/main" val="3209837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B8054ED-2C1B-4292-9360-440E70C1A0B5}" type="slidenum">
              <a:rPr/>
              <a:pPr lvl="0"/>
              <a:t>37</a:t>
            </a:fld>
            <a:endParaRPr 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66800" y="228600"/>
            <a:ext cx="7662600" cy="658560"/>
          </a:xfrm>
        </p:spPr>
        <p:txBody>
          <a:bodyPr wrap="square" lIns="90000" tIns="46800" rIns="90000" bIns="4680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rgbClr val="FF0000"/>
                </a:solidFill>
              </a:rPr>
              <a:t>Some tricks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3200" y="1260000"/>
            <a:ext cx="8686800" cy="403597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Sometimes it helps to start the search with a naïve Bayes network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It can also help to ensure that every node is in Markov blanket of class node</a:t>
            </a:r>
          </a:p>
          <a:p>
            <a:pPr marL="457200" lvl="2" hangingPunct="0"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Markov blanket of a node includes all parents, children, and children’s parents of that node</a:t>
            </a:r>
          </a:p>
          <a:p>
            <a:pPr marL="457200" lvl="2" hangingPunct="0"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Given values for Markov blanket, node is conditionally independent of nodes outside blanket</a:t>
            </a:r>
          </a:p>
          <a:p>
            <a:pPr marL="457200" lvl="2" hangingPunct="0">
              <a:spcBef>
                <a:spcPts val="598"/>
              </a:spcBef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I.e. node is irrelevant to classification if not in Markov blanket of class node</a:t>
            </a:r>
          </a:p>
        </p:txBody>
      </p:sp>
    </p:spTree>
    <p:extLst>
      <p:ext uri="{BB962C8B-B14F-4D97-AF65-F5344CB8AC3E}">
        <p14:creationId xmlns:p14="http://schemas.microsoft.com/office/powerpoint/2010/main" val="245043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5EFF6A2-534D-4CE9-8233-5CC279526B1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25" y="304801"/>
            <a:ext cx="7887925" cy="601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3888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906E6EA-1001-4D32-A9D2-6FCE909C1F7F}" type="slidenum">
              <a:rPr/>
              <a:pPr lvl="0"/>
              <a:t>39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19200" y="28074"/>
            <a:ext cx="7772400" cy="1143360"/>
          </a:xfrm>
        </p:spPr>
        <p:txBody>
          <a:bodyPr wrap="square" lIns="90000" tIns="46800" rIns="90000" bIns="4680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rgbClr val="FF0000"/>
                </a:solidFill>
              </a:rPr>
              <a:t>Other algorithms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547640"/>
            <a:ext cx="8153280" cy="341029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Extending K2 to consider greedily adding or deleting edges between any pair of nodes</a:t>
            </a:r>
          </a:p>
          <a:p>
            <a:pPr marL="457200" lvl="2" hangingPunct="0">
              <a:spcBef>
                <a:spcPts val="598"/>
              </a:spcBef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Further step: considering inverting the direction of edges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TAN (Tree Augmented Naïve Bayes):</a:t>
            </a:r>
          </a:p>
          <a:p>
            <a:pPr marL="457200" lvl="2" hangingPunct="0">
              <a:spcBef>
                <a:spcPts val="598"/>
              </a:spcBef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Starts with naïve Bayes</a:t>
            </a:r>
          </a:p>
          <a:p>
            <a:pPr marL="457200" lvl="2" hangingPunct="0">
              <a:spcBef>
                <a:spcPts val="598"/>
              </a:spcBef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Considers adding second parent to each node (apart from class node)</a:t>
            </a:r>
          </a:p>
          <a:p>
            <a:pPr marL="457200" lvl="2" hangingPunct="0">
              <a:spcBef>
                <a:spcPts val="598"/>
              </a:spcBef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Efficient algorithm exists</a:t>
            </a:r>
          </a:p>
        </p:txBody>
      </p:sp>
    </p:spTree>
    <p:extLst>
      <p:ext uri="{BB962C8B-B14F-4D97-AF65-F5344CB8AC3E}">
        <p14:creationId xmlns:p14="http://schemas.microsoft.com/office/powerpoint/2010/main" val="4239821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381000"/>
            <a:ext cx="8915400" cy="612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913FAED-58A0-4720-82DC-55F7EABAC7BE}" type="slidenum">
              <a:rPr/>
              <a:pPr lvl="0"/>
              <a:t>40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81000" y="222480"/>
            <a:ext cx="8153400" cy="1301521"/>
          </a:xfrm>
        </p:spPr>
        <p:txBody>
          <a:bodyPr wrap="square" lIns="90000" tIns="46800" rIns="90000" bIns="4680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How to use Bayesian networks for classification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Likelihood </a:t>
            </a:r>
            <a:r>
              <a:rPr lang="en-US" sz="3200" dirty="0">
                <a:solidFill>
                  <a:srgbClr val="FF0000"/>
                </a:solidFill>
              </a:rPr>
              <a:t>vs. conditional likelihood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6884" y="1295400"/>
            <a:ext cx="8839200" cy="546957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In classification what we really want is to maximize probability of class given other attributes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1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Not</a:t>
            </a:r>
            <a:r>
              <a:rPr lang="en-US" sz="24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 probability of the instances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But: no closed-form solution for probabilities in nodes’ tables that maximize this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However: can easily compute conditional probability of data based on given </a:t>
            </a:r>
            <a:r>
              <a:rPr lang="en-US" sz="2800" b="0" i="0" u="none" strike="noStrike" baseline="0" dirty="0" smtClean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network</a:t>
            </a:r>
          </a:p>
          <a:p>
            <a:pPr lvl="0" hangingPunct="0">
              <a:lnSpc>
                <a:spcPct val="90000"/>
              </a:lnSpc>
              <a:spcBef>
                <a:spcPts val="799"/>
              </a:spcBef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latin typeface="Utopia" pitchFamily="18"/>
                <a:ea typeface="Gothic" pitchFamily="2"/>
                <a:cs typeface="Lucidasans" pitchFamily="2"/>
              </a:rPr>
              <a:t>Different method of using Bayes nets for classification: </a:t>
            </a:r>
            <a:r>
              <a:rPr lang="en-US" sz="3200" i="1" dirty="0">
                <a:latin typeface="Utopia" pitchFamily="18"/>
                <a:ea typeface="Gothic" pitchFamily="2"/>
                <a:cs typeface="Lucidasans" pitchFamily="2"/>
              </a:rPr>
              <a:t>Bayesian </a:t>
            </a:r>
            <a:r>
              <a:rPr lang="en-US" sz="3200" i="1" dirty="0" err="1">
                <a:latin typeface="Utopia" pitchFamily="18"/>
                <a:ea typeface="Gothic" pitchFamily="2"/>
                <a:cs typeface="Lucidasans" pitchFamily="2"/>
              </a:rPr>
              <a:t>multinets</a:t>
            </a:r>
            <a:endParaRPr lang="en-US" sz="3200" i="1" dirty="0">
              <a:latin typeface="Utopia" pitchFamily="18"/>
              <a:ea typeface="Gothic" pitchFamily="2"/>
              <a:cs typeface="Lucidasans" pitchFamily="2"/>
            </a:endParaRPr>
          </a:p>
          <a:p>
            <a:pPr marL="457200" lvl="2" hangingPunct="0">
              <a:lnSpc>
                <a:spcPct val="90000"/>
              </a:lnSpc>
              <a:spcBef>
                <a:spcPts val="697"/>
              </a:spcBef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>
                <a:latin typeface="Utopia" pitchFamily="18"/>
                <a:ea typeface="Gothic" pitchFamily="2"/>
                <a:cs typeface="Lucidasans" pitchFamily="2"/>
              </a:rPr>
              <a:t>I.e. build one network for each class and make prediction using Bayes’ rule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 b="0" i="0" u="none" strike="noStrike" baseline="0" dirty="0">
              <a:ln>
                <a:noFill/>
              </a:ln>
              <a:latin typeface="Utopia" pitchFamily="18"/>
              <a:ea typeface="Gothic" pitchFamily="2"/>
              <a:cs typeface="Lucida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81579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56878B-8D5D-4F00-96BD-9B21030A3261}" type="slidenum">
              <a:rPr/>
              <a:pPr lvl="0"/>
              <a:t>41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180000"/>
            <a:ext cx="7257960" cy="1145520"/>
          </a:xfrm>
        </p:spPr>
        <p:txBody>
          <a:bodyPr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dirty="0">
                <a:solidFill>
                  <a:srgbClr val="FF0000"/>
                </a:solidFill>
              </a:rPr>
              <a:t>Data structures for fast learning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80000" y="1080000"/>
            <a:ext cx="8820000" cy="4380686"/>
          </a:xfrm>
        </p:spPr>
        <p:txBody>
          <a:bodyPr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/>
            <a:r>
              <a:rPr lang="en-US" sz="2800" dirty="0">
                <a:solidFill>
                  <a:schemeClr val="tx1"/>
                </a:solidFill>
              </a:rPr>
              <a:t>Learning Bayes nets involves a lot of counting for computing conditional probabilities</a:t>
            </a:r>
          </a:p>
          <a:p>
            <a:pPr marL="0" lvl="0" indent="0"/>
            <a:r>
              <a:rPr lang="en-US" sz="2800" dirty="0">
                <a:solidFill>
                  <a:schemeClr val="tx1"/>
                </a:solidFill>
              </a:rPr>
              <a:t>Naïve strategy for storing counts: hash table</a:t>
            </a:r>
          </a:p>
          <a:p>
            <a:pPr marL="0" lvl="1" indent="0"/>
            <a:r>
              <a:rPr lang="en-US" sz="2600" dirty="0">
                <a:solidFill>
                  <a:schemeClr val="tx1"/>
                </a:solidFill>
              </a:rPr>
              <a:t>Runs into memory problems very quickly</a:t>
            </a:r>
          </a:p>
          <a:p>
            <a:pPr marL="0" lvl="0" indent="0"/>
            <a:r>
              <a:rPr lang="en-US" sz="2800" dirty="0">
                <a:solidFill>
                  <a:schemeClr val="tx1"/>
                </a:solidFill>
              </a:rPr>
              <a:t>More sophisticated strategy: </a:t>
            </a:r>
            <a:r>
              <a:rPr lang="en-US" sz="2800" i="1" dirty="0">
                <a:solidFill>
                  <a:schemeClr val="tx1"/>
                </a:solidFill>
              </a:rPr>
              <a:t>all-dimensions (AD) tree</a:t>
            </a:r>
          </a:p>
          <a:p>
            <a:pPr marL="0" lvl="1" indent="0"/>
            <a:r>
              <a:rPr lang="en-US" sz="2600" dirty="0">
                <a:solidFill>
                  <a:schemeClr val="tx1"/>
                </a:solidFill>
              </a:rPr>
              <a:t>Analogous to </a:t>
            </a:r>
            <a:r>
              <a:rPr lang="en-US" sz="2600" i="1" dirty="0" err="1">
                <a:solidFill>
                  <a:schemeClr val="tx1"/>
                </a:solidFill>
              </a:rPr>
              <a:t>k</a:t>
            </a:r>
            <a:r>
              <a:rPr lang="en-US" sz="2600" dirty="0" err="1">
                <a:solidFill>
                  <a:schemeClr val="tx1"/>
                </a:solidFill>
              </a:rPr>
              <a:t>D</a:t>
            </a:r>
            <a:r>
              <a:rPr lang="en-US" sz="2600" dirty="0">
                <a:solidFill>
                  <a:schemeClr val="tx1"/>
                </a:solidFill>
              </a:rPr>
              <a:t>-tree for numeric data</a:t>
            </a:r>
          </a:p>
          <a:p>
            <a:pPr marL="0" lvl="1" indent="0"/>
            <a:r>
              <a:rPr lang="en-US" sz="2600" dirty="0">
                <a:solidFill>
                  <a:schemeClr val="tx1"/>
                </a:solidFill>
              </a:rPr>
              <a:t>Stores counts in a tree but in a clever way such that redundancy is eliminated</a:t>
            </a:r>
          </a:p>
          <a:p>
            <a:pPr marL="0" lvl="1" indent="0"/>
            <a:r>
              <a:rPr lang="en-US" sz="2600" dirty="0">
                <a:solidFill>
                  <a:schemeClr val="tx1"/>
                </a:solidFill>
              </a:rPr>
              <a:t>Only makes sense to use it for large datasets</a:t>
            </a:r>
          </a:p>
        </p:txBody>
      </p:sp>
    </p:spTree>
    <p:extLst>
      <p:ext uri="{BB962C8B-B14F-4D97-AF65-F5344CB8AC3E}">
        <p14:creationId xmlns:p14="http://schemas.microsoft.com/office/powerpoint/2010/main" val="1227485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"/>
            <a:ext cx="8529888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33400"/>
            <a:ext cx="895671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609599"/>
            <a:ext cx="7848600" cy="4596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" y="304801"/>
            <a:ext cx="846026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876" y="609600"/>
            <a:ext cx="8694124" cy="521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</TotalTime>
  <Words>908</Words>
  <Application>Microsoft Office PowerPoint</Application>
  <PresentationFormat>On-screen Show (4:3)</PresentationFormat>
  <Paragraphs>154</Paragraphs>
  <Slides>41</Slides>
  <Notes>41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Office Theme</vt:lpstr>
      <vt:lpstr>Default Design</vt:lpstr>
      <vt:lpstr>Equation</vt:lpstr>
      <vt:lpstr>CSC529: Advanced Data Mining </vt:lpstr>
      <vt:lpstr>Lecture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Bayesian Networks’ Properties</vt:lpstr>
      <vt:lpstr>Conditional Independence</vt:lpstr>
      <vt:lpstr>The Joint Probability Distribution</vt:lpstr>
      <vt:lpstr>PowerPoint Presentation</vt:lpstr>
      <vt:lpstr>PowerPoint Presentation</vt:lpstr>
      <vt:lpstr>Probabilistic Inference in Bayesian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Bad News</vt:lpstr>
      <vt:lpstr>One last unresolved issue…</vt:lpstr>
      <vt:lpstr>PowerPoint Presentation</vt:lpstr>
      <vt:lpstr>Learning Bayes nets</vt:lpstr>
      <vt:lpstr>Evaluation Measures</vt:lpstr>
      <vt:lpstr>Evaluation Problem: over-fitting</vt:lpstr>
      <vt:lpstr>PowerPoint Presentation</vt:lpstr>
      <vt:lpstr>Searching for a good structure</vt:lpstr>
      <vt:lpstr>The K2 algorithm</vt:lpstr>
      <vt:lpstr>Some tricks</vt:lpstr>
      <vt:lpstr>PowerPoint Presentation</vt:lpstr>
      <vt:lpstr>Other algorithms</vt:lpstr>
      <vt:lpstr>How to use Bayesian networks for classification Likelihood vs. conditional likelihood</vt:lpstr>
      <vt:lpstr>Data structures for fast learning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CSC529: Advanced Data Mining</dc:title>
  <dc:creator>dstan</dc:creator>
  <cp:lastModifiedBy>Daniela Raicu</cp:lastModifiedBy>
  <cp:revision>21</cp:revision>
  <dcterms:created xsi:type="dcterms:W3CDTF">2013-10-23T20:33:00Z</dcterms:created>
  <dcterms:modified xsi:type="dcterms:W3CDTF">2015-02-18T23:27:50Z</dcterms:modified>
</cp:coreProperties>
</file>