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handoutMasterIdLst>
    <p:handoutMasterId r:id="rId62"/>
  </p:handoutMasterIdLst>
  <p:sldIdLst>
    <p:sldId id="258" r:id="rId2"/>
    <p:sldId id="478" r:id="rId3"/>
    <p:sldId id="479" r:id="rId4"/>
    <p:sldId id="455" r:id="rId5"/>
    <p:sldId id="391" r:id="rId6"/>
    <p:sldId id="394" r:id="rId7"/>
    <p:sldId id="395" r:id="rId8"/>
    <p:sldId id="396" r:id="rId9"/>
    <p:sldId id="403" r:id="rId10"/>
    <p:sldId id="404" r:id="rId11"/>
    <p:sldId id="405" r:id="rId12"/>
    <p:sldId id="406" r:id="rId13"/>
    <p:sldId id="407" r:id="rId14"/>
    <p:sldId id="409" r:id="rId15"/>
    <p:sldId id="452" r:id="rId16"/>
    <p:sldId id="410" r:id="rId17"/>
    <p:sldId id="411" r:id="rId18"/>
    <p:sldId id="461" r:id="rId19"/>
    <p:sldId id="456" r:id="rId20"/>
    <p:sldId id="457" r:id="rId21"/>
    <p:sldId id="458" r:id="rId22"/>
    <p:sldId id="459" r:id="rId23"/>
    <p:sldId id="460" r:id="rId24"/>
    <p:sldId id="462" r:id="rId25"/>
    <p:sldId id="414" r:id="rId26"/>
    <p:sldId id="415" r:id="rId27"/>
    <p:sldId id="417" r:id="rId28"/>
    <p:sldId id="419" r:id="rId29"/>
    <p:sldId id="463" r:id="rId30"/>
    <p:sldId id="422" r:id="rId31"/>
    <p:sldId id="423" r:id="rId32"/>
    <p:sldId id="424" r:id="rId33"/>
    <p:sldId id="425" r:id="rId34"/>
    <p:sldId id="464" r:id="rId35"/>
    <p:sldId id="465" r:id="rId36"/>
    <p:sldId id="466" r:id="rId37"/>
    <p:sldId id="467" r:id="rId38"/>
    <p:sldId id="428" r:id="rId39"/>
    <p:sldId id="468" r:id="rId40"/>
    <p:sldId id="469" r:id="rId41"/>
    <p:sldId id="470" r:id="rId42"/>
    <p:sldId id="471" r:id="rId43"/>
    <p:sldId id="472" r:id="rId44"/>
    <p:sldId id="476" r:id="rId45"/>
    <p:sldId id="432" r:id="rId46"/>
    <p:sldId id="433" r:id="rId47"/>
    <p:sldId id="434" r:id="rId48"/>
    <p:sldId id="435" r:id="rId49"/>
    <p:sldId id="436" r:id="rId50"/>
    <p:sldId id="477" r:id="rId51"/>
    <p:sldId id="440" r:id="rId52"/>
    <p:sldId id="444" r:id="rId53"/>
    <p:sldId id="448" r:id="rId54"/>
    <p:sldId id="449" r:id="rId55"/>
    <p:sldId id="450" r:id="rId56"/>
    <p:sldId id="451" r:id="rId57"/>
    <p:sldId id="473" r:id="rId58"/>
    <p:sldId id="474" r:id="rId59"/>
    <p:sldId id="475" r:id="rId6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970" y="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jpe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jpeg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jpe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3.jpe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38475" cy="465138"/>
          </a:xfrm>
          <a:prstGeom prst="rect">
            <a:avLst/>
          </a:prstGeom>
        </p:spPr>
        <p:txBody>
          <a:bodyPr vert="horz" lIns="91404" tIns="45701" rIns="91404" bIns="4570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1" y="1"/>
            <a:ext cx="3038475" cy="465138"/>
          </a:xfrm>
          <a:prstGeom prst="rect">
            <a:avLst/>
          </a:prstGeom>
        </p:spPr>
        <p:txBody>
          <a:bodyPr vert="horz" lIns="91404" tIns="45701" rIns="91404" bIns="45701" rtlCol="0"/>
          <a:lstStyle>
            <a:lvl1pPr algn="r">
              <a:defRPr sz="1200"/>
            </a:lvl1pPr>
          </a:lstStyle>
          <a:p>
            <a:fld id="{74D1E2B9-4BCC-446D-8D49-A860DC5FF76E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29676"/>
            <a:ext cx="3038475" cy="465138"/>
          </a:xfrm>
          <a:prstGeom prst="rect">
            <a:avLst/>
          </a:prstGeom>
        </p:spPr>
        <p:txBody>
          <a:bodyPr vert="horz" lIns="91404" tIns="45701" rIns="91404" bIns="4570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1" y="8829676"/>
            <a:ext cx="3038475" cy="465138"/>
          </a:xfrm>
          <a:prstGeom prst="rect">
            <a:avLst/>
          </a:prstGeom>
        </p:spPr>
        <p:txBody>
          <a:bodyPr vert="horz" lIns="91404" tIns="45701" rIns="91404" bIns="45701" rtlCol="0" anchor="b"/>
          <a:lstStyle>
            <a:lvl1pPr algn="r">
              <a:defRPr sz="1200"/>
            </a:lvl1pPr>
          </a:lstStyle>
          <a:p>
            <a:fld id="{2FA3CA9F-706C-4E0F-BE13-8A08C4B9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70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40" tIns="46571" rIns="93140" bIns="4657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40" tIns="46571" rIns="93140" bIns="46571" rtlCol="0"/>
          <a:lstStyle>
            <a:lvl1pPr algn="r">
              <a:defRPr sz="1200"/>
            </a:lvl1pPr>
          </a:lstStyle>
          <a:p>
            <a:fld id="{1DEEDBDB-41B8-4C63-B62C-BFA6016A8E51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40" tIns="46571" rIns="93140" bIns="4657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40" tIns="46571" rIns="93140" bIns="465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40" tIns="46571" rIns="93140" bIns="4657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40" tIns="46571" rIns="93140" bIns="46571" rtlCol="0" anchor="b"/>
          <a:lstStyle>
            <a:lvl1pPr algn="r">
              <a:defRPr sz="1200"/>
            </a:lvl1pPr>
          </a:lstStyle>
          <a:p>
            <a:fld id="{23435EF1-4820-46A6-9B4D-4E0E615FEA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55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1069" y="4415936"/>
            <a:ext cx="560821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55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0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7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0126" y="696543"/>
            <a:ext cx="4510825" cy="348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5240" y="4410368"/>
            <a:ext cx="5039917" cy="281328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3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23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58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0126" y="696543"/>
            <a:ext cx="4510825" cy="348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5240" y="4410368"/>
            <a:ext cx="5039917" cy="281328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89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82688" y="706438"/>
            <a:ext cx="4645025" cy="34845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1069" y="4415937"/>
            <a:ext cx="5608214" cy="4095922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0126" y="696543"/>
            <a:ext cx="4510825" cy="348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5240" y="4410368"/>
            <a:ext cx="5039917" cy="281328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92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0126" y="696543"/>
            <a:ext cx="4510825" cy="348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5240" y="4410368"/>
            <a:ext cx="5039917" cy="281328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3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0126" y="696543"/>
            <a:ext cx="4510825" cy="348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5240" y="4410368"/>
            <a:ext cx="5039917" cy="281328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75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1729" y="697254"/>
            <a:ext cx="45169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6483" y="4414887"/>
            <a:ext cx="5046765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969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1729" y="697254"/>
            <a:ext cx="45169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6483" y="4414887"/>
            <a:ext cx="5046765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358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1729" y="697254"/>
            <a:ext cx="45169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6483" y="4414887"/>
            <a:ext cx="5046765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24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82688" y="706438"/>
            <a:ext cx="4645025" cy="3484562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01069" y="4415937"/>
            <a:ext cx="5608214" cy="4095922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1729" y="697254"/>
            <a:ext cx="45169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6483" y="4414887"/>
            <a:ext cx="5046765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200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1729" y="697254"/>
            <a:ext cx="45169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6483" y="4414887"/>
            <a:ext cx="5046765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29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1729" y="697254"/>
            <a:ext cx="45169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6483" y="4414887"/>
            <a:ext cx="5046765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5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0126" y="696543"/>
            <a:ext cx="4510825" cy="348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5240" y="4410368"/>
            <a:ext cx="5039917" cy="281328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393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1729" y="697254"/>
            <a:ext cx="45169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6483" y="4414887"/>
            <a:ext cx="5046765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192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1729" y="697254"/>
            <a:ext cx="45169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6483" y="4414887"/>
            <a:ext cx="5046765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269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1729" y="697254"/>
            <a:ext cx="45169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6483" y="4414887"/>
            <a:ext cx="5046765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296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1729" y="697254"/>
            <a:ext cx="45169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6483" y="4414887"/>
            <a:ext cx="5046765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422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1729" y="697254"/>
            <a:ext cx="45169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6483" y="4414887"/>
            <a:ext cx="5046765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22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9" y="697253"/>
            <a:ext cx="4601354" cy="348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33609" y="4414889"/>
            <a:ext cx="5141064" cy="28161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85D-AE2F-4DDC-B35D-1D68240306D6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40BB-9F0C-4261-A1B8-A4CAD5420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1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85D-AE2F-4DDC-B35D-1D68240306D6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40BB-9F0C-4261-A1B8-A4CAD5420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9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85D-AE2F-4DDC-B35D-1D68240306D6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40BB-9F0C-4261-A1B8-A4CAD5420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7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85D-AE2F-4DDC-B35D-1D68240306D6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40BB-9F0C-4261-A1B8-A4CAD5420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0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85D-AE2F-4DDC-B35D-1D68240306D6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40BB-9F0C-4261-A1B8-A4CAD5420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4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85D-AE2F-4DDC-B35D-1D68240306D6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40BB-9F0C-4261-A1B8-A4CAD5420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85D-AE2F-4DDC-B35D-1D68240306D6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40BB-9F0C-4261-A1B8-A4CAD5420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9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85D-AE2F-4DDC-B35D-1D68240306D6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40BB-9F0C-4261-A1B8-A4CAD5420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5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85D-AE2F-4DDC-B35D-1D68240306D6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40BB-9F0C-4261-A1B8-A4CAD5420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8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85D-AE2F-4DDC-B35D-1D68240306D6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40BB-9F0C-4261-A1B8-A4CAD5420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6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E385D-AE2F-4DDC-B35D-1D68240306D6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40BB-9F0C-4261-A1B8-A4CAD5420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6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E385D-AE2F-4DDC-B35D-1D68240306D6}" type="datetimeFigureOut">
              <a:rPr lang="en-US" smtClean="0"/>
              <a:pPr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40BB-9F0C-4261-A1B8-A4CAD5420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3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jpeg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jpe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cs.utexas.edu/projects/others/ijcv-preprint.pdf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990718"/>
            <a:ext cx="9144000" cy="160008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lvl="0" algn="ctr" hangingPunct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dirty="0">
                <a:latin typeface="Utopia" pitchFamily="34"/>
                <a:ea typeface="Times New Roman" pitchFamily="2"/>
                <a:cs typeface="Times New Roman" pitchFamily="2"/>
              </a:rPr>
              <a:t>CSC529: Advanced Data 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800" dirty="0"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3600" b="0" i="0" u="none" strike="noStrike" baseline="0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Lectures 2 &amp; 3: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3600" b="0" i="0" u="none" strike="noStrike" baseline="0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Performance</a:t>
            </a:r>
            <a:r>
              <a:rPr lang="en-AU" sz="3600" b="0" i="0" u="none" strike="noStrike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 Evaluation</a:t>
            </a:r>
          </a:p>
          <a:p>
            <a:pPr lvl="0" algn="ctr" hangingPunct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dirty="0" smtClean="0">
              <a:latin typeface="Utopia" pitchFamily="34"/>
              <a:ea typeface="Gothic" pitchFamily="2"/>
              <a:cs typeface="Lucidasans" pitchFamily="2"/>
            </a:endParaRPr>
          </a:p>
          <a:p>
            <a:pPr lvl="0" algn="ctr" hangingPunct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dirty="0" smtClean="0">
                <a:latin typeface="Utopia" pitchFamily="34"/>
                <a:ea typeface="Gothic" pitchFamily="2"/>
                <a:cs typeface="Lucidasans" pitchFamily="2"/>
              </a:rPr>
              <a:t>Daniela Raicu</a:t>
            </a:r>
            <a:endParaRPr lang="en-AU" dirty="0">
              <a:latin typeface="Utopia" pitchFamily="34"/>
              <a:ea typeface="Gothic" pitchFamily="2"/>
              <a:cs typeface="Lucidasans" pitchFamily="2"/>
            </a:endParaRPr>
          </a:p>
          <a:p>
            <a:pPr lvl="0" algn="ctr" hangingPunct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dirty="0">
                <a:latin typeface="Utopia" pitchFamily="34"/>
                <a:ea typeface="Gothic" pitchFamily="2"/>
                <a:cs typeface="Lucidasans" pitchFamily="2"/>
              </a:rPr>
              <a:t>Winter </a:t>
            </a:r>
            <a:r>
              <a:rPr lang="en-AU" dirty="0" smtClean="0">
                <a:latin typeface="Utopia" pitchFamily="34"/>
                <a:ea typeface="Gothic" pitchFamily="2"/>
                <a:cs typeface="Lucidasans" pitchFamily="2"/>
              </a:rPr>
              <a:t>2018</a:t>
            </a:r>
          </a:p>
          <a:p>
            <a:pPr lvl="0" algn="ctr" hangingPunct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400" b="0" i="0" u="none" strike="noStrike" baseline="0" dirty="0">
              <a:ln>
                <a:noFill/>
              </a:ln>
              <a:solidFill>
                <a:srgbClr val="3DEB3D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algn="ctr" hangingPunct="0"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6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Slides for </a:t>
            </a:r>
            <a:r>
              <a:rPr lang="en-AU" sz="16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Chapters 5 </a:t>
            </a:r>
            <a:r>
              <a:rPr lang="en-AU" sz="16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of </a:t>
            </a:r>
            <a:r>
              <a:rPr lang="en-AU" sz="16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Data </a:t>
            </a:r>
            <a:r>
              <a:rPr lang="en-AU" sz="1600" b="0" i="1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Mining: </a:t>
            </a:r>
            <a:r>
              <a:rPr lang="en-AU" sz="1600" b="0" i="0" u="none" strike="noStrike" baseline="0" dirty="0" smtClean="0">
                <a:ln>
                  <a:noFill/>
                </a:ln>
                <a:solidFill>
                  <a:srgbClr val="3DEB3D"/>
                </a:solidFill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6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 </a:t>
            </a:r>
            <a:r>
              <a:rPr lang="en-AU" sz="16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by I. H. Witten, E. Frank and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6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M. A. </a:t>
            </a:r>
            <a:r>
              <a:rPr lang="en-AU" sz="16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Hall </a:t>
            </a:r>
            <a:endParaRPr lang="en-AU" sz="16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2CA874-D5E3-4A9B-948F-20232E132420}" type="slidenum">
              <a:rPr/>
              <a:pPr lvl="0"/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95400" y="184144"/>
            <a:ext cx="7543800" cy="977901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/>
              <a:t>Repeated holdout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371599"/>
            <a:ext cx="8820000" cy="376818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457200" marR="0" lvl="0" indent="-457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Holdout estimate can be made more reliable by repeating the process with different subsamples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In each iteration, a certain proportion is randomly selected for training (possibly with 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stratification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)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 error rates on the different iterations are averaged to yield an overall error rate</a:t>
            </a:r>
          </a:p>
          <a:p>
            <a:pPr marL="457200" marR="0" lvl="0" indent="-457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This is called the </a:t>
            </a:r>
            <a:r>
              <a:rPr lang="en-US" sz="2800" b="0" i="1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repeated holdout 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method</a:t>
            </a:r>
          </a:p>
          <a:p>
            <a:pPr marL="457200" marR="0" lvl="0" indent="-457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Still not optimum: the different test sets overlap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Can we prevent overlapping?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C86634-F7FF-419D-8F81-07089F39344F}" type="slidenum">
              <a:rPr/>
              <a:pPr lvl="0"/>
              <a:t>11</a:t>
            </a:fld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95400" y="304800"/>
            <a:ext cx="7086480" cy="977901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1" dirty="0"/>
              <a:t>Cross-validation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447919"/>
            <a:ext cx="8763000" cy="367886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Cross-validation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avoids overlapping test sets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First step: split data into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k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subsets of equal size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Second step: use each subset in turn for testing, the remainder for training</a:t>
            </a: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Called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k-fold cross-validation</a:t>
            </a: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Often the subsets are stratified before the cross-validation is performed</a:t>
            </a: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 error estimates are averaged to yield an overall error estimate</a:t>
            </a: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62084F-D8CA-42F6-AA7C-0EAD01B9B710}" type="slidenum">
              <a:rPr/>
              <a:pPr lvl="0"/>
              <a:t>12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33400" y="228600"/>
            <a:ext cx="8153400" cy="977901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sz="3200" b="1" dirty="0"/>
              <a:t>More on cross-validation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447919"/>
            <a:ext cx="8820000" cy="3970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Standard method for evaluation: stratified ten-fold cross-validation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Why ten?</a:t>
            </a:r>
          </a:p>
          <a:p>
            <a:pPr marL="800100" lvl="2" indent="-3429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Extensive experiments have shown that this is the best choice to get an accurate estimate</a:t>
            </a:r>
          </a:p>
          <a:p>
            <a:pPr marL="800100" lvl="2" indent="-3429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There is also some theoretical evidence for this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Stratification reduces the estimate’s variance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Even better: repeated stratified cross-validation</a:t>
            </a:r>
          </a:p>
          <a:p>
            <a:pPr marL="342900" marR="0" lvl="1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E.g. ten-fold cross-validation is repeated ten times and results are averaged (reduces the variance)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B36975-F5C0-4050-8711-ACDA651FE84D}" type="slidenum">
              <a:rPr/>
              <a:pPr lvl="0"/>
              <a:t>13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800" y="0"/>
            <a:ext cx="7696200" cy="977900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1" dirty="0"/>
              <a:t>Leave-One-Out cross-validation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000" y="1066800"/>
            <a:ext cx="8820000" cy="46220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Leave-One-Out:</a:t>
            </a:r>
            <a:r>
              <a:rPr lang="en-US" sz="2400" b="0" i="0" u="none" strike="noStrike" dirty="0" smtClean="0">
                <a:ln>
                  <a:noFill/>
                </a:ln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a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particular form of cross-validation:</a:t>
            </a:r>
          </a:p>
          <a:p>
            <a:pPr lvl="2" indent="-4572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Set number of folds to number of training instances</a:t>
            </a:r>
          </a:p>
          <a:p>
            <a:pPr lvl="2" indent="-4572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I.e., for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n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training instances, build classifier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n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times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Makes best use of the data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Involves no random </a:t>
            </a:r>
            <a:r>
              <a:rPr lang="en-US" sz="2400" b="0" i="0" u="none" strike="noStrike" baseline="0" dirty="0" err="1">
                <a:ln>
                  <a:noFill/>
                </a:ln>
                <a:ea typeface="Gothic" pitchFamily="2"/>
                <a:cs typeface="Lucidasans" pitchFamily="2"/>
              </a:rPr>
              <a:t>subsampling</a:t>
            </a:r>
            <a:endParaRPr lang="en-US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Very computationally 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expensive</a:t>
            </a:r>
          </a:p>
          <a:p>
            <a:pPr marL="457200" lvl="0" indent="-457200" hangingPunct="0">
              <a:spcBef>
                <a:spcPts val="697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Disadvantage of Leave-One-Out-CV: stratification is not possible</a:t>
            </a:r>
          </a:p>
          <a:p>
            <a:pPr lvl="1" indent="-4572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It </a:t>
            </a:r>
            <a:r>
              <a:rPr lang="en-US" sz="2400" i="1" dirty="0" smtClean="0">
                <a:ea typeface="Gothic" pitchFamily="2"/>
                <a:cs typeface="Lucidasans" pitchFamily="2"/>
              </a:rPr>
              <a:t>guarantees</a:t>
            </a:r>
            <a:r>
              <a:rPr lang="en-US" sz="2400" dirty="0" smtClean="0">
                <a:ea typeface="Gothic" pitchFamily="2"/>
                <a:cs typeface="Lucidasans" pitchFamily="2"/>
              </a:rPr>
              <a:t> a non-stratified sample because there is only one instance in the test set!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337D96-F51C-42DD-B192-6CC16ACA07DB}" type="slidenum">
              <a:rPr/>
              <a:pPr lvl="0"/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47800" y="23131"/>
            <a:ext cx="6629400" cy="977901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sz="3200" b="1" dirty="0"/>
              <a:t>The bootstrap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15119"/>
            <a:ext cx="9000000" cy="4619448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CV uses sampling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without replacement</a:t>
            </a:r>
          </a:p>
          <a:p>
            <a:pPr lvl="2" indent="-457200" hangingPunct="0"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 same instance, once selected, can not be selected again for a particular training/test set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bootstrap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 uses sampling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with replacement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 to form the training set</a:t>
            </a:r>
          </a:p>
          <a:p>
            <a:pPr lvl="3" indent="-457200" hangingPunct="0"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Sample a dataset of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n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instances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n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times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with replacement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to form a new dataset of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n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instances</a:t>
            </a:r>
          </a:p>
          <a:p>
            <a:pPr lvl="3" indent="-457200" hangingPunct="0"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Use this data as the training set</a:t>
            </a:r>
          </a:p>
          <a:p>
            <a:pPr lvl="3" indent="-457200" hangingPunct="0"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Use the instances from the original</a:t>
            </a:r>
            <a:b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dataset that don’t occur in the new</a:t>
            </a:r>
            <a:b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training set for 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994439" y="3809880"/>
            <a:ext cx="1825560" cy="249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06" y="1143000"/>
            <a:ext cx="8423784" cy="522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88040" y="304800"/>
            <a:ext cx="7292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Example: Bootstrapping with 3 observations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024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178957-E27B-488F-9127-46E08367B414}" type="slidenum">
              <a:rPr/>
              <a:pPr lvl="0"/>
              <a:t>16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90600" y="228600"/>
            <a:ext cx="7315200" cy="977901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1" dirty="0"/>
              <a:t>The 0.632 bootstrap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8227800" cy="347958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lvl="1" indent="-4572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Also </a:t>
            </a:r>
            <a:r>
              <a:rPr lang="en-US" sz="2400" dirty="0">
                <a:ea typeface="Gothic" pitchFamily="2"/>
                <a:cs typeface="Lucidasans" pitchFamily="2"/>
              </a:rPr>
              <a:t>called the </a:t>
            </a:r>
            <a:r>
              <a:rPr lang="en-US" sz="2400" i="1" dirty="0">
                <a:solidFill>
                  <a:schemeClr val="accent5"/>
                </a:solidFill>
                <a:ea typeface="Gothic" pitchFamily="2"/>
                <a:cs typeface="Lucidasans" pitchFamily="2"/>
              </a:rPr>
              <a:t>0.632 bootstrap</a:t>
            </a:r>
          </a:p>
          <a:p>
            <a:pPr marR="0" lvl="1" indent="-457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A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particular instance has a probability of 1</a:t>
            </a:r>
            <a:r>
              <a:rPr lang="en-US" sz="2400" b="0" i="0" u="none" strike="noStrike" baseline="0" dirty="0">
                <a:ln>
                  <a:noFill/>
                </a:ln>
                <a:ea typeface="Tahoma" pitchFamily="2"/>
                <a:cs typeface="Tahoma" pitchFamily="2"/>
              </a:rPr>
              <a:t>–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1/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n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of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not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being picked</a:t>
            </a:r>
          </a:p>
          <a:p>
            <a:pPr marR="0" lvl="1" indent="-457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Thus its probability of ending up in the test data is:</a:t>
            </a:r>
          </a:p>
          <a:p>
            <a:pPr marL="914219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848519" algn="l"/>
                <a:tab pos="1762919" algn="l"/>
                <a:tab pos="2677319" algn="l"/>
                <a:tab pos="3591718" algn="l"/>
                <a:tab pos="4506119" algn="l"/>
                <a:tab pos="5420519" algn="l"/>
                <a:tab pos="6334918" algn="l"/>
                <a:tab pos="7249318" algn="l"/>
                <a:tab pos="8163719" algn="l"/>
                <a:tab pos="9078119" algn="l"/>
                <a:tab pos="9992519" algn="l"/>
                <a:tab pos="10906919" algn="l"/>
              </a:tabLst>
            </a:pPr>
            <a:endParaRPr lang="en-US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914219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848519" algn="l"/>
                <a:tab pos="1762919" algn="l"/>
                <a:tab pos="2677319" algn="l"/>
                <a:tab pos="3591718" algn="l"/>
                <a:tab pos="4506119" algn="l"/>
                <a:tab pos="5420519" algn="l"/>
                <a:tab pos="6334918" algn="l"/>
                <a:tab pos="7249318" algn="l"/>
                <a:tab pos="8163719" algn="l"/>
                <a:tab pos="9078119" algn="l"/>
                <a:tab pos="9992519" algn="l"/>
                <a:tab pos="10906919" algn="l"/>
              </a:tabLst>
            </a:pPr>
            <a:endParaRPr lang="en-US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R="0" lvl="1" indent="-457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This means the training data will contain approximately 63.2% of the instances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833465"/>
              </p:ext>
            </p:extLst>
          </p:nvPr>
        </p:nvGraphicFramePr>
        <p:xfrm>
          <a:off x="3438525" y="3200400"/>
          <a:ext cx="2266950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9" name="Equation" r:id="rId4" imgW="1180800" imgH="419040" progId="Equation.3">
                  <p:embed/>
                </p:oleObj>
              </mc:Choice>
              <mc:Fallback>
                <p:oleObj name="Equation" r:id="rId4" imgW="1180800" imgH="419040" progId="Equation.3">
                  <p:embed/>
                  <p:pic>
                    <p:nvPicPr>
                      <p:cNvPr id="0" name="Picture 2" descr="Parchmen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3200400"/>
                        <a:ext cx="2266950" cy="804402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12E551-ED9F-4902-A256-DF64A8A7672B}" type="slidenum">
              <a:rPr/>
              <a:pPr lvl="0"/>
              <a:t>17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2000" y="-77788"/>
            <a:ext cx="7924800" cy="977901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1" dirty="0"/>
              <a:t>Estimating error with the bootstrap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10272"/>
            <a:ext cx="8153400" cy="4837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 error estimate on the test data will be very pessimistic</a:t>
            </a:r>
          </a:p>
          <a:p>
            <a:pPr marL="342900" marR="0" lvl="1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Trained on just ~63% of the instances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Therefore, combine it with the </a:t>
            </a:r>
            <a:r>
              <a:rPr lang="en-US" sz="2400" b="0" i="0" u="none" strike="noStrike" baseline="0" dirty="0" err="1">
                <a:ln>
                  <a:noFill/>
                </a:ln>
                <a:ea typeface="Gothic" pitchFamily="2"/>
                <a:cs typeface="Lucidasans" pitchFamily="2"/>
              </a:rPr>
              <a:t>resubstitution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error: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800100" lvl="1" indent="-342900" hangingPunct="0">
              <a:spcBef>
                <a:spcPts val="697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 </a:t>
            </a:r>
            <a:r>
              <a:rPr lang="en-US" sz="2400" dirty="0" err="1">
                <a:ea typeface="Gothic" pitchFamily="2"/>
                <a:cs typeface="Lucidasans" pitchFamily="2"/>
              </a:rPr>
              <a:t>r</a:t>
            </a:r>
            <a:r>
              <a:rPr lang="en-US" sz="2400" b="0" i="0" u="none" strike="noStrike" baseline="0" dirty="0" err="1" smtClean="0">
                <a:ln>
                  <a:noFill/>
                </a:ln>
                <a:ea typeface="Gothic" pitchFamily="2"/>
                <a:cs typeface="Lucidasans" pitchFamily="2"/>
              </a:rPr>
              <a:t>esubstitution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error gets less weight than the error on the test data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Repeat process several times with different replacement samples; average the 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results</a:t>
            </a:r>
          </a:p>
          <a:p>
            <a:pPr marL="342900" lvl="0" indent="-342900" hangingPunct="0">
              <a:spcBef>
                <a:spcPts val="697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Probably the best way of estimating performance for very small datasets</a:t>
            </a:r>
            <a:endParaRPr lang="en-US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0" name="Equation" r:id="rId4" imgW="101520" imgH="190440" progId="Equation.3">
                  <p:embed/>
                </p:oleObj>
              </mc:Choice>
              <mc:Fallback>
                <p:oleObj name="Equation" r:id="rId4" imgW="10152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1" name="Equation" r:id="rId6" imgW="101520" imgH="190440" progId="Equation.3">
                  <p:embed/>
                </p:oleObj>
              </mc:Choice>
              <mc:Fallback>
                <p:oleObj name="Equation" r:id="rId6" imgW="101520" imgH="1904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16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63549"/>
              </p:ext>
            </p:extLst>
          </p:nvPr>
        </p:nvGraphicFramePr>
        <p:xfrm>
          <a:off x="1219200" y="2362200"/>
          <a:ext cx="651584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2" name="Equation" r:id="rId7" imgW="2489040" imgH="215640" progId="Equation.3">
                  <p:embed/>
                </p:oleObj>
              </mc:Choice>
              <mc:Fallback>
                <p:oleObj name="Equation" r:id="rId7" imgW="2489040" imgH="215640" progId="Equation.3">
                  <p:embed/>
                  <p:pic>
                    <p:nvPicPr>
                      <p:cNvPr id="0" name="Picture 5" descr="Parchmen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6515847" cy="565150"/>
                      </a:xfrm>
                      <a:prstGeom prst="rect">
                        <a:avLst/>
                      </a:prstGeom>
                      <a:blipFill dpi="0" rotWithShape="0">
                        <a:blip r:embed="rId9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971800"/>
            <a:ext cx="8763000" cy="46166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41275">
            <a:solidFill>
              <a:schemeClr val="accent1">
                <a:alpha val="77000"/>
              </a:schemeClr>
            </a:solidFill>
          </a:ln>
        </p:spPr>
        <p:txBody>
          <a:bodyPr wrap="square" rtlCol="0">
            <a:spAutoFit/>
          </a:bodyPr>
          <a:lstStyle/>
          <a:p>
            <a:pPr hangingPunct="0">
              <a:spcBef>
                <a:spcPts val="598"/>
              </a:spcBef>
              <a:buSzPct val="4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u="sng" dirty="0" smtClean="0">
                <a:ea typeface="Gothic" pitchFamily="2"/>
                <a:cs typeface="Lucidasans" pitchFamily="2"/>
              </a:rPr>
              <a:t>Statistical </a:t>
            </a:r>
            <a:r>
              <a:rPr lang="en-US" sz="2400" u="sng" dirty="0">
                <a:ea typeface="Gothic" pitchFamily="2"/>
                <a:cs typeface="Lucidasans" pitchFamily="2"/>
              </a:rPr>
              <a:t>reliability </a:t>
            </a:r>
            <a:r>
              <a:rPr lang="en-US" sz="2400" dirty="0">
                <a:ea typeface="Gothic" pitchFamily="2"/>
                <a:cs typeface="Lucidasans" pitchFamily="2"/>
              </a:rPr>
              <a:t>of estimated </a:t>
            </a:r>
            <a:r>
              <a:rPr lang="en-US" sz="2400" dirty="0" smtClean="0">
                <a:ea typeface="Gothic" pitchFamily="2"/>
                <a:cs typeface="Lucidasans" pitchFamily="2"/>
              </a:rPr>
              <a:t>performance: confidence intervals</a:t>
            </a:r>
            <a:endParaRPr lang="en-NZ" sz="2400" dirty="0"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41827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3E4E8E-CA11-45B0-9AF9-7920BA51DFD3}" type="slidenum">
              <a:rPr/>
              <a:pPr lvl="0"/>
              <a:t>19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66800" y="454270"/>
            <a:ext cx="7620000" cy="977900"/>
          </a:xfrm>
        </p:spPr>
        <p:txBody>
          <a:bodyPr wrap="square" lIns="90360" tIns="44280" rIns="90360" bIns="44280" anchorCtr="0">
            <a:normAutofit fontScale="90000"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b="1" dirty="0"/>
              <a:t>Predicting </a:t>
            </a:r>
            <a:r>
              <a:rPr lang="en-US" b="1" dirty="0" smtClean="0"/>
              <a:t>performance as a Bernoulli Process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0000" y="1587600"/>
            <a:ext cx="8460000" cy="35427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Assume the estimated error rate is 25%. How close is this to the true error rate?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Depends on the amount of test data</a:t>
            </a: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Prediction is just like tossing a (biased!) coin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“Head” is a “success”, “tail” is an “error”</a:t>
            </a: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In statistics, a succession of independent events like this is called a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Bernoulli process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Statistical theory provides us with confidence intervals for the true underlying 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proportion</a:t>
            </a:r>
            <a:endParaRPr lang="en-US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637339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16675"/>
            <a:ext cx="3086100" cy="365125"/>
          </a:xfrm>
        </p:spPr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BE80A6-C576-4DD4-89B5-512E88721452}" type="slidenum">
              <a:rPr/>
              <a:pPr lvl="0"/>
              <a:t>2</a:t>
            </a:fld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33400" y="165100"/>
            <a:ext cx="8402638" cy="977900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1" dirty="0"/>
              <a:t>Issues in </a:t>
            </a:r>
            <a:r>
              <a:rPr lang="en-US" sz="3200" b="1" dirty="0" smtClean="0"/>
              <a:t>Performance Evaluation: Outline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371600"/>
            <a:ext cx="8763000" cy="4397656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457200" lvl="0" indent="-457200" hangingPunct="0">
              <a:spcBef>
                <a:spcPts val="598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 smtClean="0">
                <a:ea typeface="Gothic" pitchFamily="2"/>
                <a:cs typeface="Lucidasans" pitchFamily="2"/>
              </a:rPr>
              <a:t>How to sample the data to provide reliable performance estimates (</a:t>
            </a:r>
            <a:r>
              <a:rPr lang="en-NZ" sz="2400" dirty="0">
                <a:ea typeface="Gothic" pitchFamily="2"/>
                <a:cs typeface="Lucidasans" pitchFamily="2"/>
              </a:rPr>
              <a:t>t</a:t>
            </a:r>
            <a:r>
              <a:rPr lang="en-NZ" sz="2400" dirty="0" smtClean="0">
                <a:ea typeface="Gothic" pitchFamily="2"/>
                <a:cs typeface="Lucidasans" pitchFamily="2"/>
              </a:rPr>
              <a:t>raining</a:t>
            </a:r>
            <a:r>
              <a:rPr lang="en-NZ" sz="2400" dirty="0">
                <a:ea typeface="Gothic" pitchFamily="2"/>
                <a:cs typeface="Lucidasans" pitchFamily="2"/>
              </a:rPr>
              <a:t>, testing, </a:t>
            </a:r>
            <a:r>
              <a:rPr lang="en-NZ" sz="2400" dirty="0" smtClean="0">
                <a:ea typeface="Gothic" pitchFamily="2"/>
                <a:cs typeface="Lucidasans" pitchFamily="2"/>
              </a:rPr>
              <a:t>tuning)?</a:t>
            </a:r>
            <a:endParaRPr lang="en-NZ" sz="2400" dirty="0">
              <a:ea typeface="Gothic" pitchFamily="2"/>
              <a:cs typeface="Lucidasans" pitchFamily="2"/>
            </a:endParaRPr>
          </a:p>
          <a:p>
            <a:pPr marL="914400" lvl="1" indent="-457200" hangingPunct="0">
              <a:spcBef>
                <a:spcPts val="598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ea typeface="Gothic" pitchFamily="2"/>
                <a:cs typeface="Lucidasans" pitchFamily="2"/>
              </a:rPr>
              <a:t>Error rates (substitution, generalization) </a:t>
            </a:r>
          </a:p>
          <a:p>
            <a:pPr marL="914400" lvl="1" indent="-457200" hangingPunct="0">
              <a:spcBef>
                <a:spcPts val="598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 smtClean="0">
                <a:ea typeface="Gothic" pitchFamily="2"/>
                <a:cs typeface="Lucidasans" pitchFamily="2"/>
              </a:rPr>
              <a:t>Holdout</a:t>
            </a:r>
            <a:r>
              <a:rPr lang="en-NZ" sz="2400" dirty="0">
                <a:ea typeface="Gothic" pitchFamily="2"/>
                <a:cs typeface="Lucidasans" pitchFamily="2"/>
              </a:rPr>
              <a:t>, </a:t>
            </a:r>
            <a:r>
              <a:rPr lang="en-NZ" sz="2400" dirty="0" smtClean="0">
                <a:ea typeface="Gothic" pitchFamily="2"/>
                <a:cs typeface="Lucidasans" pitchFamily="2"/>
              </a:rPr>
              <a:t>repeat holdout, cross-validation</a:t>
            </a:r>
            <a:r>
              <a:rPr lang="en-NZ" sz="2400" dirty="0">
                <a:ea typeface="Gothic" pitchFamily="2"/>
                <a:cs typeface="Lucidasans" pitchFamily="2"/>
              </a:rPr>
              <a:t>, </a:t>
            </a:r>
            <a:r>
              <a:rPr lang="en-NZ" sz="2400" dirty="0" smtClean="0">
                <a:ea typeface="Gothic" pitchFamily="2"/>
                <a:cs typeface="Lucidasans" pitchFamily="2"/>
              </a:rPr>
              <a:t>leave-one-out, bootstrap </a:t>
            </a:r>
            <a:endParaRPr lang="en-US" sz="2400" b="0" i="0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342900" indent="-342900" hangingPunct="0">
              <a:spcBef>
                <a:spcPts val="598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ea typeface="Gothic" pitchFamily="2"/>
                <a:cs typeface="Lucidasans" pitchFamily="2"/>
              </a:rPr>
              <a:t>Statistical reliability of estimates:</a:t>
            </a:r>
          </a:p>
          <a:p>
            <a:pPr marL="800100" lvl="1" indent="-342900" hangingPunct="0">
              <a:spcBef>
                <a:spcPts val="598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ea typeface="Gothic" pitchFamily="2"/>
                <a:cs typeface="Lucidasans" pitchFamily="2"/>
              </a:rPr>
              <a:t>C</a:t>
            </a:r>
            <a:r>
              <a:rPr lang="en-US" sz="2400" dirty="0" smtClean="0">
                <a:ea typeface="Gothic" pitchFamily="2"/>
                <a:cs typeface="Lucidasans" pitchFamily="2"/>
              </a:rPr>
              <a:t>onfidence intervals</a:t>
            </a:r>
            <a:endParaRPr lang="en-NZ" sz="2400" dirty="0">
              <a:ea typeface="Gothic" pitchFamily="2"/>
              <a:cs typeface="Lucidasans" pitchFamily="2"/>
            </a:endParaRPr>
          </a:p>
          <a:p>
            <a:pPr marL="342900" lvl="1" indent="-3429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  <a:cs typeface="Lucidasans" pitchFamily="2"/>
              </a:rPr>
              <a:t>Comparing performance across multiple classifiers: </a:t>
            </a:r>
          </a:p>
          <a:p>
            <a:pPr marL="800100" lvl="2" indent="-3429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 smtClean="0">
                <a:ea typeface="Gothic" pitchFamily="2"/>
                <a:cs typeface="Lucidasans" pitchFamily="2"/>
              </a:rPr>
              <a:t>t-tests </a:t>
            </a:r>
            <a:endParaRPr lang="en-NZ" sz="2400" dirty="0">
              <a:ea typeface="Gothic" pitchFamily="2"/>
              <a:cs typeface="Lucidasans" pitchFamily="2"/>
            </a:endParaRPr>
          </a:p>
          <a:p>
            <a:pPr marR="0" lvl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2400" dirty="0"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7102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54EEB1-B2AF-423A-80C5-C8782F2293AA}" type="slidenum">
              <a:rPr/>
              <a:pPr lvl="0"/>
              <a:t>20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90600" y="152400"/>
            <a:ext cx="6553200" cy="977900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1" dirty="0"/>
              <a:t>Confidence intervals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587600"/>
            <a:ext cx="8460000" cy="4021976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We can say: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p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lies within a certain specified interval with a certain specified confidence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Example: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=750 successes in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N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=1000 trials</a:t>
            </a:r>
          </a:p>
          <a:p>
            <a:pPr marL="800100" lvl="2" indent="-342900" hangingPunct="0"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Estimated success rate: 75%</a:t>
            </a:r>
          </a:p>
          <a:p>
            <a:pPr marL="800100" lvl="2" indent="-342900" hangingPunct="0"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How close is this to true success rate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p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?</a:t>
            </a:r>
          </a:p>
          <a:p>
            <a:pPr marL="800100" lvl="3" indent="-342900" hangingPunct="0">
              <a:spcBef>
                <a:spcPts val="499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Answer: with 80% confidence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p</a:t>
            </a:r>
            <a:r>
              <a:rPr lang="en-US" sz="2400" b="0" i="1" u="none" strike="noStrike" baseline="0" dirty="0">
                <a:ln>
                  <a:noFill/>
                </a:ln>
                <a:ea typeface="Symbol" pitchFamily="2"/>
                <a:cs typeface="Symbol" pitchFamily="2"/>
              </a:rPr>
              <a:t> </a:t>
            </a:r>
            <a:r>
              <a:rPr lang="en-US" sz="2400" b="0" i="0" u="none" strike="noStrike" baseline="0" dirty="0">
                <a:ln>
                  <a:noFill/>
                </a:ln>
                <a:ea typeface="Symbol" pitchFamily="2"/>
                <a:cs typeface="Symbol" pitchFamily="2"/>
              </a:rPr>
              <a:t>in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[73.2,76.7]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Another example: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=75 and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N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=100</a:t>
            </a:r>
          </a:p>
          <a:p>
            <a:pPr marL="800100" lvl="2" indent="-342900" hangingPunct="0"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Estimated success rate: 75%</a:t>
            </a:r>
          </a:p>
          <a:p>
            <a:pPr marL="800100" lvl="2" indent="-342900" hangingPunct="0"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With 80% confidence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p</a:t>
            </a:r>
            <a:r>
              <a:rPr lang="en-US" sz="2400" b="0" i="1" u="none" strike="noStrike" baseline="0" dirty="0">
                <a:ln>
                  <a:noFill/>
                </a:ln>
                <a:ea typeface="Symbol" pitchFamily="2"/>
                <a:cs typeface="Symbol" pitchFamily="2"/>
              </a:rPr>
              <a:t> </a:t>
            </a:r>
            <a:r>
              <a:rPr lang="en-US" sz="2400" b="0" i="0" u="none" strike="noStrike" baseline="0" dirty="0">
                <a:ln>
                  <a:noFill/>
                </a:ln>
                <a:ea typeface="Symbol" pitchFamily="2"/>
                <a:cs typeface="Symbol" pitchFamily="2"/>
              </a:rPr>
              <a:t>in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[69.1,80.1]</a:t>
            </a:r>
          </a:p>
        </p:txBody>
      </p:sp>
    </p:spTree>
    <p:extLst>
      <p:ext uri="{BB962C8B-B14F-4D97-AF65-F5344CB8AC3E}">
        <p14:creationId xmlns:p14="http://schemas.microsoft.com/office/powerpoint/2010/main" val="460013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768E79-033E-4F8B-AB60-B62F0DCBD6C4}" type="slidenum">
              <a:rPr/>
              <a:pPr lvl="0"/>
              <a:t>21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2000" y="0"/>
            <a:ext cx="6781800" cy="977900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1" dirty="0"/>
              <a:t>Mean and variance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1080000"/>
            <a:ext cx="9067800" cy="39193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Mean and variance for a Bernoulli 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trial:</a:t>
            </a:r>
            <a:r>
              <a:rPr lang="en-US" sz="2400" b="0" i="0" u="none" strike="noStrike" dirty="0" smtClean="0">
                <a:ln>
                  <a:noFill/>
                </a:ln>
                <a:ea typeface="Gothic" pitchFamily="2"/>
                <a:cs typeface="Lucidasans" pitchFamily="2"/>
              </a:rPr>
              <a:t> </a:t>
            </a:r>
            <a:r>
              <a:rPr lang="en-US" sz="2400" b="0" i="1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p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, p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(1</a:t>
            </a:r>
            <a:r>
              <a:rPr lang="en-US" sz="2400" b="0" i="0" u="none" strike="noStrike" baseline="0" dirty="0">
                <a:ln>
                  <a:noFill/>
                </a:ln>
                <a:ea typeface="Tahoma" pitchFamily="2"/>
                <a:cs typeface="Tahoma" pitchFamily="2"/>
              </a:rPr>
              <a:t>–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p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)</a:t>
            </a: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Expected success rate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f=S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/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N</a:t>
            </a:r>
          </a:p>
          <a:p>
            <a:pPr marL="800100" lvl="1" indent="-342900" hangingPunct="0">
              <a:lnSpc>
                <a:spcPct val="90000"/>
              </a:lnSpc>
              <a:spcBef>
                <a:spcPts val="697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Mean and variance for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f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: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p, p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(1</a:t>
            </a:r>
            <a:r>
              <a:rPr lang="en-US" sz="2400" b="0" i="0" u="none" strike="noStrike" baseline="0" dirty="0">
                <a:ln>
                  <a:noFill/>
                </a:ln>
                <a:ea typeface="Tahoma" pitchFamily="2"/>
                <a:cs typeface="Tahoma" pitchFamily="2"/>
              </a:rPr>
              <a:t>–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p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)/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N</a:t>
            </a:r>
          </a:p>
          <a:p>
            <a:pPr marL="800100" lvl="1" indent="-342900" hangingPunct="0">
              <a:lnSpc>
                <a:spcPct val="90000"/>
              </a:lnSpc>
              <a:spcBef>
                <a:spcPts val="697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For large enough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N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,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f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 follows a Normal distribution</a:t>
            </a: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c% confidence 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interval</a:t>
            </a:r>
            <a:r>
              <a:rPr lang="en-US" sz="2400" b="0" i="0" u="none" strike="noStrike" dirty="0" smtClean="0">
                <a:ln>
                  <a:noFill/>
                </a:ln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for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random variable 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X with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0 mean is given by:</a:t>
            </a:r>
            <a:b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/>
            </a:r>
            <a:b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endParaRPr lang="en-US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With a symmetric distribution:</a:t>
            </a:r>
            <a:b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endParaRPr lang="en-US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</p:txBody>
      </p:sp>
      <p:graphicFrame>
        <p:nvGraphicFramePr>
          <p:cNvPr id="66562" name="Object 2" descr="White marbl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84059"/>
              </p:ext>
            </p:extLst>
          </p:nvPr>
        </p:nvGraphicFramePr>
        <p:xfrm>
          <a:off x="2505635" y="3423863"/>
          <a:ext cx="36004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2" name="Equation" r:id="rId4" imgW="1066680" imgH="190440" progId="Equation.3">
                  <p:embed/>
                </p:oleObj>
              </mc:Choice>
              <mc:Fallback>
                <p:oleObj name="Equation" r:id="rId4" imgW="1066680" imgH="190440" progId="Equation.3">
                  <p:embed/>
                  <p:pic>
                    <p:nvPicPr>
                      <p:cNvPr id="66562" name="Object 2" descr="White marb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635" y="3423863"/>
                        <a:ext cx="3600450" cy="642938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 descr="White marbl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692995"/>
              </p:ext>
            </p:extLst>
          </p:nvPr>
        </p:nvGraphicFramePr>
        <p:xfrm>
          <a:off x="2133600" y="4878901"/>
          <a:ext cx="450056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3" name="Equation" r:id="rId7" imgW="1333440" imgH="190440" progId="Equation.3">
                  <p:embed/>
                </p:oleObj>
              </mc:Choice>
              <mc:Fallback>
                <p:oleObj name="Equation" r:id="rId7" imgW="1333440" imgH="190440" progId="Equation.3">
                  <p:embed/>
                  <p:pic>
                    <p:nvPicPr>
                      <p:cNvPr id="66563" name="Object 3" descr="White marbl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8901"/>
                        <a:ext cx="4500562" cy="642938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468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3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71A02F-EB1A-4118-8EC8-9489BB8C4B57}" type="slidenum">
              <a:rPr/>
              <a:pPr lvl="0"/>
              <a:t>22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22884" y="69085"/>
            <a:ext cx="7534954" cy="977901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1" dirty="0"/>
              <a:t>Confidence limits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1143000"/>
            <a:ext cx="7543799" cy="4999167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Confidence limits for the normal distribution with 0 mean and a variance of 1:</a:t>
            </a: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 dirty="0" smtClean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To use this we have to reduce our random variable </a:t>
            </a:r>
            <a:r>
              <a:rPr lang="en-US" sz="2400" b="0" i="1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f</a:t>
            </a:r>
            <a:r>
              <a:rPr lang="en-US" sz="24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 to have 0 mean and unit variance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57800" y="1600200"/>
            <a:ext cx="1905120" cy="2728800"/>
            <a:chOff x="5257800" y="1600200"/>
            <a:chExt cx="1905120" cy="2728800"/>
          </a:xfrm>
        </p:grpSpPr>
        <p:sp>
          <p:nvSpPr>
            <p:cNvPr id="5" name="Freeform 4"/>
            <p:cNvSpPr/>
            <p:nvPr/>
          </p:nvSpPr>
          <p:spPr>
            <a:xfrm>
              <a:off x="6248520" y="3994200"/>
              <a:ext cx="914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0.25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5257800" y="3994200"/>
              <a:ext cx="99071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40%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6248520" y="3659040"/>
              <a:ext cx="9144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0.84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257800" y="3659040"/>
              <a:ext cx="99071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20%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6248520" y="3324239"/>
              <a:ext cx="914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1.28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257800" y="3324239"/>
              <a:ext cx="99071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10%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248520" y="2989080"/>
              <a:ext cx="9144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1.65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257800" y="2989080"/>
              <a:ext cx="99071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5%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248520" y="2654280"/>
              <a:ext cx="914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2.33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248520" y="2270160"/>
              <a:ext cx="914400" cy="384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2.58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248520" y="1935000"/>
              <a:ext cx="9144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3.09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6248520" y="1600200"/>
              <a:ext cx="914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z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257800" y="2654280"/>
              <a:ext cx="99071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1%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257800" y="2270160"/>
              <a:ext cx="990719" cy="384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0.5%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257800" y="1935000"/>
              <a:ext cx="99071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0.1%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257800" y="1600200"/>
              <a:ext cx="99071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Pr[</a:t>
              </a:r>
              <a:r>
                <a:rPr lang="en-US" sz="16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X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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 </a:t>
              </a:r>
              <a:r>
                <a:rPr lang="en-US" sz="16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z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]</a:t>
              </a: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5257800" y="1600200"/>
              <a:ext cx="1905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>
              <a:off x="5257800" y="1935000"/>
              <a:ext cx="1905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5257800" y="4329000"/>
              <a:ext cx="1905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5257800" y="1600200"/>
              <a:ext cx="0" cy="27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5" name="Straight Connector 24"/>
            <p:cNvSpPr/>
            <p:nvPr/>
          </p:nvSpPr>
          <p:spPr>
            <a:xfrm>
              <a:off x="7162920" y="1600200"/>
              <a:ext cx="0" cy="27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6" name="Straight Connector 25"/>
            <p:cNvSpPr/>
            <p:nvPr/>
          </p:nvSpPr>
          <p:spPr>
            <a:xfrm>
              <a:off x="6248520" y="1600200"/>
              <a:ext cx="0" cy="27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27" name="Straight Connector 26"/>
          <p:cNvSpPr/>
          <p:nvPr/>
        </p:nvSpPr>
        <p:spPr>
          <a:xfrm>
            <a:off x="1066680" y="4076640"/>
            <a:ext cx="381024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8" name="Straight Connector 27"/>
          <p:cNvSpPr/>
          <p:nvPr/>
        </p:nvSpPr>
        <p:spPr>
          <a:xfrm>
            <a:off x="2971800" y="2209680"/>
            <a:ext cx="0" cy="194328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9" name="Straight Connector 28"/>
          <p:cNvSpPr/>
          <p:nvPr/>
        </p:nvSpPr>
        <p:spPr>
          <a:xfrm>
            <a:off x="3301920" y="4000680"/>
            <a:ext cx="0" cy="15228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0" name="Straight Connector 29"/>
          <p:cNvSpPr/>
          <p:nvPr/>
        </p:nvSpPr>
        <p:spPr>
          <a:xfrm>
            <a:off x="3543480" y="4000680"/>
            <a:ext cx="0" cy="15228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1" name="Straight Connector 30"/>
          <p:cNvSpPr/>
          <p:nvPr/>
        </p:nvSpPr>
        <p:spPr>
          <a:xfrm>
            <a:off x="2641680" y="4000680"/>
            <a:ext cx="0" cy="15228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2438280" y="4114800"/>
            <a:ext cx="16002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457200" marR="0" lvl="0" indent="-457200" algn="l" rtl="0" hangingPunct="0">
              <a:lnSpc>
                <a:spcPct val="90000"/>
              </a:lnSpc>
              <a:spcBef>
                <a:spcPts val="298"/>
              </a:spcBef>
              <a:spcAft>
                <a:spcPts val="0"/>
              </a:spcAft>
              <a:buNone/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1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18"/>
                <a:ea typeface="Tahoma" pitchFamily="2"/>
                <a:cs typeface="Tahoma" pitchFamily="2"/>
              </a:rPr>
              <a:t>–</a:t>
            </a:r>
            <a:r>
              <a:rPr lang="en-US" sz="1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ahoma" pitchFamily="18"/>
                <a:ea typeface="Gothic" pitchFamily="2"/>
                <a:cs typeface="Lucidasans" pitchFamily="2"/>
              </a:rPr>
              <a:t>1     0     1   1.65</a:t>
            </a:r>
          </a:p>
        </p:txBody>
      </p:sp>
      <p:sp>
        <p:nvSpPr>
          <p:cNvPr id="33" name="Straight Connector 32"/>
          <p:cNvSpPr/>
          <p:nvPr/>
        </p:nvSpPr>
        <p:spPr>
          <a:xfrm>
            <a:off x="3301920" y="2590919"/>
            <a:ext cx="0" cy="156204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4" name="Straight Connector 33"/>
          <p:cNvSpPr/>
          <p:nvPr/>
        </p:nvSpPr>
        <p:spPr>
          <a:xfrm>
            <a:off x="2641680" y="2590919"/>
            <a:ext cx="0" cy="156204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060974" y="2033820"/>
            <a:ext cx="3809520" cy="229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9067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17EC51-8355-488E-9855-B653A8B7BCFC}" type="slidenum">
              <a:rPr/>
              <a:pPr lvl="0"/>
              <a:t>23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2000" y="76200"/>
            <a:ext cx="6781800" cy="977900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1" dirty="0"/>
              <a:t>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8534400" cy="551687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lvl="0" indent="-342900" hangingPunct="0">
              <a:lnSpc>
                <a:spcPct val="90000"/>
              </a:lnSpc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f </a:t>
            </a:r>
            <a: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= 75%, </a:t>
            </a:r>
            <a:r>
              <a:rPr lang="en-US" sz="2400" b="0" i="1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N </a:t>
            </a:r>
            <a: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= 1000, </a:t>
            </a:r>
            <a:r>
              <a:rPr lang="en-US" sz="2400" b="0" i="1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c </a:t>
            </a:r>
            <a: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= 80% (so that </a:t>
            </a:r>
            <a:r>
              <a:rPr lang="en-US" sz="2400" b="0" i="1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z = </a:t>
            </a:r>
            <a: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1.28):</a:t>
            </a:r>
            <a:b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</a:br>
            <a:endParaRPr lang="en-US" sz="2400" b="0" i="0" u="none" strike="noStrike" baseline="0" dirty="0" smtClean="0">
              <a:ln>
                <a:noFill/>
              </a:ln>
              <a:latin typeface="Utopia" pitchFamily="34"/>
              <a:ea typeface="Gothic" pitchFamily="2"/>
              <a:cs typeface="Lucidasans" pitchFamily="2"/>
            </a:endParaRPr>
          </a:p>
          <a:p>
            <a:pPr lvl="0" hangingPunct="0">
              <a:lnSpc>
                <a:spcPct val="90000"/>
              </a:lnSpc>
              <a:spcBef>
                <a:spcPts val="598"/>
              </a:spcBef>
              <a:buSzPct val="45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latin typeface="Utopia" pitchFamily="34"/>
                <a:ea typeface="Gothic" pitchFamily="2"/>
                <a:cs typeface="Lucidasans" pitchFamily="2"/>
              </a:rPr>
              <a:t>			 [73.2,76.7] </a:t>
            </a:r>
            <a: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/>
            </a:r>
            <a:b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</a:br>
            <a:endParaRPr lang="en-US" sz="2400" b="0" i="0" u="none" strike="noStrike" baseline="0" dirty="0">
              <a:ln>
                <a:noFill/>
              </a:ln>
              <a:latin typeface="Utopia" pitchFamily="34"/>
              <a:ea typeface="Gothic" pitchFamily="2"/>
              <a:cs typeface="Lucidasans" pitchFamily="2"/>
            </a:endParaRPr>
          </a:p>
          <a:p>
            <a:pPr marL="342900" lvl="0" indent="-342900" hangingPunct="0">
              <a:lnSpc>
                <a:spcPct val="90000"/>
              </a:lnSpc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f </a:t>
            </a:r>
            <a: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= 75%, </a:t>
            </a:r>
            <a:r>
              <a:rPr lang="en-US" sz="2400" b="0" i="1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N </a:t>
            </a:r>
            <a: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= 100, </a:t>
            </a:r>
            <a:r>
              <a:rPr lang="en-US" sz="2400" b="0" i="1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c </a:t>
            </a:r>
            <a: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= 80% (so that </a:t>
            </a:r>
            <a:r>
              <a:rPr lang="en-US" sz="2400" b="0" i="1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z = </a:t>
            </a:r>
            <a: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1.28):</a:t>
            </a:r>
            <a:b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/>
            </a:r>
            <a:b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 smtClean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		</a:t>
            </a:r>
            <a:r>
              <a:rPr lang="en-US" sz="2400" dirty="0" smtClean="0">
                <a:latin typeface="Utopia" pitchFamily="34"/>
                <a:ea typeface="Gothic" pitchFamily="2"/>
                <a:cs typeface="Lucidasans" pitchFamily="2"/>
              </a:rPr>
              <a:t>[69.1,80.1]</a:t>
            </a:r>
            <a:endParaRPr lang="en-US" sz="2400" b="0" i="0" u="none" strike="noStrike" baseline="0" dirty="0">
              <a:ln>
                <a:noFill/>
              </a:ln>
              <a:latin typeface="Utopia" pitchFamily="34"/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Note that normal distribution assumption is only valid for large </a:t>
            </a:r>
            <a:r>
              <a:rPr lang="en-US" sz="2400" b="0" i="1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N </a:t>
            </a:r>
            <a: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(i.e. </a:t>
            </a:r>
            <a:r>
              <a:rPr lang="en-US" sz="2400" b="0" i="1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N</a:t>
            </a:r>
            <a: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 &gt; 100</a:t>
            </a:r>
            <a:r>
              <a:rPr lang="en-US" sz="2400" b="0" i="0" u="none" strike="noStrike" baseline="0" dirty="0" smtClean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)</a:t>
            </a:r>
          </a:p>
          <a:p>
            <a:pPr marR="0" lvl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latin typeface="Utopia" pitchFamily="34"/>
              <a:ea typeface="Gothic" pitchFamily="2"/>
              <a:cs typeface="Lucidasans" pitchFamily="2"/>
            </a:endParaRPr>
          </a:p>
          <a:p>
            <a:pPr marL="342900" lvl="0" indent="-342900" hangingPunct="0">
              <a:lnSpc>
                <a:spcPct val="90000"/>
              </a:lnSpc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f </a:t>
            </a:r>
            <a: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= 75%, </a:t>
            </a:r>
            <a:r>
              <a:rPr lang="en-US" sz="2400" b="0" i="1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N </a:t>
            </a:r>
            <a: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= 10, </a:t>
            </a:r>
            <a:r>
              <a:rPr lang="en-US" sz="2400" b="0" i="1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c </a:t>
            </a:r>
            <a: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= 80% (so that </a:t>
            </a:r>
            <a:r>
              <a:rPr lang="en-US" sz="2400" b="0" i="1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z = </a:t>
            </a:r>
            <a: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1.28):</a:t>
            </a:r>
            <a:b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/>
            </a:r>
            <a:b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2400" dirty="0" smtClean="0">
                <a:latin typeface="Utopia" pitchFamily="34"/>
                <a:ea typeface="Gothic" pitchFamily="2"/>
                <a:cs typeface="Lucidasans" pitchFamily="2"/>
              </a:rPr>
              <a:t>			 [54.9,88.1] </a:t>
            </a:r>
            <a: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/>
            </a:r>
            <a:b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/>
            </a:r>
            <a:b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(</a:t>
            </a:r>
            <a:r>
              <a:rPr lang="en-US" sz="20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  <a:t>should be taken with a grain of salt)</a:t>
            </a:r>
            <a:br>
              <a:rPr lang="en-US" sz="2000" b="0" i="0" u="none" strike="noStrike" baseline="0" dirty="0">
                <a:ln>
                  <a:noFill/>
                </a:ln>
                <a:latin typeface="Utopia" pitchFamily="34"/>
                <a:ea typeface="Gothic" pitchFamily="2"/>
                <a:cs typeface="Lucidasans" pitchFamily="2"/>
              </a:rPr>
            </a:br>
            <a:endParaRPr lang="en-US" sz="2000" b="0" i="0" u="none" strike="noStrike" baseline="0" dirty="0">
              <a:ln>
                <a:noFill/>
              </a:ln>
              <a:latin typeface="Utopia" pitchFamily="34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04054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BE80A6-C576-4DD4-89B5-512E88721452}" type="slidenum">
              <a:rPr/>
              <a:pPr lvl="0"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124200"/>
            <a:ext cx="8458200" cy="46166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41275">
            <a:solidFill>
              <a:schemeClr val="accent1">
                <a:alpha val="77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hangingPunct="0">
              <a:spcBef>
                <a:spcPts val="598"/>
              </a:spcBef>
              <a:buSzPct val="4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Comparing data mining techniques: </a:t>
            </a:r>
            <a:r>
              <a:rPr lang="en-US" sz="2400" dirty="0" smtClean="0"/>
              <a:t>Paired t-test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2119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534D06-4C40-442C-9504-348A08B281D9}" type="slidenum">
              <a:rPr/>
              <a:pPr lvl="0"/>
              <a:t>25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600" y="0"/>
            <a:ext cx="7620000" cy="838200"/>
          </a:xfrm>
        </p:spPr>
        <p:txBody>
          <a:bodyPr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1" dirty="0" smtClean="0"/>
              <a:t>Comparing data mining schemes</a:t>
            </a:r>
            <a:endParaRPr lang="en-US" sz="3200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3850" y="965200"/>
            <a:ext cx="8820150" cy="3670236"/>
          </a:xfrm>
        </p:spPr>
        <p:txBody>
          <a:bodyPr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lv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Want to show that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learning scheme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A is better than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learning scheme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B in a particular domain</a:t>
            </a:r>
          </a:p>
          <a:p>
            <a:pPr marL="865980" lvl="2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For a given amount of training data</a:t>
            </a:r>
          </a:p>
          <a:p>
            <a:pPr marL="865980" lvl="2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On average, across all possible training sets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Let's assume we have an infinite amount of data from the domain:</a:t>
            </a:r>
          </a:p>
          <a:p>
            <a:pPr marL="865980" lvl="2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Sample infinitely many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datasets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of specified size</a:t>
            </a:r>
          </a:p>
          <a:p>
            <a:pPr marL="865980" lvl="2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Obtain cross-validation estimate on each dataset for each scheme</a:t>
            </a:r>
          </a:p>
          <a:p>
            <a:pPr marL="865980" lvl="2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Check if mean accuracy for scheme A is better than mean accuracy for scheme 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53AA60-BB7C-477A-ACFA-6999B096B3D9}" type="slidenum">
              <a:rPr/>
              <a:pPr lvl="0"/>
              <a:t>26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Paired t-test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240" y="804959"/>
            <a:ext cx="8640000" cy="34411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In practice we have limited data and a limited number of estimates for computing the mean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Student’s t-test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tells whether the means of two samples are significantly different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In our case the samples are cross-validation estimates for different datasets from the domain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Use a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paired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t-test because the individual samples are paired</a:t>
            </a:r>
          </a:p>
          <a:p>
            <a:pPr marL="342900" marR="0" lvl="1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 same CV is applied twice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7086600" y="4192179"/>
            <a:ext cx="1764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/>
          <p:cNvSpPr/>
          <p:nvPr/>
        </p:nvSpPr>
        <p:spPr>
          <a:xfrm>
            <a:off x="228600" y="4524558"/>
            <a:ext cx="7020000" cy="149524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William </a:t>
            </a:r>
            <a:r>
              <a:rPr lang="en-US" sz="1800" b="1" i="0" u="none" strike="noStrike" baseline="0" dirty="0" err="1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Gosset</a:t>
            </a:r>
            <a:endParaRPr lang="en-US" sz="1800" b="1" i="0" u="none" strike="noStrike" baseline="0" dirty="0">
              <a:ln>
                <a:noFill/>
              </a:ln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66348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600" b="1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Born:	1876 in Canterbury; Died:  1937 in Beaconsfield, England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600" b="1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Obtained a post as a chemist in the Guinness brewery in Dublin in 1899. Invented the t-test to handle small samples for quality control in brewing. Wrote under the name "Student".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1600" b="1" i="0" u="none" strike="noStrike" baseline="0" dirty="0">
              <a:ln>
                <a:noFill/>
              </a:ln>
              <a:solidFill>
                <a:srgbClr val="00DCFF"/>
              </a:solidFill>
              <a:latin typeface="Times New Roman" pitchFamily="18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1600" b="1" i="0" u="none" strike="noStrike" baseline="0" dirty="0">
              <a:ln>
                <a:noFill/>
              </a:ln>
              <a:solidFill>
                <a:srgbClr val="00DCFF"/>
              </a:solidFill>
              <a:latin typeface="Times New Roman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5D911A-BAC9-434F-9B43-E920541A5BAA}" type="slidenum">
              <a:rPr/>
              <a:pPr lvl="0"/>
              <a:t>27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81192"/>
            <a:ext cx="5257800" cy="977901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 sz="3200" b="1" dirty="0"/>
              <a:t>Student’s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080000"/>
            <a:ext cx="8820000" cy="130623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With small samples (</a:t>
            </a:r>
            <a:r>
              <a:rPr lang="en-NZ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k 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&lt; 100) the mean follows </a:t>
            </a:r>
            <a:r>
              <a:rPr lang="en-NZ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Student’s distribution with k</a:t>
            </a:r>
            <a:r>
              <a:rPr lang="en-NZ" sz="2400" b="0" i="1" u="none" strike="noStrike" baseline="0" dirty="0">
                <a:ln>
                  <a:noFill/>
                </a:ln>
                <a:ea typeface="Tahoma" pitchFamily="2"/>
                <a:cs typeface="Tahoma" pitchFamily="2"/>
              </a:rPr>
              <a:t>–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1</a:t>
            </a:r>
            <a:r>
              <a:rPr lang="en-NZ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degrees of freedom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Confidence limits: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60000" y="3960000"/>
            <a:ext cx="2160000" cy="2344680"/>
            <a:chOff x="2160000" y="3960000"/>
            <a:chExt cx="2160000" cy="2344680"/>
          </a:xfrm>
        </p:grpSpPr>
        <p:sp>
          <p:nvSpPr>
            <p:cNvPr id="5" name="Freeform 4"/>
            <p:cNvSpPr/>
            <p:nvPr/>
          </p:nvSpPr>
          <p:spPr>
            <a:xfrm>
              <a:off x="3283199" y="5969879"/>
              <a:ext cx="1036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0.88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2160000" y="5969879"/>
              <a:ext cx="1123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20%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283199" y="5635080"/>
              <a:ext cx="1036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1.38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2160000" y="5635080"/>
              <a:ext cx="1123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10%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3283199" y="5299920"/>
              <a:ext cx="1036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1.83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60000" y="5299920"/>
              <a:ext cx="11232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5%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283199" y="4965120"/>
              <a:ext cx="1036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2.82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283199" y="4629960"/>
              <a:ext cx="1036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3.25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283199" y="4295160"/>
              <a:ext cx="1036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4.30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283199" y="3960000"/>
              <a:ext cx="1036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z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160000" y="4965120"/>
              <a:ext cx="1123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1%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0000" y="4629960"/>
              <a:ext cx="11232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0.5%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160000" y="4295160"/>
              <a:ext cx="1123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0.1%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160000" y="3960000"/>
              <a:ext cx="11232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Pr[</a:t>
              </a:r>
              <a:r>
                <a:rPr lang="en-US" sz="16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X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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 </a:t>
              </a:r>
              <a:r>
                <a:rPr lang="en-US" sz="16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z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]</a:t>
              </a: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2160000" y="3960000"/>
              <a:ext cx="216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2160000" y="4295160"/>
              <a:ext cx="216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2160000" y="6304680"/>
              <a:ext cx="216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>
              <a:off x="2160000" y="3960000"/>
              <a:ext cx="0" cy="23446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4320000" y="3960000"/>
              <a:ext cx="0" cy="23446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3283199" y="3960000"/>
              <a:ext cx="0" cy="23446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940000" y="3955320"/>
            <a:ext cx="2160000" cy="2344680"/>
            <a:chOff x="5940000" y="3955320"/>
            <a:chExt cx="2160000" cy="2344680"/>
          </a:xfrm>
        </p:grpSpPr>
        <p:sp>
          <p:nvSpPr>
            <p:cNvPr id="26" name="Freeform 25"/>
            <p:cNvSpPr/>
            <p:nvPr/>
          </p:nvSpPr>
          <p:spPr>
            <a:xfrm>
              <a:off x="7063200" y="5965200"/>
              <a:ext cx="1036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0.84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5940000" y="5965200"/>
              <a:ext cx="1123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20%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7063200" y="5630400"/>
              <a:ext cx="1036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1.28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940000" y="5630400"/>
              <a:ext cx="1123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10%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7063200" y="5295240"/>
              <a:ext cx="1036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1.65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940000" y="5295240"/>
              <a:ext cx="11232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5%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7063200" y="4960440"/>
              <a:ext cx="1036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2.33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7063200" y="4625280"/>
              <a:ext cx="1036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2.58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063200" y="4290480"/>
              <a:ext cx="1036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3.09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7063200" y="3955320"/>
              <a:ext cx="1036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z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5940000" y="4960440"/>
              <a:ext cx="1123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1%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5940000" y="4625280"/>
              <a:ext cx="11232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0.5%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940000" y="4290480"/>
              <a:ext cx="1123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0.1%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5940000" y="3955320"/>
              <a:ext cx="11232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Pr[</a:t>
              </a:r>
              <a:r>
                <a:rPr lang="en-US" sz="16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X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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 </a:t>
              </a:r>
              <a:r>
                <a:rPr lang="en-US" sz="16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z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]</a:t>
              </a:r>
            </a:p>
          </p:txBody>
        </p:sp>
        <p:sp>
          <p:nvSpPr>
            <p:cNvPr id="40" name="Straight Connector 39"/>
            <p:cNvSpPr/>
            <p:nvPr/>
          </p:nvSpPr>
          <p:spPr>
            <a:xfrm>
              <a:off x="5940000" y="3955320"/>
              <a:ext cx="216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1" name="Straight Connector 40"/>
            <p:cNvSpPr/>
            <p:nvPr/>
          </p:nvSpPr>
          <p:spPr>
            <a:xfrm>
              <a:off x="5940000" y="4290480"/>
              <a:ext cx="216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5940000" y="6300000"/>
              <a:ext cx="216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5940000" y="3955320"/>
              <a:ext cx="0" cy="23446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8100000" y="3955320"/>
              <a:ext cx="0" cy="23446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7063200" y="3955320"/>
              <a:ext cx="0" cy="23446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46" name="Freeform 45"/>
          <p:cNvSpPr/>
          <p:nvPr/>
        </p:nvSpPr>
        <p:spPr>
          <a:xfrm>
            <a:off x="1980000" y="324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457200" marR="0" lvl="0" indent="-457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NZ" sz="200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9 degrees of freedom                        normal distribution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840" y="4500000"/>
            <a:ext cx="1698480" cy="1593598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Assuming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we have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10 estimates</a:t>
            </a:r>
          </a:p>
        </p:txBody>
      </p:sp>
      <p:sp>
        <p:nvSpPr>
          <p:cNvPr id="48" name="Straight Connector 47"/>
          <p:cNvSpPr/>
          <p:nvPr/>
        </p:nvSpPr>
        <p:spPr>
          <a:xfrm flipV="1">
            <a:off x="1080000" y="3600000"/>
            <a:ext cx="900000" cy="720000"/>
          </a:xfrm>
          <a:prstGeom prst="line">
            <a:avLst/>
          </a:prstGeom>
          <a:noFill/>
          <a:ln w="0">
            <a:solidFill>
              <a:srgbClr val="008000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433E6B-0480-437A-A9C5-DD3BAE18113E}" type="slidenum">
              <a:rPr/>
              <a:pPr lvl="0"/>
              <a:t>28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4267200" cy="977901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 sz="3200" b="1" dirty="0"/>
              <a:t>Performing the 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95280"/>
            <a:ext cx="9000000" cy="4062692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lvl="0" indent="-342900" hangingPunct="0">
              <a:lnSpc>
                <a:spcPct val="90000"/>
              </a:lnSpc>
              <a:spcBef>
                <a:spcPts val="697"/>
              </a:spcBef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Fix a </a:t>
            </a:r>
            <a:r>
              <a:rPr lang="en-NZ" sz="2400" dirty="0" err="1">
                <a:latin typeface="Symbol" pitchFamily="18"/>
                <a:ea typeface="Symbol" pitchFamily="2"/>
                <a:cs typeface="Symbol" pitchFamily="2"/>
              </a:rPr>
              <a:t>a</a:t>
            </a:r>
            <a:r>
              <a:rPr lang="en-NZ" sz="2400" dirty="0" smtClean="0">
                <a:ea typeface="Gothic" pitchFamily="2"/>
                <a:cs typeface="Lucidasans" pitchFamily="2"/>
              </a:rPr>
              <a:t>% significance level</a:t>
            </a:r>
            <a:endParaRPr lang="en-NZ" sz="2400" dirty="0">
              <a:ea typeface="Gothic" pitchFamily="2"/>
              <a:cs typeface="Lucidasans" pitchFamily="2"/>
            </a:endParaRP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  <a:cs typeface="Lucidasans" pitchFamily="2"/>
              </a:rPr>
              <a:t>If a difference is significant at the </a:t>
            </a:r>
            <a:r>
              <a:rPr lang="en-NZ" sz="2400" dirty="0">
                <a:latin typeface="Symbol" pitchFamily="18"/>
                <a:ea typeface="Symbol" pitchFamily="2"/>
                <a:cs typeface="Symbol" pitchFamily="2"/>
              </a:rPr>
              <a:t>a</a:t>
            </a:r>
            <a:r>
              <a:rPr lang="en-NZ" sz="2400" dirty="0" smtClean="0">
                <a:ea typeface="Gothic" pitchFamily="2"/>
                <a:cs typeface="Lucidasans" pitchFamily="2"/>
              </a:rPr>
              <a:t>% </a:t>
            </a:r>
            <a:r>
              <a:rPr lang="en-NZ" sz="2400" dirty="0">
                <a:ea typeface="Gothic" pitchFamily="2"/>
                <a:cs typeface="Lucidasans" pitchFamily="2"/>
              </a:rPr>
              <a:t>level,</a:t>
            </a:r>
            <a:br>
              <a:rPr lang="en-NZ" sz="2400" dirty="0">
                <a:ea typeface="Gothic" pitchFamily="2"/>
                <a:cs typeface="Lucidasans" pitchFamily="2"/>
              </a:rPr>
            </a:br>
            <a:r>
              <a:rPr lang="en-NZ" sz="2400" dirty="0">
                <a:ea typeface="Gothic" pitchFamily="2"/>
                <a:cs typeface="Lucidasans" pitchFamily="2"/>
              </a:rPr>
              <a:t>there is a (</a:t>
            </a:r>
            <a:r>
              <a:rPr lang="en-NZ" sz="2400" dirty="0" smtClean="0">
                <a:ea typeface="Gothic" pitchFamily="2"/>
                <a:cs typeface="Lucidasans" pitchFamily="2"/>
              </a:rPr>
              <a:t>100-</a:t>
            </a:r>
            <a:r>
              <a:rPr lang="en-NZ" sz="2400" dirty="0">
                <a:latin typeface="Symbol" pitchFamily="18"/>
                <a:ea typeface="Symbol" pitchFamily="2"/>
                <a:cs typeface="Symbol" pitchFamily="2"/>
              </a:rPr>
              <a:t>a</a:t>
            </a:r>
            <a:r>
              <a:rPr lang="en-NZ" sz="2400" dirty="0" smtClean="0">
                <a:ea typeface="Gothic" pitchFamily="2"/>
                <a:cs typeface="Lucidasans" pitchFamily="2"/>
              </a:rPr>
              <a:t>)% </a:t>
            </a:r>
            <a:r>
              <a:rPr lang="en-NZ" sz="2400" dirty="0">
                <a:ea typeface="Gothic" pitchFamily="2"/>
                <a:cs typeface="Lucidasans" pitchFamily="2"/>
              </a:rPr>
              <a:t>chance that the true means </a:t>
            </a:r>
            <a:r>
              <a:rPr lang="en-NZ" sz="2400" dirty="0" smtClean="0">
                <a:ea typeface="Gothic" pitchFamily="2"/>
                <a:cs typeface="Lucidasans" pitchFamily="2"/>
              </a:rPr>
              <a:t>differ</a:t>
            </a:r>
            <a:endParaRPr lang="en-NZ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342900" lvl="1" indent="-342900" hangingPunct="0">
              <a:lnSpc>
                <a:spcPct val="90000"/>
              </a:lnSpc>
              <a:spcBef>
                <a:spcPts val="598"/>
              </a:spcBef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If a difference is significant at the </a:t>
            </a:r>
            <a:r>
              <a:rPr lang="en-NZ" sz="2400" b="0" i="0" u="none" strike="noStrike" baseline="0" dirty="0">
                <a:ln>
                  <a:noFill/>
                </a:ln>
                <a:ea typeface="Symbol" pitchFamily="2"/>
                <a:cs typeface="Symbol" pitchFamily="2"/>
              </a:rPr>
              <a:t>a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% level,</a:t>
            </a:r>
            <a:b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there is a (</a:t>
            </a:r>
            <a:r>
              <a:rPr lang="en-NZ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100-</a:t>
            </a:r>
            <a:r>
              <a:rPr lang="en-NZ" sz="2400" dirty="0">
                <a:latin typeface="Symbol" pitchFamily="18"/>
                <a:ea typeface="Symbol" pitchFamily="2"/>
                <a:cs typeface="Symbol" pitchFamily="2"/>
              </a:rPr>
              <a:t>a</a:t>
            </a:r>
            <a:r>
              <a:rPr lang="en-NZ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)% 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chance that the true means differ</a:t>
            </a:r>
          </a:p>
          <a:p>
            <a:pPr marL="457200" indent="-457200" hangingPunct="0">
              <a:lnSpc>
                <a:spcPct val="90000"/>
              </a:lnSpc>
              <a:spcBef>
                <a:spcPts val="697"/>
              </a:spcBef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Divide the significance level by two because the test is </a:t>
            </a:r>
            <a:r>
              <a:rPr lang="en-NZ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two-tailed</a:t>
            </a:r>
            <a:endParaRPr lang="en-NZ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457200" indent="-457200" hangingPunct="0">
              <a:lnSpc>
                <a:spcPct val="90000"/>
              </a:lnSpc>
              <a:spcBef>
                <a:spcPts val="697"/>
              </a:spcBef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Look up the value for </a:t>
            </a:r>
            <a:r>
              <a:rPr lang="en-NZ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z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 that corresponds to </a:t>
            </a:r>
            <a:r>
              <a:rPr lang="en-NZ" sz="2400" dirty="0">
                <a:latin typeface="Symbol" pitchFamily="18"/>
                <a:ea typeface="Symbol" pitchFamily="2"/>
                <a:cs typeface="Symbol" pitchFamily="2"/>
              </a:rPr>
              <a:t>a</a:t>
            </a:r>
            <a:r>
              <a:rPr lang="en-NZ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/2</a:t>
            </a:r>
            <a:endParaRPr lang="en-NZ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lvl="0" hangingPunct="0">
              <a:lnSpc>
                <a:spcPct val="90000"/>
              </a:lnSpc>
              <a:spcBef>
                <a:spcPts val="697"/>
              </a:spcBef>
              <a:buFont typeface="Times" pitchFamily="18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If </a:t>
            </a:r>
            <a:r>
              <a:rPr lang="en-NZ" sz="2400" i="1" dirty="0">
                <a:latin typeface="Utopia" pitchFamily="34"/>
                <a:ea typeface="Gothic" pitchFamily="2"/>
                <a:cs typeface="Lucidasans" pitchFamily="2"/>
              </a:rPr>
              <a:t>t </a:t>
            </a:r>
            <a:r>
              <a:rPr lang="en-NZ" sz="2400" i="1" dirty="0">
                <a:latin typeface="Symbol" pitchFamily="18"/>
                <a:ea typeface="Symbol" pitchFamily="2"/>
                <a:cs typeface="Symbol" pitchFamily="2"/>
              </a:rPr>
              <a:t></a:t>
            </a:r>
            <a:r>
              <a:rPr lang="en-NZ" sz="2400" i="1" dirty="0">
                <a:latin typeface="Utopia" pitchFamily="34"/>
                <a:ea typeface="Symbol" pitchFamily="2"/>
                <a:cs typeface="Symbol" pitchFamily="2"/>
              </a:rPr>
              <a:t> </a:t>
            </a:r>
            <a:r>
              <a:rPr lang="en-NZ" sz="2400" i="1" dirty="0">
                <a:latin typeface="Utopia" pitchFamily="34"/>
                <a:ea typeface="Tahoma" pitchFamily="2"/>
                <a:cs typeface="Tahoma" pitchFamily="2"/>
              </a:rPr>
              <a:t>–t(</a:t>
            </a:r>
            <a:r>
              <a:rPr lang="en-NZ" sz="2000" dirty="0">
                <a:latin typeface="Symbol" pitchFamily="18"/>
                <a:ea typeface="Symbol" pitchFamily="2"/>
                <a:cs typeface="Symbol" pitchFamily="2"/>
              </a:rPr>
              <a:t>a</a:t>
            </a:r>
            <a:r>
              <a:rPr lang="en-NZ" sz="2400" dirty="0">
                <a:latin typeface="Utopia" pitchFamily="34"/>
                <a:ea typeface="Gothic" pitchFamily="2"/>
                <a:cs typeface="Lucidasans" pitchFamily="2"/>
              </a:rPr>
              <a:t>/2</a:t>
            </a:r>
            <a:r>
              <a:rPr lang="en-NZ" sz="2400" i="1" dirty="0">
                <a:latin typeface="Utopia" pitchFamily="34"/>
                <a:ea typeface="Gothic" pitchFamily="2"/>
                <a:cs typeface="Lucidasans" pitchFamily="2"/>
              </a:rPr>
              <a:t>)  </a:t>
            </a:r>
            <a:r>
              <a:rPr lang="en-NZ" sz="2400" dirty="0">
                <a:latin typeface="Utopia" pitchFamily="34"/>
                <a:ea typeface="Gothic" pitchFamily="2"/>
                <a:cs typeface="Lucidasans" pitchFamily="2"/>
              </a:rPr>
              <a:t>or </a:t>
            </a:r>
            <a:r>
              <a:rPr lang="en-NZ" sz="2400" i="1" dirty="0">
                <a:latin typeface="Utopia" pitchFamily="34"/>
                <a:ea typeface="Gothic" pitchFamily="2"/>
                <a:cs typeface="Lucidasans" pitchFamily="2"/>
              </a:rPr>
              <a:t>t </a:t>
            </a:r>
            <a:r>
              <a:rPr lang="en-NZ" sz="2400" i="1" dirty="0">
                <a:latin typeface="Symbol" pitchFamily="18"/>
                <a:ea typeface="Symbol" pitchFamily="2"/>
                <a:cs typeface="Symbol" pitchFamily="2"/>
              </a:rPr>
              <a:t></a:t>
            </a:r>
            <a:r>
              <a:rPr lang="en-NZ" sz="2400" dirty="0">
                <a:latin typeface="Utopia" pitchFamily="34"/>
                <a:ea typeface="Gothic" pitchFamily="2"/>
                <a:cs typeface="Lucidasans" pitchFamily="2"/>
              </a:rPr>
              <a:t> </a:t>
            </a:r>
            <a:r>
              <a:rPr lang="en-NZ" sz="2400" i="1" dirty="0">
                <a:latin typeface="Utopia" pitchFamily="34"/>
                <a:ea typeface="Tahoma" pitchFamily="2"/>
                <a:cs typeface="Tahoma" pitchFamily="2"/>
              </a:rPr>
              <a:t>t(</a:t>
            </a:r>
            <a:r>
              <a:rPr lang="en-NZ" sz="2000" dirty="0">
                <a:latin typeface="Symbol" pitchFamily="18"/>
                <a:ea typeface="Symbol" pitchFamily="2"/>
                <a:cs typeface="Symbol" pitchFamily="2"/>
              </a:rPr>
              <a:t>a</a:t>
            </a:r>
            <a:r>
              <a:rPr lang="en-NZ" sz="2400" dirty="0">
                <a:latin typeface="Utopia" pitchFamily="34"/>
                <a:ea typeface="Gothic" pitchFamily="2"/>
                <a:cs typeface="Lucidasans" pitchFamily="2"/>
              </a:rPr>
              <a:t>/2</a:t>
            </a:r>
            <a:r>
              <a:rPr lang="en-NZ" sz="2400" i="1" dirty="0">
                <a:latin typeface="Utopia" pitchFamily="34"/>
                <a:ea typeface="Gothic" pitchFamily="2"/>
                <a:cs typeface="Lucidasans" pitchFamily="2"/>
              </a:rPr>
              <a:t>) </a:t>
            </a:r>
            <a:r>
              <a:rPr lang="en-NZ" sz="2400" dirty="0">
                <a:latin typeface="Utopia" pitchFamily="34"/>
                <a:ea typeface="Gothic" pitchFamily="2"/>
                <a:cs typeface="Lucidasans" pitchFamily="2"/>
              </a:rPr>
              <a:t>then the difference is significant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I.e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. the </a:t>
            </a:r>
            <a:r>
              <a:rPr lang="en-NZ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null hypothesis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(that the difference is zero) can be rejected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BE80A6-C576-4DD4-89B5-512E88721452}" type="slidenum">
              <a:rPr/>
              <a:pPr lvl="0"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971800"/>
            <a:ext cx="8458200" cy="46166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41275">
            <a:solidFill>
              <a:schemeClr val="accent1">
                <a:alpha val="77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hangingPunct="0">
              <a:spcBef>
                <a:spcPts val="598"/>
              </a:spcBef>
              <a:buSzPct val="4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Evaluation of probabilistic classifiers: loss 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4204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BE80A6-C576-4DD4-89B5-512E88721452}" type="slidenum">
              <a:rPr/>
              <a:pPr lvl="0"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65440"/>
            <a:ext cx="8991600" cy="6754391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457200" lvl="2" hangingPunct="0">
              <a:spcBef>
                <a:spcPts val="598"/>
              </a:spcBef>
              <a:buSzPct val="6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2400" dirty="0">
              <a:ea typeface="Gothic" pitchFamily="2"/>
              <a:cs typeface="Lucidasans" pitchFamily="2"/>
            </a:endParaRPr>
          </a:p>
          <a:p>
            <a:pPr marL="342900" lvl="0" indent="-342900" hangingPunct="0">
              <a:spcBef>
                <a:spcPts val="697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Evaluation of probabilistic classifiers:</a:t>
            </a:r>
          </a:p>
          <a:p>
            <a:pPr marL="800100" lvl="1" indent="-342900" hangingPunct="0">
              <a:spcBef>
                <a:spcPts val="697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Loss functions</a:t>
            </a:r>
            <a:endParaRPr lang="en-US" sz="2400" dirty="0">
              <a:ea typeface="Gothic" pitchFamily="2"/>
              <a:cs typeface="Lucidasans" pitchFamily="2"/>
            </a:endParaRPr>
          </a:p>
          <a:p>
            <a:pPr marL="457200" indent="-457200" hangingPunct="0">
              <a:spcBef>
                <a:spcPts val="697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ea typeface="Gothic" pitchFamily="2"/>
                <a:cs typeface="Lucidasans" pitchFamily="2"/>
              </a:rPr>
              <a:t>Costs assigned to different types of errors</a:t>
            </a:r>
          </a:p>
          <a:p>
            <a:pPr marL="800100" lvl="2" indent="-3429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  <a:cs typeface="Lucidasans" pitchFamily="2"/>
              </a:rPr>
              <a:t>Cost-sensitive evaluation</a:t>
            </a:r>
          </a:p>
          <a:p>
            <a:pPr marL="800100" lvl="2" indent="-3429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ea typeface="Gothic" pitchFamily="2"/>
                <a:cs typeface="Lucidasans" pitchFamily="2"/>
              </a:rPr>
              <a:t>Cost-sensitive learning</a:t>
            </a:r>
          </a:p>
          <a:p>
            <a:pPr marL="342900" indent="-342900" hangingPunct="0">
              <a:spcBef>
                <a:spcPts val="598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How </a:t>
            </a:r>
            <a:r>
              <a:rPr lang="en-US" sz="2400" dirty="0">
                <a:ea typeface="Gothic" pitchFamily="2"/>
                <a:cs typeface="Lucidasans" pitchFamily="2"/>
              </a:rPr>
              <a:t>to visualize </a:t>
            </a:r>
            <a:r>
              <a:rPr lang="en-US" sz="2400" dirty="0" smtClean="0">
                <a:ea typeface="Gothic" pitchFamily="2"/>
                <a:cs typeface="Lucidasans" pitchFamily="2"/>
              </a:rPr>
              <a:t>performance </a:t>
            </a:r>
            <a:r>
              <a:rPr lang="en-US" sz="2400" dirty="0">
                <a:ea typeface="Gothic" pitchFamily="2"/>
                <a:cs typeface="Lucidasans" pitchFamily="2"/>
              </a:rPr>
              <a:t>for probabilistic </a:t>
            </a:r>
            <a:r>
              <a:rPr lang="en-US" sz="2400" dirty="0" smtClean="0">
                <a:ea typeface="Gothic" pitchFamily="2"/>
                <a:cs typeface="Lucidasans" pitchFamily="2"/>
              </a:rPr>
              <a:t>classifiers and </a:t>
            </a:r>
            <a:r>
              <a:rPr lang="en-US" sz="2400" smtClean="0">
                <a:ea typeface="Gothic" pitchFamily="2"/>
                <a:cs typeface="Lucidasans" pitchFamily="2"/>
              </a:rPr>
              <a:t>cost-sensitive evaluation?</a:t>
            </a:r>
            <a:endParaRPr lang="en-US" sz="2400" dirty="0">
              <a:ea typeface="Gothic" pitchFamily="2"/>
              <a:cs typeface="Lucidasans" pitchFamily="2"/>
            </a:endParaRPr>
          </a:p>
          <a:p>
            <a:pPr marL="800100" lvl="1" indent="-342900" hangingPunct="0">
              <a:spcBef>
                <a:spcPts val="598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ea typeface="Gothic" pitchFamily="2"/>
                <a:cs typeface="Lucidasans" pitchFamily="2"/>
              </a:rPr>
              <a:t>Lift and gain charts</a:t>
            </a:r>
          </a:p>
          <a:p>
            <a:pPr marL="800100" lvl="1" indent="-342900" hangingPunct="0">
              <a:spcBef>
                <a:spcPts val="598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ea typeface="Gothic" pitchFamily="2"/>
                <a:cs typeface="Lucidasans" pitchFamily="2"/>
              </a:rPr>
              <a:t>ROC </a:t>
            </a:r>
            <a:r>
              <a:rPr lang="en-US" sz="2400" dirty="0" smtClean="0">
                <a:ea typeface="Gothic" pitchFamily="2"/>
                <a:cs typeface="Lucidasans" pitchFamily="2"/>
              </a:rPr>
              <a:t>curves</a:t>
            </a:r>
            <a:endParaRPr lang="en-US" sz="2400" dirty="0">
              <a:ea typeface="Gothic" pitchFamily="2"/>
              <a:cs typeface="Lucidasans" pitchFamily="2"/>
            </a:endParaRPr>
          </a:p>
          <a:p>
            <a:pPr marL="342900" lvl="0" indent="-342900" hangingPunct="0">
              <a:spcBef>
                <a:spcPts val="697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ea typeface="Gothic" pitchFamily="2"/>
                <a:cs typeface="Lucidasans" pitchFamily="2"/>
              </a:rPr>
              <a:t>Choice of performance measures: </a:t>
            </a:r>
          </a:p>
          <a:p>
            <a:pPr marL="800100" lvl="2" indent="-3429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ea typeface="Gothic" pitchFamily="2"/>
                <a:cs typeface="Lucidasans" pitchFamily="2"/>
              </a:rPr>
              <a:t>Measures for numeric predictions </a:t>
            </a:r>
            <a:endParaRPr lang="en-NZ" sz="2400" dirty="0">
              <a:ea typeface="Gothic" pitchFamily="2"/>
              <a:cs typeface="Lucidasans" pitchFamily="2"/>
            </a:endParaRPr>
          </a:p>
          <a:p>
            <a:pPr marL="342900" lvl="1" indent="-3429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 smtClean="0">
                <a:ea typeface="Gothic" pitchFamily="2"/>
                <a:cs typeface="Lucidasans" pitchFamily="2"/>
              </a:rPr>
              <a:t>The </a:t>
            </a:r>
            <a:r>
              <a:rPr lang="en-NZ" sz="2400" dirty="0">
                <a:ea typeface="Gothic" pitchFamily="2"/>
                <a:cs typeface="Lucidasans" pitchFamily="2"/>
              </a:rPr>
              <a:t>Minimum Description Length principle </a:t>
            </a:r>
          </a:p>
          <a:p>
            <a:pPr marL="800100" lvl="2" indent="-3429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2400" dirty="0">
              <a:ea typeface="Gothic" pitchFamily="2"/>
              <a:cs typeface="Lucidasans" pitchFamily="2"/>
            </a:endParaRPr>
          </a:p>
          <a:p>
            <a:pPr marL="0" lvl="1" hangingPunct="0">
              <a:spcBef>
                <a:spcPts val="598"/>
              </a:spcBef>
              <a:buSzPct val="6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2400" dirty="0"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76200"/>
            <a:ext cx="8686800" cy="978480"/>
          </a:xfrm>
          <a:prstGeom prst="rect">
            <a:avLst/>
          </a:prstGeom>
        </p:spPr>
        <p:txBody>
          <a:bodyPr vert="horz" wrap="square" lIns="90360" tIns="44280" rIns="90360" bIns="44280" rtlCol="0" anchor="ctr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Clr>
                <a:srgbClr val="008000"/>
              </a:buClr>
              <a:buSzPct val="100000"/>
              <a:buFont typeface="Arial Black" pitchFamily="2"/>
              <a:buChar char="•"/>
              <a:defRPr sz="4400" kern="1200">
                <a:solidFill>
                  <a:srgbClr val="00B050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Arial Black" pitchFamily="2"/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Issues in Performance Evaluation: Outline (cont.)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00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368424-B738-4EE0-B0AB-E9B8653DAB82}" type="slidenum">
              <a:rPr/>
              <a:pPr lvl="0"/>
              <a:t>30</a:t>
            </a:fld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 sz="3200" b="1" dirty="0"/>
              <a:t>Predicting probabilities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219320"/>
            <a:ext cx="8460000" cy="3543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Performance measure so far: </a:t>
            </a:r>
            <a:r>
              <a:rPr lang="en-NZ" sz="2400" b="0" i="0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success rate</a:t>
            </a:r>
          </a:p>
          <a:p>
            <a:pPr marL="800100" lvl="1" indent="-342900" hangingPunct="0">
              <a:spcBef>
                <a:spcPts val="697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Also 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called </a:t>
            </a:r>
            <a:r>
              <a:rPr lang="en-NZ" sz="2400" b="0" i="1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0-1 loss function</a:t>
            </a:r>
            <a:r>
              <a:rPr lang="en-NZ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: loss is 0 for a correct prediction and 1 for an incorrect one</a:t>
            </a:r>
            <a:endParaRPr lang="en-NZ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NZ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Most classifiers produces class probabilities</a:t>
            </a:r>
          </a:p>
          <a:p>
            <a:pPr marL="800100" lvl="1" indent="-342900" hangingPunct="0">
              <a:spcBef>
                <a:spcPts val="697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Depending on the application, we might want to check the accuracy of the probability estimates</a:t>
            </a:r>
          </a:p>
          <a:p>
            <a:pPr marL="800100" lvl="1" indent="-342900" hangingPunct="0">
              <a:spcBef>
                <a:spcPts val="697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0-1 loss is not the right thing to use in those cases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CC6B6D-0324-45B0-8BD0-00DD7C3D3ABF}" type="slidenum">
              <a:rPr/>
              <a:pPr lvl="0"/>
              <a:t>31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/>
              <a:t>Quadratic loss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200" y="1196640"/>
            <a:ext cx="8179200" cy="453141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p</a:t>
            </a:r>
            <a:r>
              <a:rPr lang="en-NZ" sz="2400" b="0" i="0" u="none" strike="noStrike" baseline="-25000" dirty="0">
                <a:ln>
                  <a:noFill/>
                </a:ln>
                <a:ea typeface="Gothic" pitchFamily="2"/>
                <a:cs typeface="Lucidasans" pitchFamily="2"/>
              </a:rPr>
              <a:t>1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… </a:t>
            </a:r>
            <a:r>
              <a:rPr lang="en-NZ" sz="2400" b="0" i="1" u="none" strike="noStrike" baseline="0" dirty="0" err="1">
                <a:ln>
                  <a:noFill/>
                </a:ln>
                <a:ea typeface="Gothic" pitchFamily="2"/>
                <a:cs typeface="Lucidasans" pitchFamily="2"/>
              </a:rPr>
              <a:t>p</a:t>
            </a:r>
            <a:r>
              <a:rPr lang="en-NZ" sz="2400" b="0" i="1" u="none" strike="noStrike" baseline="-25000" dirty="0" err="1">
                <a:ln>
                  <a:noFill/>
                </a:ln>
                <a:ea typeface="Gothic" pitchFamily="2"/>
                <a:cs typeface="Lucidasans" pitchFamily="2"/>
              </a:rPr>
              <a:t>k</a:t>
            </a:r>
            <a:r>
              <a:rPr lang="en-NZ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are probability estimates for an instance</a:t>
            </a:r>
            <a:b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endParaRPr lang="en-NZ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1" u="none" strike="noStrike" baseline="0" dirty="0" err="1">
                <a:ln>
                  <a:noFill/>
                </a:ln>
                <a:ea typeface="Gothic" pitchFamily="2"/>
                <a:cs typeface="Lucidasans" pitchFamily="2"/>
              </a:rPr>
              <a:t>c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is the index of the instance’s actual class</a:t>
            </a:r>
            <a:b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endParaRPr lang="en-NZ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</a:t>
            </a:r>
            <a:r>
              <a:rPr lang="en-NZ" sz="2400" b="0" i="0" u="none" strike="noStrike" baseline="-25000" dirty="0">
                <a:ln>
                  <a:noFill/>
                </a:ln>
                <a:ea typeface="Gothic" pitchFamily="2"/>
                <a:cs typeface="Lucidasans" pitchFamily="2"/>
              </a:rPr>
              <a:t>1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… </a:t>
            </a:r>
            <a:r>
              <a:rPr lang="en-NZ" sz="2400" b="0" i="1" u="none" strike="noStrike" baseline="0" dirty="0" err="1">
                <a:ln>
                  <a:noFill/>
                </a:ln>
                <a:ea typeface="Gothic" pitchFamily="2"/>
                <a:cs typeface="Lucidasans" pitchFamily="2"/>
              </a:rPr>
              <a:t>a</a:t>
            </a:r>
            <a:r>
              <a:rPr lang="en-NZ" sz="2400" b="0" i="1" u="none" strike="noStrike" baseline="-25000" dirty="0" err="1">
                <a:ln>
                  <a:noFill/>
                </a:ln>
                <a:ea typeface="Gothic" pitchFamily="2"/>
                <a:cs typeface="Lucidasans" pitchFamily="2"/>
              </a:rPr>
              <a:t>k</a:t>
            </a:r>
            <a:r>
              <a:rPr lang="en-NZ" sz="2400" b="0" i="1" u="none" strike="noStrike" baseline="-25000" dirty="0">
                <a:ln>
                  <a:noFill/>
                </a:ln>
                <a:ea typeface="Gothic" pitchFamily="2"/>
                <a:cs typeface="Lucidasans" pitchFamily="2"/>
              </a:rPr>
              <a:t> </a:t>
            </a:r>
            <a:r>
              <a:rPr lang="en-NZ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= 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0</a:t>
            </a:r>
            <a:r>
              <a:rPr lang="en-NZ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, 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except for </a:t>
            </a:r>
            <a:r>
              <a:rPr lang="en-NZ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</a:t>
            </a:r>
            <a:r>
              <a:rPr lang="en-NZ" sz="2400" b="0" i="1" u="none" strike="noStrike" baseline="-25000" dirty="0">
                <a:ln>
                  <a:noFill/>
                </a:ln>
                <a:ea typeface="Gothic" pitchFamily="2"/>
                <a:cs typeface="Lucidasans" pitchFamily="2"/>
              </a:rPr>
              <a:t>c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which is 1</a:t>
            </a:r>
            <a:b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endParaRPr lang="en-NZ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Quadratic loss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</a:t>
            </a:r>
            <a:r>
              <a:rPr lang="en-NZ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for each instance is: 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/>
            </a:r>
            <a:b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endParaRPr lang="en-NZ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Want to minimize</a:t>
            </a:r>
            <a:b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endParaRPr lang="en-NZ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Can show that this is minimized when </a:t>
            </a:r>
            <a:r>
              <a:rPr lang="en-NZ" sz="2400" b="0" i="1" u="none" strike="noStrike" baseline="0" dirty="0" err="1">
                <a:ln>
                  <a:noFill/>
                </a:ln>
                <a:ea typeface="Gothic" pitchFamily="2"/>
                <a:cs typeface="Lucidasans" pitchFamily="2"/>
              </a:rPr>
              <a:t>p</a:t>
            </a:r>
            <a:r>
              <a:rPr lang="en-NZ" sz="2400" b="0" i="1" u="none" strike="noStrike" baseline="-25000" dirty="0" err="1">
                <a:ln>
                  <a:noFill/>
                </a:ln>
                <a:ea typeface="Gothic" pitchFamily="2"/>
                <a:cs typeface="Lucidasans" pitchFamily="2"/>
              </a:rPr>
              <a:t>j</a:t>
            </a:r>
            <a:r>
              <a:rPr lang="en-NZ" sz="2400" b="0" i="1" u="none" strike="noStrike" baseline="-25000" dirty="0">
                <a:ln>
                  <a:noFill/>
                </a:ln>
                <a:ea typeface="Gothic" pitchFamily="2"/>
                <a:cs typeface="Lucidasans" pitchFamily="2"/>
              </a:rPr>
              <a:t> 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= </a:t>
            </a:r>
            <a:r>
              <a:rPr lang="en-NZ" sz="2400" b="0" i="1" u="none" strike="noStrike" baseline="0" dirty="0" err="1">
                <a:ln>
                  <a:noFill/>
                </a:ln>
                <a:ea typeface="Gothic" pitchFamily="2"/>
                <a:cs typeface="Lucidasans" pitchFamily="2"/>
              </a:rPr>
              <a:t>p</a:t>
            </a:r>
            <a:r>
              <a:rPr lang="en-NZ" sz="2400" b="0" i="1" u="none" strike="noStrike" baseline="-25000" dirty="0" err="1">
                <a:ln>
                  <a:noFill/>
                </a:ln>
                <a:ea typeface="Gothic" pitchFamily="2"/>
                <a:cs typeface="Lucidasans" pitchFamily="2"/>
              </a:rPr>
              <a:t>j</a:t>
            </a:r>
            <a:r>
              <a:rPr lang="en-NZ" sz="2400" b="0" i="0" u="none" strike="noStrike" baseline="30000" dirty="0">
                <a:ln>
                  <a:noFill/>
                </a:ln>
                <a:ea typeface="Gothic" pitchFamily="2"/>
                <a:cs typeface="Lucidasans" pitchFamily="2"/>
              </a:rPr>
              <a:t>*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, the true probabilities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324600" y="3352799"/>
          <a:ext cx="1879601" cy="773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1" name="Equation" r:id="rId4" imgW="863280" imgH="355320" progId="Equation.3">
                  <p:embed/>
                </p:oleObj>
              </mc:Choice>
              <mc:Fallback>
                <p:oleObj name="Equation" r:id="rId4" imgW="863280" imgH="355320" progId="Equation.3">
                  <p:embed/>
                  <p:pic>
                    <p:nvPicPr>
                      <p:cNvPr id="0" name="Picture 3" descr="Parchmen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352799"/>
                        <a:ext cx="1879601" cy="773953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 descr="Parchment"/>
          <p:cNvGraphicFramePr>
            <a:graphicFrameLocks noChangeAspect="1"/>
          </p:cNvGraphicFramePr>
          <p:nvPr/>
        </p:nvGraphicFramePr>
        <p:xfrm>
          <a:off x="3810000" y="4114800"/>
          <a:ext cx="2000250" cy="65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2" name="Equation" r:id="rId7" imgW="1091880" imgH="355320" progId="Equation.3">
                  <p:embed/>
                </p:oleObj>
              </mc:Choice>
              <mc:Fallback>
                <p:oleObj name="Equation" r:id="rId7" imgW="1091880" imgH="355320" progId="Equation.3">
                  <p:embed/>
                  <p:pic>
                    <p:nvPicPr>
                      <p:cNvPr id="0" name="Picture 4" descr="Parchmen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14800"/>
                        <a:ext cx="2000250" cy="652052"/>
                      </a:xfrm>
                      <a:prstGeom prst="rect">
                        <a:avLst/>
                      </a:prstGeom>
                      <a:blipFill dpi="0" rotWithShape="0">
                        <a:blip r:embed="rId6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3E7141-D102-48B9-AA1C-33FBB06C15F2}" type="slidenum">
              <a:rPr/>
              <a:pPr lvl="0"/>
              <a:t>32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 dirty="0"/>
              <a:t>Informational loss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143000"/>
            <a:ext cx="8153400" cy="3778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The informational loss function is –log(</a:t>
            </a:r>
            <a:r>
              <a:rPr lang="en-NZ" sz="2400" b="0" i="1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p</a:t>
            </a:r>
            <a:r>
              <a:rPr lang="en-NZ" sz="2400" b="0" i="1" u="none" strike="noStrike" baseline="-2500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c</a:t>
            </a:r>
            <a:r>
              <a:rPr lang="en-NZ" sz="2400" b="0" i="0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),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/>
            </a:r>
            <a:b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where </a:t>
            </a:r>
            <a:r>
              <a:rPr lang="en-NZ" sz="2400" b="0" i="1" u="none" strike="noStrike" baseline="0" dirty="0" err="1">
                <a:ln>
                  <a:noFill/>
                </a:ln>
                <a:ea typeface="Gothic" pitchFamily="2"/>
                <a:cs typeface="Lucidasans" pitchFamily="2"/>
              </a:rPr>
              <a:t>c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is the index of the instance’s actual class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Number of bits required to communicate the actual class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Let </a:t>
            </a:r>
            <a:r>
              <a:rPr lang="en-NZ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p</a:t>
            </a:r>
            <a:r>
              <a:rPr lang="en-NZ" sz="2400" b="0" i="0" u="none" strike="noStrike" baseline="-25000" dirty="0">
                <a:ln>
                  <a:noFill/>
                </a:ln>
                <a:ea typeface="Gothic" pitchFamily="2"/>
                <a:cs typeface="Lucidasans" pitchFamily="2"/>
              </a:rPr>
              <a:t>1</a:t>
            </a:r>
            <a:r>
              <a:rPr lang="en-NZ" sz="2400" b="0" i="0" u="none" strike="noStrike" baseline="30000" dirty="0">
                <a:ln>
                  <a:noFill/>
                </a:ln>
                <a:ea typeface="Gothic" pitchFamily="2"/>
                <a:cs typeface="Lucidasans" pitchFamily="2"/>
              </a:rPr>
              <a:t>*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… </a:t>
            </a:r>
            <a:r>
              <a:rPr lang="en-NZ" sz="2400" b="0" i="1" u="none" strike="noStrike" baseline="0" dirty="0" err="1">
                <a:ln>
                  <a:noFill/>
                </a:ln>
                <a:ea typeface="Gothic" pitchFamily="2"/>
                <a:cs typeface="Lucidasans" pitchFamily="2"/>
              </a:rPr>
              <a:t>p</a:t>
            </a:r>
            <a:r>
              <a:rPr lang="en-NZ" sz="2400" b="0" i="1" u="none" strike="noStrike" baseline="-25000" dirty="0" err="1">
                <a:ln>
                  <a:noFill/>
                </a:ln>
                <a:ea typeface="Gothic" pitchFamily="2"/>
                <a:cs typeface="Lucidasans" pitchFamily="2"/>
              </a:rPr>
              <a:t>k</a:t>
            </a:r>
            <a:r>
              <a:rPr lang="en-NZ" sz="2400" b="0" i="0" u="none" strike="noStrike" baseline="30000" dirty="0">
                <a:ln>
                  <a:noFill/>
                </a:ln>
                <a:ea typeface="Gothic" pitchFamily="2"/>
                <a:cs typeface="Lucidasans" pitchFamily="2"/>
              </a:rPr>
              <a:t>* </a:t>
            </a:r>
            <a:r>
              <a:rPr lang="en-NZ" sz="2400" b="0" i="0" u="none" strike="noStrike" baseline="-25000" dirty="0">
                <a:ln>
                  <a:noFill/>
                </a:ln>
                <a:ea typeface="Gothic" pitchFamily="2"/>
                <a:cs typeface="Lucidasans" pitchFamily="2"/>
              </a:rPr>
              <a:t> 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be the true class </a:t>
            </a:r>
            <a:r>
              <a:rPr lang="en-NZ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probabilities.</a:t>
            </a:r>
            <a:r>
              <a:rPr lang="en-NZ" sz="2400" b="0" i="0" u="none" strike="noStrike" dirty="0" smtClean="0">
                <a:ln>
                  <a:noFill/>
                </a:ln>
                <a:ea typeface="Gothic" pitchFamily="2"/>
                <a:cs typeface="Lucidasans" pitchFamily="2"/>
              </a:rPr>
              <a:t> </a:t>
            </a:r>
            <a:r>
              <a:rPr lang="en-NZ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Then 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 expected value for the loss function is:</a:t>
            </a:r>
            <a:b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/>
            </a:r>
            <a:b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r>
              <a:rPr lang="en-NZ" sz="2400" dirty="0" smtClean="0">
                <a:ea typeface="Gothic" pitchFamily="2"/>
                <a:cs typeface="Lucidasans" pitchFamily="2"/>
              </a:rPr>
              <a:t> 	–p1*log(</a:t>
            </a:r>
            <a:r>
              <a:rPr lang="en-NZ" sz="2400" i="1" dirty="0" smtClean="0">
                <a:ea typeface="Gothic" pitchFamily="2"/>
                <a:cs typeface="Lucidasans" pitchFamily="2"/>
              </a:rPr>
              <a:t>p</a:t>
            </a:r>
            <a:r>
              <a:rPr lang="en-NZ" sz="2400" i="1" baseline="-25000" dirty="0" smtClean="0">
                <a:ea typeface="Gothic" pitchFamily="2"/>
                <a:cs typeface="Lucidasans" pitchFamily="2"/>
              </a:rPr>
              <a:t>1</a:t>
            </a:r>
            <a:r>
              <a:rPr lang="en-NZ" sz="2400" dirty="0" smtClean="0">
                <a:ea typeface="Gothic" pitchFamily="2"/>
                <a:cs typeface="Lucidasans" pitchFamily="2"/>
              </a:rPr>
              <a:t>)-…-</a:t>
            </a:r>
            <a:r>
              <a:rPr lang="en-NZ" sz="2400" dirty="0" err="1" smtClean="0">
                <a:ea typeface="Gothic" pitchFamily="2"/>
                <a:cs typeface="Lucidasans" pitchFamily="2"/>
              </a:rPr>
              <a:t>pk</a:t>
            </a:r>
            <a:r>
              <a:rPr lang="en-NZ" sz="2400" dirty="0" smtClean="0">
                <a:ea typeface="Gothic" pitchFamily="2"/>
                <a:cs typeface="Lucidasans" pitchFamily="2"/>
              </a:rPr>
              <a:t>*log(</a:t>
            </a:r>
            <a:r>
              <a:rPr lang="en-NZ" sz="2400" dirty="0" err="1" smtClean="0">
                <a:ea typeface="Gothic" pitchFamily="2"/>
                <a:cs typeface="Lucidasans" pitchFamily="2"/>
              </a:rPr>
              <a:t>pk</a:t>
            </a:r>
            <a:r>
              <a:rPr lang="en-NZ" sz="2400" dirty="0" smtClean="0">
                <a:ea typeface="Gothic" pitchFamily="2"/>
                <a:cs typeface="Lucidasans" pitchFamily="2"/>
              </a:rPr>
              <a:t>)</a:t>
            </a:r>
            <a:endParaRPr lang="en-NZ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Justification: minimized when </a:t>
            </a:r>
            <a:r>
              <a:rPr lang="en-NZ" sz="2400" b="0" i="1" u="none" strike="noStrike" baseline="0" dirty="0" err="1">
                <a:ln>
                  <a:noFill/>
                </a:ln>
                <a:ea typeface="Gothic" pitchFamily="2"/>
                <a:cs typeface="Lucidasans" pitchFamily="2"/>
              </a:rPr>
              <a:t>p</a:t>
            </a:r>
            <a:r>
              <a:rPr lang="en-NZ" sz="2400" b="0" i="1" u="none" strike="noStrike" baseline="-25000" dirty="0" err="1">
                <a:ln>
                  <a:noFill/>
                </a:ln>
                <a:ea typeface="Gothic" pitchFamily="2"/>
                <a:cs typeface="Lucidasans" pitchFamily="2"/>
              </a:rPr>
              <a:t>j</a:t>
            </a:r>
            <a:r>
              <a:rPr lang="en-NZ" sz="2400" b="0" i="1" u="none" strike="noStrike" baseline="-25000" dirty="0">
                <a:ln>
                  <a:noFill/>
                </a:ln>
                <a:ea typeface="Gothic" pitchFamily="2"/>
                <a:cs typeface="Lucidasans" pitchFamily="2"/>
              </a:rPr>
              <a:t> </a:t>
            </a:r>
            <a:r>
              <a:rPr lang="en-NZ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= </a:t>
            </a:r>
            <a:r>
              <a:rPr lang="en-NZ" sz="2400" b="0" i="1" u="none" strike="noStrike" baseline="0" dirty="0" err="1">
                <a:ln>
                  <a:noFill/>
                </a:ln>
                <a:ea typeface="Gothic" pitchFamily="2"/>
                <a:cs typeface="Lucidasans" pitchFamily="2"/>
              </a:rPr>
              <a:t>p</a:t>
            </a:r>
            <a:r>
              <a:rPr lang="en-NZ" sz="2400" b="0" i="1" u="none" strike="noStrike" baseline="-25000" dirty="0" err="1">
                <a:ln>
                  <a:noFill/>
                </a:ln>
                <a:ea typeface="Gothic" pitchFamily="2"/>
                <a:cs typeface="Lucidasans" pitchFamily="2"/>
              </a:rPr>
              <a:t>j</a:t>
            </a:r>
            <a:r>
              <a:rPr lang="en-NZ" sz="2400" b="0" i="0" u="none" strike="noStrike" baseline="30000" dirty="0">
                <a:ln>
                  <a:noFill/>
                </a:ln>
                <a:ea typeface="Gothic" pitchFamily="2"/>
                <a:cs typeface="Lucidasans" pitchFamily="2"/>
              </a:rPr>
              <a:t>*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Difficulty:</a:t>
            </a:r>
            <a:r>
              <a:rPr lang="en-NZ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zero-frequency problem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6E7B81-FEE3-4A80-98C2-73D1D44E676A}" type="slidenum">
              <a:rPr/>
              <a:pPr lvl="0"/>
              <a:t>33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66800" y="76200"/>
            <a:ext cx="5514975" cy="977900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 sz="3200" b="1" dirty="0"/>
              <a:t>Discussion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6200" y="1080000"/>
            <a:ext cx="7543799" cy="4307887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Which loss function to choose?</a:t>
            </a:r>
          </a:p>
          <a:p>
            <a:pPr marL="800100" lvl="2" indent="-3429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Both encourage honesty</a:t>
            </a:r>
          </a:p>
          <a:p>
            <a:pPr marL="800100" lvl="2" indent="-3429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Quadratic loss function takes into account all class probability estimates for an instance</a:t>
            </a:r>
          </a:p>
          <a:p>
            <a:pPr marL="800100" lvl="2" indent="-3429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Informational loss focuses only on the probability estimate for the actual class</a:t>
            </a:r>
          </a:p>
          <a:p>
            <a:pPr marL="800100" lvl="2" indent="-3429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Quadratic loss is bounded:</a:t>
            </a:r>
            <a:b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     </a:t>
            </a:r>
            <a:r>
              <a:rPr lang="en-NZ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it can never exceed 2</a:t>
            </a:r>
          </a:p>
          <a:p>
            <a:pPr marL="800100" lvl="2" indent="-3429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Informational loss can be </a:t>
            </a:r>
            <a:r>
              <a:rPr lang="en-NZ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infinite</a:t>
            </a:r>
          </a:p>
          <a:p>
            <a:pPr marL="800100" lvl="2" indent="-3429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 smtClean="0">
                <a:ea typeface="Gothic" pitchFamily="2"/>
                <a:cs typeface="Lucidasans" pitchFamily="2"/>
              </a:rPr>
              <a:t>I</a:t>
            </a:r>
            <a:r>
              <a:rPr lang="en-NZ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nformational 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loss is related to </a:t>
            </a:r>
            <a:r>
              <a:rPr lang="en-NZ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MDL principle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[later]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BE80A6-C576-4DD4-89B5-512E88721452}" type="slidenum">
              <a:rPr/>
              <a:pPr lvl="0"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2895600"/>
            <a:ext cx="8382000" cy="461665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41275">
            <a:solidFill>
              <a:schemeClr val="accent1">
                <a:alpha val="77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hangingPunct="0">
              <a:spcBef>
                <a:spcPts val="598"/>
              </a:spcBef>
              <a:buSzPct val="4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 smtClean="0">
                <a:ea typeface="Gothic" pitchFamily="2"/>
                <a:cs typeface="Lucidasans" pitchFamily="2"/>
              </a:rPr>
              <a:t>Cost-sensitive evaluation and learning  </a:t>
            </a:r>
          </a:p>
        </p:txBody>
      </p:sp>
    </p:spTree>
    <p:extLst>
      <p:ext uri="{BB962C8B-B14F-4D97-AF65-F5344CB8AC3E}">
        <p14:creationId xmlns:p14="http://schemas.microsoft.com/office/powerpoint/2010/main" val="2674185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48C0366-7C38-45B7-8503-55106BB77386}" type="slidenum">
              <a:rPr/>
              <a:pPr lvl="0"/>
              <a:t>35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800" y="22860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 dirty="0" smtClean="0"/>
              <a:t>Cost-sensitive evaluation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25009"/>
            <a:ext cx="8610600" cy="5392095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In practice, different types of classification errors often incur different costs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Examples:</a:t>
            </a:r>
          </a:p>
          <a:p>
            <a:pPr marL="800100" lvl="2" indent="-3429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Medical diagnosis:</a:t>
            </a:r>
          </a:p>
          <a:p>
            <a:pPr marL="1257300" lvl="3" indent="-3429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  <a:cs typeface="Lucidasans" pitchFamily="2"/>
              </a:rPr>
              <a:t> </a:t>
            </a:r>
            <a:r>
              <a:rPr lang="en-NZ" sz="2400" dirty="0" smtClean="0">
                <a:ea typeface="Gothic" pitchFamily="2"/>
                <a:cs typeface="Lucidasans" pitchFamily="2"/>
              </a:rPr>
              <a:t>Cost of false positive error: unnecessary treatment; unnecessary worry</a:t>
            </a:r>
          </a:p>
          <a:p>
            <a:pPr marL="1257300" lvl="3" indent="-3429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</a:t>
            </a:r>
            <a:r>
              <a:rPr lang="en-NZ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Cost of false negative error: Postponed treatment</a:t>
            </a:r>
            <a:r>
              <a:rPr lang="en-NZ" sz="2400" b="0" i="0" u="none" strike="noStrike" dirty="0" smtClean="0">
                <a:ln>
                  <a:noFill/>
                </a:ln>
                <a:ea typeface="Gothic" pitchFamily="2"/>
                <a:cs typeface="Lucidasans" pitchFamily="2"/>
              </a:rPr>
              <a:t> or failure to treat; death or injury</a:t>
            </a:r>
          </a:p>
          <a:p>
            <a:pPr marL="800100" lvl="2" indent="-3429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Oil-slick 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detection</a:t>
            </a:r>
          </a:p>
          <a:p>
            <a:pPr marL="800100" lvl="2" indent="-3429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Fraud detection</a:t>
            </a:r>
            <a:endParaRPr lang="en-NZ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800100" lvl="2" indent="-3429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Promotional mailing</a:t>
            </a:r>
          </a:p>
          <a:p>
            <a:pPr marL="1305719" lvl="1" indent="-277200" hangingPunct="0">
              <a:spcBef>
                <a:spcPts val="598"/>
              </a:spcBef>
              <a:buNone/>
              <a:tabLst>
                <a:tab pos="848519" algn="l"/>
                <a:tab pos="1762919" algn="l"/>
                <a:tab pos="2677319" algn="l"/>
                <a:tab pos="3591718" algn="l"/>
                <a:tab pos="4506119" algn="l"/>
                <a:tab pos="5420519" algn="l"/>
                <a:tab pos="6334918" algn="l"/>
                <a:tab pos="7249318" algn="l"/>
                <a:tab pos="8163719" algn="l"/>
                <a:tab pos="9078119" algn="l"/>
                <a:tab pos="9992519" algn="l"/>
                <a:tab pos="10906919" algn="l"/>
              </a:tabLst>
            </a:pPr>
            <a:endParaRPr lang="en-NZ" sz="2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11249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0D3AFF6-8503-4A8A-84A1-DFE0773ED53A}" type="slidenum">
              <a:rPr/>
              <a:pPr lvl="0"/>
              <a:t>36</a:t>
            </a:fld>
            <a:endParaRPr lang="en-US"/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600" y="152400"/>
            <a:ext cx="7696199" cy="609600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 dirty="0" smtClean="0"/>
              <a:t>Cost-sensitive evaluation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956489"/>
            <a:ext cx="7892720" cy="192082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The </a:t>
            </a:r>
            <a:r>
              <a:rPr lang="en-NZ" sz="2400" b="0" i="1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confusion matrix</a:t>
            </a:r>
            <a:r>
              <a:rPr lang="en-NZ" sz="2400" b="0" i="0" u="none" strike="noStrike" baseline="0" dirty="0" smtClean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:</a:t>
            </a:r>
            <a:r>
              <a:rPr lang="en-NZ" sz="24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NZ" sz="24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</a:br>
            <a:r>
              <a:rPr lang="en-NZ" sz="24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NZ" sz="24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</a:br>
            <a:r>
              <a:rPr lang="en-NZ" sz="32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NZ" sz="32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NZ" sz="32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NZ" sz="32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endParaRPr lang="en-NZ" sz="26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44092" y="1503914"/>
            <a:ext cx="6555060" cy="1190700"/>
            <a:chOff x="1440000" y="2286000"/>
            <a:chExt cx="6865920" cy="1587600"/>
          </a:xfrm>
        </p:grpSpPr>
        <p:sp>
          <p:nvSpPr>
            <p:cNvPr id="5" name="Freeform 4"/>
            <p:cNvSpPr/>
            <p:nvPr/>
          </p:nvSpPr>
          <p:spPr>
            <a:xfrm>
              <a:off x="1440000" y="3079800"/>
              <a:ext cx="1795680" cy="793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Actual class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1440000" y="2682720"/>
              <a:ext cx="2850480" cy="39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440000" y="2286000"/>
              <a:ext cx="2850480" cy="396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6300000" y="3476520"/>
              <a:ext cx="2005920" cy="39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 negative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4290480" y="3476520"/>
              <a:ext cx="2009520" cy="39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 positive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235680" y="3476520"/>
              <a:ext cx="1054800" cy="39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300000" y="3079800"/>
              <a:ext cx="2005920" cy="396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 negative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290480" y="3079800"/>
              <a:ext cx="2009520" cy="396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 positive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235680" y="3079800"/>
              <a:ext cx="1054800" cy="396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300000" y="2682720"/>
              <a:ext cx="2005920" cy="39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290480" y="2682720"/>
              <a:ext cx="2009520" cy="39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290480" y="2286000"/>
              <a:ext cx="4015440" cy="396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Predicted class</a:t>
              </a: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1440000" y="2286000"/>
              <a:ext cx="6865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8305920" y="2286000"/>
              <a:ext cx="0" cy="15876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6300000" y="2682720"/>
              <a:ext cx="0" cy="11908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1440000" y="2286000"/>
              <a:ext cx="0" cy="15876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1440000" y="3873600"/>
              <a:ext cx="6865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>
              <a:off x="4290480" y="3079800"/>
              <a:ext cx="40154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4290480" y="3476520"/>
              <a:ext cx="40154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26" name="Text Placeholder 2"/>
          <p:cNvSpPr txBox="1">
            <a:spLocks/>
          </p:cNvSpPr>
          <p:nvPr/>
        </p:nvSpPr>
        <p:spPr>
          <a:xfrm>
            <a:off x="457200" y="3128910"/>
            <a:ext cx="8534400" cy="45858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defTabSz="914400" rtl="0" eaLnBrk="1" latinLnBrk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kern="1200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defTabSz="914400" rtl="0" eaLnBrk="1" latinLnBrk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kern="1200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defTabSz="914400" rtl="0" eaLnBrk="1" latinLnBrk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kern="1200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defTabSz="914400" rtl="0" eaLnBrk="1" latinLnBrk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defTabSz="914400" rtl="0" eaLnBrk="1" latinLnBrk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defTabSz="914400" rtl="0" eaLnBrk="1" latinLnBrk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defTabSz="914400" rtl="0" eaLnBrk="1" latinLnBrk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defTabSz="914400" rtl="0" eaLnBrk="1" latinLnBrk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defTabSz="914400" rtl="0" eaLnBrk="1" latinLnBrk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Examples of two cost matrices: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Cost is given by appropriate entry in the cost matrix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Success rate is replaced by average cost per prediction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/>
              <a:t>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851910" y="3641756"/>
            <a:ext cx="5255700" cy="1814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286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0D3AFF6-8503-4A8A-84A1-DFE0773ED53A}" type="slidenum">
              <a:rPr/>
              <a:pPr lvl="0"/>
              <a:t>37</a:t>
            </a:fld>
            <a:endParaRPr lang="en-US"/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600" y="152400"/>
            <a:ext cx="7696199" cy="609600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 dirty="0" smtClean="0"/>
              <a:t>Cost-sensitive evaluation: Example</a:t>
            </a:r>
            <a:endParaRPr lang="en-NZ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55" y="1447800"/>
            <a:ext cx="7448745" cy="45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343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B8DB15-6525-40CA-A0A7-53A71C3E0D05}" type="slidenum">
              <a:rPr/>
              <a:pPr lvl="0"/>
              <a:t>38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229600" cy="990600"/>
          </a:xfrm>
        </p:spPr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Aside: the kappa statistic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3850" y="900113"/>
            <a:ext cx="8820150" cy="5580062"/>
          </a:xfrm>
        </p:spPr>
        <p:txBody>
          <a:bodyPr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lvl="0"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  <a:latin typeface="+mn-lt"/>
              </a:rPr>
              <a:t>Two confusion matrices for a 3-class problem:</a:t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r>
              <a:rPr lang="en-US" sz="2600" dirty="0">
                <a:solidFill>
                  <a:schemeClr val="tx1"/>
                </a:solidFill>
                <a:latin typeface="+mn-lt"/>
              </a:rPr>
              <a:t>actual predictor (left) vs. random predictor (right)</a:t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r>
              <a:rPr lang="en-US" sz="26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r>
              <a:rPr lang="en-US" sz="26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r>
              <a:rPr lang="en-US" sz="26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r>
              <a:rPr lang="en-US" sz="26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r>
              <a:rPr lang="en-US" sz="26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r>
              <a:rPr lang="en-US" sz="26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endParaRPr lang="en-US" sz="2600" dirty="0">
              <a:solidFill>
                <a:schemeClr val="tx1"/>
              </a:solidFill>
              <a:latin typeface="+mn-lt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1"/>
                </a:solidFill>
                <a:latin typeface="+mn-lt"/>
              </a:rPr>
              <a:t>Number of successes: sum of entries in diagonal (</a:t>
            </a:r>
            <a:r>
              <a:rPr lang="en-US" sz="2600" i="1" dirty="0">
                <a:solidFill>
                  <a:schemeClr val="tx1"/>
                </a:solidFill>
                <a:latin typeface="+mn-lt"/>
              </a:rPr>
              <a:t>D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600" i="1" dirty="0">
                <a:solidFill>
                  <a:schemeClr val="tx1"/>
                </a:solidFill>
                <a:latin typeface="+mn-lt"/>
              </a:rPr>
              <a:t>Kappa 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>statistic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: (140-82)/(200-82)=.492</a:t>
            </a:r>
            <a:r>
              <a:rPr lang="en-US" sz="2600" dirty="0">
                <a:solidFill>
                  <a:schemeClr val="tx1"/>
                </a:solidFill>
                <a:latin typeface="+mn-lt"/>
              </a:rPr>
              <a:t/>
            </a:r>
            <a:br>
              <a:rPr lang="en-US" sz="2600" dirty="0">
                <a:solidFill>
                  <a:schemeClr val="tx1"/>
                </a:solidFill>
                <a:latin typeface="+mn-lt"/>
              </a:rPr>
            </a:br>
            <a:r>
              <a:rPr lang="en-US" dirty="0">
                <a:solidFill>
                  <a:schemeClr val="tx1"/>
                </a:solidFill>
                <a:latin typeface="+mn-lt"/>
              </a:rPr>
              <a:t/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measures relative improvement over random predictor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440000" y="1980000"/>
            <a:ext cx="5940000" cy="22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0D3AFF6-8503-4A8A-84A1-DFE0773ED53A}" type="slidenum">
              <a:rPr/>
              <a:pPr lvl="0"/>
              <a:t>39</a:t>
            </a:fld>
            <a:endParaRPr lang="en-US"/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2000" y="15240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 dirty="0"/>
              <a:t>Counting the cost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8610600" cy="4009088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There 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are many </a:t>
            </a:r>
            <a:r>
              <a:rPr lang="en-NZ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types 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of </a:t>
            </a:r>
            <a:r>
              <a:rPr lang="en-NZ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cost besides the cost of making the errors!</a:t>
            </a:r>
            <a:endParaRPr lang="en-NZ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342900" marR="0" lvl="1" indent="-3429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2400" dirty="0" smtClean="0">
              <a:ea typeface="Gothic" pitchFamily="2"/>
              <a:cs typeface="Lucidasans" pitchFamily="2"/>
            </a:endParaRPr>
          </a:p>
          <a:p>
            <a:pPr marL="342900" marR="0" lvl="1" indent="-3429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 smtClean="0">
                <a:ea typeface="Gothic" pitchFamily="2"/>
                <a:cs typeface="Lucidasans" pitchFamily="2"/>
              </a:rPr>
              <a:t>E</a:t>
            </a:r>
            <a:r>
              <a:rPr lang="en-NZ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xamples: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 smtClean="0">
                <a:ea typeface="Gothic" pitchFamily="2"/>
                <a:cs typeface="Lucidasans" pitchFamily="2"/>
              </a:rPr>
              <a:t>Cost </a:t>
            </a:r>
            <a:r>
              <a:rPr lang="en-NZ" sz="2400" dirty="0">
                <a:ea typeface="Gothic" pitchFamily="2"/>
                <a:cs typeface="Lucidasans" pitchFamily="2"/>
              </a:rPr>
              <a:t>of collecting training </a:t>
            </a:r>
            <a:r>
              <a:rPr lang="en-NZ" sz="2400" dirty="0" smtClean="0">
                <a:ea typeface="Gothic" pitchFamily="2"/>
                <a:cs typeface="Lucidasans" pitchFamily="2"/>
              </a:rPr>
              <a:t>data -</a:t>
            </a:r>
            <a:r>
              <a:rPr lang="en-US" sz="2400" dirty="0" smtClean="0">
                <a:ea typeface="Gothic" pitchFamily="2"/>
                <a:cs typeface="Lucidasans" pitchFamily="2"/>
              </a:rPr>
              <a:t> </a:t>
            </a:r>
            <a:r>
              <a:rPr lang="en-NZ" sz="2400" dirty="0" smtClean="0">
                <a:ea typeface="Gothic" pitchFamily="2"/>
                <a:cs typeface="Lucidasans" pitchFamily="2"/>
              </a:rPr>
              <a:t>imbalance data</a:t>
            </a:r>
            <a:r>
              <a:rPr lang="en-US" sz="2400" dirty="0" smtClean="0">
                <a:ea typeface="Gothic" pitchFamily="2"/>
                <a:cs typeface="Lucidasans" pitchFamily="2"/>
              </a:rPr>
              <a:t> </a:t>
            </a:r>
            <a:endParaRPr lang="en-NZ" sz="2400" dirty="0" smtClean="0">
              <a:ea typeface="Gothic" pitchFamily="2"/>
              <a:cs typeface="Lucidasans" pitchFamily="2"/>
            </a:endParaRP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 smtClean="0">
                <a:ea typeface="Gothic" pitchFamily="2"/>
                <a:cs typeface="Lucidasans" pitchFamily="2"/>
              </a:rPr>
              <a:t>Cost of improving performance</a:t>
            </a:r>
          </a:p>
          <a:p>
            <a:pPr marL="342900" lvl="1" indent="-342900" hangingPunct="0">
              <a:lnSpc>
                <a:spcPct val="90000"/>
              </a:lnSpc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2400" dirty="0">
              <a:ea typeface="Gothic" pitchFamily="2"/>
              <a:cs typeface="Lucidasans" pitchFamily="2"/>
            </a:endParaRPr>
          </a:p>
          <a:p>
            <a:pPr marL="342900" lvl="1" indent="-342900" hangingPunct="0">
              <a:lnSpc>
                <a:spcPct val="90000"/>
              </a:lnSpc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 smtClean="0">
                <a:ea typeface="Gothic" pitchFamily="2"/>
                <a:cs typeface="Lucidasans" pitchFamily="2"/>
              </a:rPr>
              <a:t>When the costs are integrated in the learning algorithm, the algorithm is called </a:t>
            </a:r>
            <a:r>
              <a:rPr lang="en-NZ" sz="2400" u="sng" dirty="0" smtClean="0">
                <a:ea typeface="Gothic" pitchFamily="2"/>
                <a:cs typeface="Lucidasans" pitchFamily="2"/>
              </a:rPr>
              <a:t>cost-sensitive learning</a:t>
            </a:r>
            <a:endParaRPr lang="en-NZ" sz="2400" u="sng" dirty="0">
              <a:ea typeface="Gothic" pitchFamily="2"/>
              <a:cs typeface="Lucidasans" pitchFamily="2"/>
            </a:endParaRPr>
          </a:p>
          <a:p>
            <a:pPr marL="342900" marR="0" lvl="1" indent="-3429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NZ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94511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BE80A6-C576-4DD4-89B5-512E88721452}" type="slidenum">
              <a:rPr/>
              <a:pPr lvl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" y="2209800"/>
            <a:ext cx="8458200" cy="2092881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41275">
            <a:solidFill>
              <a:schemeClr val="accent1">
                <a:alpha val="77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lvl="0" indent="-457200" hangingPunct="0">
              <a:spcBef>
                <a:spcPts val="598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 smtClean="0">
                <a:ea typeface="Gothic" pitchFamily="2"/>
                <a:cs typeface="Lucidasans" pitchFamily="2"/>
              </a:rPr>
              <a:t>How </a:t>
            </a:r>
            <a:r>
              <a:rPr lang="en-NZ" sz="2400" dirty="0">
                <a:ea typeface="Gothic" pitchFamily="2"/>
                <a:cs typeface="Lucidasans" pitchFamily="2"/>
              </a:rPr>
              <a:t>to sample the data to provide reliable performance estimates (training, testing, tuning)?</a:t>
            </a:r>
          </a:p>
          <a:p>
            <a:pPr marL="914400" lvl="1" indent="-457200" hangingPunct="0">
              <a:spcBef>
                <a:spcPts val="598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ea typeface="Gothic" pitchFamily="2"/>
                <a:cs typeface="Lucidasans" pitchFamily="2"/>
              </a:rPr>
              <a:t>Error rates (substitution, generalization) </a:t>
            </a:r>
          </a:p>
          <a:p>
            <a:pPr marL="914400" lvl="1" indent="-457200" hangingPunct="0">
              <a:spcBef>
                <a:spcPts val="598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 smtClean="0">
                <a:ea typeface="Gothic" pitchFamily="2"/>
                <a:cs typeface="Lucidasans" pitchFamily="2"/>
              </a:rPr>
              <a:t>Holdout</a:t>
            </a:r>
            <a:r>
              <a:rPr lang="en-NZ" sz="2400" dirty="0">
                <a:ea typeface="Gothic" pitchFamily="2"/>
                <a:cs typeface="Lucidasans" pitchFamily="2"/>
              </a:rPr>
              <a:t>, repeat holdout, cross-validation, leave-one-out, bootstrap </a:t>
            </a:r>
          </a:p>
        </p:txBody>
      </p:sp>
    </p:spTree>
    <p:extLst>
      <p:ext uri="{BB962C8B-B14F-4D97-AF65-F5344CB8AC3E}">
        <p14:creationId xmlns:p14="http://schemas.microsoft.com/office/powerpoint/2010/main" val="2181576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F1FB363-E1B4-4511-BC25-77DBA6556BF5}" type="slidenum">
              <a:rPr/>
              <a:pPr lvl="0"/>
              <a:t>40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43000" y="142507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Cost-sensitive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130040"/>
            <a:ext cx="8100000" cy="439849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457200" marR="0" lvl="0" indent="-457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So far we haven't taken costs into account at training time</a:t>
            </a:r>
          </a:p>
          <a:p>
            <a:pPr marL="457200" marR="0" lvl="0" indent="-457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Most learning schemes do not perform cost-sensitive learning</a:t>
            </a:r>
          </a:p>
          <a:p>
            <a:pPr marL="342900" marR="0" lvl="1" indent="-3429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They generate the same classifier no matter what costs are assigned to the different classes</a:t>
            </a:r>
          </a:p>
          <a:p>
            <a:pPr marL="342900" marR="0" lvl="1" indent="-3429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Example: standard decision tree 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learner</a:t>
            </a:r>
          </a:p>
          <a:p>
            <a:pPr marL="0" marR="0" lvl="1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457200" marR="0" lvl="0" indent="-457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ea typeface="Gothic" pitchFamily="2"/>
                <a:cs typeface="Lucidasans" pitchFamily="2"/>
              </a:rPr>
              <a:t> </a:t>
            </a:r>
            <a:r>
              <a:rPr lang="en-US" sz="2400" dirty="0" smtClean="0">
                <a:ea typeface="Gothic" pitchFamily="2"/>
                <a:cs typeface="Lucidasans" pitchFamily="2"/>
              </a:rPr>
              <a:t>M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ethods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for cost-sensitive learning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:</a:t>
            </a:r>
          </a:p>
          <a:p>
            <a:pPr marL="914400" lvl="1" indent="-457200" hangingPunct="0">
              <a:lnSpc>
                <a:spcPct val="90000"/>
              </a:lnSpc>
              <a:spcBef>
                <a:spcPts val="697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 Modify the inputs to the learning algorithm to reflect the costs</a:t>
            </a:r>
          </a:p>
          <a:p>
            <a:pPr marL="914400" lvl="1" indent="-457200" hangingPunct="0">
              <a:lnSpc>
                <a:spcPct val="90000"/>
              </a:lnSpc>
              <a:spcBef>
                <a:spcPts val="697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 Modify the learning algorithm to integrate</a:t>
            </a:r>
            <a:r>
              <a:rPr lang="en-US" sz="2400" b="0" i="0" u="none" strike="noStrike" dirty="0" smtClean="0">
                <a:ln>
                  <a:noFill/>
                </a:ln>
                <a:ea typeface="Gothic" pitchFamily="2"/>
                <a:cs typeface="Lucidasans" pitchFamily="2"/>
              </a:rPr>
              <a:t> the costs </a:t>
            </a:r>
            <a:endParaRPr lang="en-US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83289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F1FB363-E1B4-4511-BC25-77DBA6556BF5}" type="slidenum">
              <a:rPr/>
              <a:pPr lvl="0"/>
              <a:t>41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33400" y="138734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Cost-sensitive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130040"/>
            <a:ext cx="8667600" cy="2192821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M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ethods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for cost-sensitive learning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:</a:t>
            </a:r>
          </a:p>
          <a:p>
            <a:pPr marL="800100" lvl="1" indent="-342900" hangingPunct="0">
              <a:lnSpc>
                <a:spcPct val="90000"/>
              </a:lnSpc>
              <a:spcBef>
                <a:spcPts val="697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u="sng" dirty="0" smtClean="0">
                <a:ea typeface="Gothic" pitchFamily="2"/>
                <a:cs typeface="Lucidasans" pitchFamily="2"/>
              </a:rPr>
              <a:t> Modify the inputs </a:t>
            </a:r>
            <a:r>
              <a:rPr lang="en-US" sz="2400" dirty="0" smtClean="0">
                <a:ea typeface="Gothic" pitchFamily="2"/>
                <a:cs typeface="Lucidasans" pitchFamily="2"/>
              </a:rPr>
              <a:t>to the learning algorithm to reflect the costs</a:t>
            </a:r>
          </a:p>
          <a:p>
            <a:pPr marL="1257300" lvl="3" indent="-342900" hangingPunct="0">
              <a:lnSpc>
                <a:spcPct val="90000"/>
              </a:lnSpc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dirty="0" smtClean="0">
                <a:ln>
                  <a:noFill/>
                </a:ln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Re-sampling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of instances according to 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costs </a:t>
            </a:r>
            <a:endParaRPr lang="en-US" u="sng" dirty="0">
              <a:ea typeface="Gothic" pitchFamily="2"/>
              <a:cs typeface="Lucidasans" pitchFamily="2"/>
            </a:endParaRPr>
          </a:p>
          <a:p>
            <a:pPr marL="1714500" lvl="4" indent="-342900" hangingPunct="0">
              <a:lnSpc>
                <a:spcPct val="90000"/>
              </a:lnSpc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u="sng" dirty="0" smtClean="0">
                <a:ea typeface="Gothic" pitchFamily="2"/>
                <a:cs typeface="Lucidasans" pitchFamily="2"/>
              </a:rPr>
              <a:t>(denote </a:t>
            </a:r>
            <a:r>
              <a:rPr lang="en-US" u="sng" dirty="0">
                <a:ea typeface="Gothic" pitchFamily="2"/>
                <a:cs typeface="Lucidasans" pitchFamily="2"/>
              </a:rPr>
              <a:t>c- is the cost of misclassifying negative examples </a:t>
            </a:r>
            <a:r>
              <a:rPr lang="en-US" u="sng" dirty="0" smtClean="0">
                <a:ea typeface="Gothic" pitchFamily="2"/>
                <a:cs typeface="Lucidasans" pitchFamily="2"/>
              </a:rPr>
              <a:t>(that is, cost of false positives) and </a:t>
            </a:r>
            <a:r>
              <a:rPr lang="en-US" u="sng" dirty="0">
                <a:ea typeface="Gothic" pitchFamily="2"/>
                <a:cs typeface="Lucidasans" pitchFamily="2"/>
              </a:rPr>
              <a:t>c+ is the cost of misclassifying positive </a:t>
            </a:r>
            <a:r>
              <a:rPr lang="en-US" u="sng" dirty="0" smtClean="0">
                <a:ea typeface="Gothic" pitchFamily="2"/>
                <a:cs typeface="Lucidasans" pitchFamily="2"/>
              </a:rPr>
              <a:t>examples)</a:t>
            </a:r>
            <a:endParaRPr lang="en-US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822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855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F1FB363-E1B4-4511-BC25-77DBA6556BF5}" type="slidenum">
              <a:rPr/>
              <a:pPr lvl="0"/>
              <a:t>42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33400" y="138734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Cost-sensitive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130040"/>
            <a:ext cx="8667600" cy="26998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M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ethods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for cost-sensitive learning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:</a:t>
            </a:r>
          </a:p>
          <a:p>
            <a:pPr marL="800100" lvl="1" indent="-342900" hangingPunct="0">
              <a:lnSpc>
                <a:spcPct val="90000"/>
              </a:lnSpc>
              <a:spcBef>
                <a:spcPts val="697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u="sng" dirty="0" smtClean="0">
                <a:ea typeface="Gothic" pitchFamily="2"/>
                <a:cs typeface="Lucidasans" pitchFamily="2"/>
              </a:rPr>
              <a:t> Modify the inputs </a:t>
            </a:r>
            <a:r>
              <a:rPr lang="en-US" sz="2400" dirty="0" smtClean="0">
                <a:ea typeface="Gothic" pitchFamily="2"/>
                <a:cs typeface="Lucidasans" pitchFamily="2"/>
              </a:rPr>
              <a:t>to the learning algorithm to reflect the costs</a:t>
            </a:r>
            <a:endParaRPr lang="en-US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1257300" lvl="3" indent="-342900" hangingPunct="0">
              <a:lnSpc>
                <a:spcPct val="90000"/>
              </a:lnSpc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 Weighting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of instances according to 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costs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u="sng" dirty="0" smtClean="0">
                <a:ea typeface="Gothic" pitchFamily="2"/>
                <a:cs typeface="Lucidasans" pitchFamily="2"/>
              </a:rPr>
              <a:t> Examples of weights (where c- is the cost of </a:t>
            </a:r>
            <a:r>
              <a:rPr lang="en-US" sz="2400" u="sng" dirty="0" smtClean="0">
                <a:ea typeface="Gothic" pitchFamily="2"/>
                <a:cs typeface="Lucidasans" pitchFamily="2"/>
              </a:rPr>
              <a:t>misclassifying negative examples and </a:t>
            </a:r>
            <a:r>
              <a:rPr lang="en-US" sz="2400" u="sng" dirty="0" smtClean="0">
                <a:ea typeface="Gothic" pitchFamily="2"/>
                <a:cs typeface="Lucidasans" pitchFamily="2"/>
              </a:rPr>
              <a:t>c+ is the cost of </a:t>
            </a:r>
            <a:r>
              <a:rPr lang="en-US" sz="2400" u="sng" dirty="0" smtClean="0">
                <a:ea typeface="Gothic" pitchFamily="2"/>
                <a:cs typeface="Lucidasans" pitchFamily="2"/>
              </a:rPr>
              <a:t>misclassifying positive examples)</a:t>
            </a:r>
            <a:endParaRPr lang="en-US" sz="2400" dirty="0">
              <a:ea typeface="Gothic" pitchFamily="2"/>
              <a:cs typeface="Lucidasans" pitchFamily="2"/>
            </a:endParaRP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3800"/>
            <a:ext cx="764059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8839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F1FB363-E1B4-4511-BC25-77DBA6556BF5}" type="slidenum">
              <a:rPr/>
              <a:pPr lvl="0"/>
              <a:t>43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33400" y="138734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Cost-sensitive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130040"/>
            <a:ext cx="8667600" cy="23873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M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ethods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for cost-sensitive learning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:</a:t>
            </a:r>
          </a:p>
          <a:p>
            <a:pPr marL="800100" lvl="1" indent="-342900" hangingPunct="0">
              <a:lnSpc>
                <a:spcPct val="90000"/>
              </a:lnSpc>
              <a:spcBef>
                <a:spcPts val="697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u="sng" dirty="0" smtClean="0">
                <a:ea typeface="Gothic" pitchFamily="2"/>
                <a:cs typeface="Lucidasans" pitchFamily="2"/>
              </a:rPr>
              <a:t>Modify </a:t>
            </a:r>
            <a:r>
              <a:rPr lang="en-US" sz="2400" u="sng" dirty="0">
                <a:ea typeface="Gothic" pitchFamily="2"/>
                <a:cs typeface="Lucidasans" pitchFamily="2"/>
              </a:rPr>
              <a:t>the </a:t>
            </a:r>
            <a:r>
              <a:rPr lang="en-US" sz="2400" u="sng" dirty="0" smtClean="0">
                <a:ea typeface="Gothic" pitchFamily="2"/>
                <a:cs typeface="Lucidasans" pitchFamily="2"/>
              </a:rPr>
              <a:t>learning algorithm</a:t>
            </a:r>
            <a:r>
              <a:rPr lang="en-US" sz="2400" dirty="0" smtClean="0">
                <a:ea typeface="Gothic" pitchFamily="2"/>
                <a:cs typeface="Lucidasans" pitchFamily="2"/>
              </a:rPr>
              <a:t> to include the costs</a:t>
            </a:r>
          </a:p>
          <a:p>
            <a:pPr marL="1257300" lvl="2" indent="-342900" hangingPunct="0">
              <a:lnSpc>
                <a:spcPct val="90000"/>
              </a:lnSpc>
              <a:spcBef>
                <a:spcPts val="697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ea typeface="Gothic" pitchFamily="2"/>
                <a:cs typeface="Lucidasans" pitchFamily="2"/>
              </a:rPr>
              <a:t> </a:t>
            </a:r>
            <a:r>
              <a:rPr lang="en-US" sz="2400" dirty="0" smtClean="0">
                <a:ea typeface="Gothic" pitchFamily="2"/>
                <a:cs typeface="Lucidasans" pitchFamily="2"/>
              </a:rPr>
              <a:t>Cost-sensitive boosting</a:t>
            </a:r>
          </a:p>
          <a:p>
            <a:pPr marL="1257300" lvl="2" indent="-342900" hangingPunct="0">
              <a:lnSpc>
                <a:spcPct val="90000"/>
              </a:lnSpc>
              <a:spcBef>
                <a:spcPts val="697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ea typeface="Gothic" pitchFamily="2"/>
                <a:cs typeface="Lucidasans" pitchFamily="2"/>
              </a:rPr>
              <a:t> </a:t>
            </a:r>
            <a:r>
              <a:rPr lang="en-US" sz="2400" dirty="0" smtClean="0">
                <a:ea typeface="Gothic" pitchFamily="2"/>
                <a:cs typeface="Lucidasans" pitchFamily="2"/>
              </a:rPr>
              <a:t>Cost can be incorporated directly into the error criterion when training neural networks (</a:t>
            </a:r>
            <a:r>
              <a:rPr lang="en-US" sz="2400" dirty="0" err="1" smtClean="0">
                <a:ea typeface="Gothic" pitchFamily="2"/>
                <a:cs typeface="Lucidasans" pitchFamily="2"/>
              </a:rPr>
              <a:t>Kukar</a:t>
            </a:r>
            <a:r>
              <a:rPr lang="en-US" sz="2400" dirty="0" smtClean="0">
                <a:ea typeface="Gothic" pitchFamily="2"/>
                <a:cs typeface="Lucidasans" pitchFamily="2"/>
              </a:rPr>
              <a:t> and </a:t>
            </a:r>
            <a:r>
              <a:rPr lang="en-US" sz="2400" dirty="0" err="1" smtClean="0">
                <a:ea typeface="Gothic" pitchFamily="2"/>
                <a:cs typeface="Lucidasans" pitchFamily="2"/>
              </a:rPr>
              <a:t>Kononenko</a:t>
            </a:r>
            <a:r>
              <a:rPr lang="en-US" sz="2400" dirty="0" smtClean="0">
                <a:ea typeface="Gothic" pitchFamily="2"/>
                <a:cs typeface="Lucidasans" pitchFamily="2"/>
              </a:rPr>
              <a:t>, 1998) </a:t>
            </a:r>
            <a:endParaRPr lang="en-US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09358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95600"/>
            <a:ext cx="8382000" cy="1723549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41275">
            <a:solidFill>
              <a:schemeClr val="accent1">
                <a:alpha val="77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hangingPunct="0">
              <a:spcBef>
                <a:spcPts val="598"/>
              </a:spcBef>
              <a:buSzPct val="4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 smtClean="0">
                <a:ea typeface="Gothic" pitchFamily="2"/>
                <a:cs typeface="Lucidasans" pitchFamily="2"/>
              </a:rPr>
              <a:t>How to visualize performance for probabilistic classifiers and cost-sensitive evaluation?</a:t>
            </a:r>
          </a:p>
          <a:p>
            <a:pPr marL="342900" lvl="0" indent="-342900" hangingPunct="0">
              <a:spcBef>
                <a:spcPts val="598"/>
              </a:spcBef>
              <a:buSzPct val="40000"/>
              <a:buFontTx/>
              <a:buChar char="-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 smtClean="0">
                <a:ea typeface="Gothic" pitchFamily="2"/>
                <a:cs typeface="Lucidasans" pitchFamily="2"/>
              </a:rPr>
              <a:t>Lift and gain charts</a:t>
            </a:r>
          </a:p>
          <a:p>
            <a:pPr marL="342900" lvl="0" indent="-342900" hangingPunct="0">
              <a:spcBef>
                <a:spcPts val="598"/>
              </a:spcBef>
              <a:buSzPct val="40000"/>
              <a:buFontTx/>
              <a:buChar char="-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 smtClean="0">
                <a:ea typeface="Gothic" pitchFamily="2"/>
                <a:cs typeface="Lucidasans" pitchFamily="2"/>
              </a:rPr>
              <a:t>ROC curves</a:t>
            </a:r>
          </a:p>
        </p:txBody>
      </p:sp>
    </p:spTree>
    <p:extLst>
      <p:ext uri="{BB962C8B-B14F-4D97-AF65-F5344CB8AC3E}">
        <p14:creationId xmlns:p14="http://schemas.microsoft.com/office/powerpoint/2010/main" val="580143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C35070-C2BA-4815-A690-FD636DB5A9E7}" type="slidenum">
              <a:rPr/>
              <a:pPr lvl="0"/>
              <a:t>45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40000" y="228600"/>
            <a:ext cx="7003800" cy="977900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 sz="3200" dirty="0">
                <a:latin typeface="+mn-lt"/>
              </a:rPr>
              <a:t>Lift charts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219320"/>
            <a:ext cx="8839200" cy="3522416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457200" marR="0" lvl="0" indent="-457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In practice, costs are rarely known</a:t>
            </a:r>
          </a:p>
          <a:p>
            <a:pPr marL="457200" marR="0" lvl="0" indent="-457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Decisions are usually made by comparing possible scenarios</a:t>
            </a:r>
          </a:p>
          <a:p>
            <a:pPr marL="457200" marR="0" lvl="0" indent="-457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Example: promotional </a:t>
            </a:r>
            <a:r>
              <a:rPr lang="en-NZ" sz="2400" b="0" i="0" u="none" strike="noStrike" baseline="0" dirty="0" err="1">
                <a:ln>
                  <a:noFill/>
                </a:ln>
                <a:ea typeface="Gothic" pitchFamily="2"/>
                <a:cs typeface="Lucidasans" pitchFamily="2"/>
              </a:rPr>
              <a:t>mailout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to 1,000,000 households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Mail to all; 0.1% respond (1000)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448"/>
              </a:spcBef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Data mining tool identifies subset of 100,000 most promising, 0.4% of these respond (400)</a:t>
            </a:r>
            <a:b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r>
              <a:rPr lang="en-NZ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40% of responses for 10% of cost may pay off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Identify subset of 400,000 most promising, 0.2% respond (800)</a:t>
            </a:r>
          </a:p>
          <a:p>
            <a:pPr marL="457200" marR="0" lvl="0" indent="-457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A </a:t>
            </a:r>
            <a:r>
              <a:rPr lang="en-NZ" sz="2400" b="0" i="1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lift chart</a:t>
            </a:r>
            <a:r>
              <a:rPr lang="en-NZ" sz="2400" b="0" i="0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 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allows a visual comparison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3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B077A9-E80A-4157-B1C4-0686E7EB61C1}" type="slidenum">
              <a:rPr/>
              <a:pPr lvl="0"/>
              <a:t>46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 dirty="0"/>
              <a:t>Generating a lift </a:t>
            </a:r>
            <a:r>
              <a:rPr lang="en-NZ" dirty="0" smtClean="0"/>
              <a:t>chart (see handout)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540000" y="1440000"/>
            <a:ext cx="7920000" cy="4837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Sort instances according to predicted probability of being positive: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NZ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NZ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NZ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NZ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NZ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NZ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NZ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x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axis is sample size</a:t>
            </a:r>
            <a:b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r>
              <a:rPr lang="en-NZ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y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axis is number of true positives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0000" y="2520000"/>
            <a:ext cx="7920000" cy="2492280"/>
            <a:chOff x="360000" y="2520000"/>
            <a:chExt cx="7920000" cy="2492280"/>
          </a:xfrm>
        </p:grpSpPr>
        <p:sp>
          <p:nvSpPr>
            <p:cNvPr id="5" name="Freeform 4"/>
            <p:cNvSpPr/>
            <p:nvPr/>
          </p:nvSpPr>
          <p:spPr>
            <a:xfrm>
              <a:off x="5640120" y="4617000"/>
              <a:ext cx="263988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1844999" y="4617000"/>
              <a:ext cx="379512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60000" y="4617000"/>
              <a:ext cx="1484999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640120" y="4161600"/>
              <a:ext cx="2639880" cy="455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1844999" y="4161600"/>
              <a:ext cx="3795120" cy="455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0.88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60000" y="4161600"/>
              <a:ext cx="1484999" cy="455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640120" y="3705839"/>
              <a:ext cx="2639880" cy="455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844999" y="3705839"/>
              <a:ext cx="3795120" cy="455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0.93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60000" y="3705839"/>
              <a:ext cx="1484999" cy="455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640120" y="3310560"/>
              <a:ext cx="263988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844999" y="3310560"/>
              <a:ext cx="379512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0.93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60000" y="3310560"/>
              <a:ext cx="1484999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640120" y="2915279"/>
              <a:ext cx="263988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1844999" y="2915279"/>
              <a:ext cx="379512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0.95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60000" y="2915279"/>
              <a:ext cx="1484999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640120" y="2520000"/>
              <a:ext cx="263988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Actual class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844999" y="2520000"/>
              <a:ext cx="379512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Predicted probability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60000" y="2520000"/>
              <a:ext cx="1484999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360000" y="2520000"/>
              <a:ext cx="148499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360000" y="5012280"/>
              <a:ext cx="148499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5" name="Straight Connector 24"/>
            <p:cNvSpPr/>
            <p:nvPr/>
          </p:nvSpPr>
          <p:spPr>
            <a:xfrm>
              <a:off x="360000" y="2520000"/>
              <a:ext cx="0" cy="39527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6" name="Straight Connector 25"/>
            <p:cNvSpPr/>
            <p:nvPr/>
          </p:nvSpPr>
          <p:spPr>
            <a:xfrm>
              <a:off x="8280000" y="2520000"/>
              <a:ext cx="0" cy="24922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7" name="Straight Connector 26"/>
            <p:cNvSpPr/>
            <p:nvPr/>
          </p:nvSpPr>
          <p:spPr>
            <a:xfrm>
              <a:off x="1844999" y="2520000"/>
              <a:ext cx="643500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8" name="Straight Connector 27"/>
            <p:cNvSpPr/>
            <p:nvPr/>
          </p:nvSpPr>
          <p:spPr>
            <a:xfrm>
              <a:off x="360000" y="2915279"/>
              <a:ext cx="0" cy="39528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9" name="Straight Connector 28"/>
            <p:cNvSpPr/>
            <p:nvPr/>
          </p:nvSpPr>
          <p:spPr>
            <a:xfrm>
              <a:off x="1844999" y="2520000"/>
              <a:ext cx="0" cy="24922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360000" y="3310560"/>
              <a:ext cx="0" cy="39527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1" name="Straight Connector 30"/>
            <p:cNvSpPr/>
            <p:nvPr/>
          </p:nvSpPr>
          <p:spPr>
            <a:xfrm>
              <a:off x="360000" y="3705839"/>
              <a:ext cx="0" cy="45576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2" name="Straight Connector 31"/>
            <p:cNvSpPr/>
            <p:nvPr/>
          </p:nvSpPr>
          <p:spPr>
            <a:xfrm>
              <a:off x="360000" y="4161600"/>
              <a:ext cx="0" cy="4554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3" name="Straight Connector 32"/>
            <p:cNvSpPr/>
            <p:nvPr/>
          </p:nvSpPr>
          <p:spPr>
            <a:xfrm>
              <a:off x="360000" y="4617000"/>
              <a:ext cx="0" cy="3952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4" name="Straight Connector 33"/>
            <p:cNvSpPr/>
            <p:nvPr/>
          </p:nvSpPr>
          <p:spPr>
            <a:xfrm>
              <a:off x="1844999" y="5012280"/>
              <a:ext cx="643500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1844999" y="2915279"/>
              <a:ext cx="643500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2EB478-ECCE-40DC-9BC7-FA71E2F69FB6}" type="slidenum">
              <a:rPr/>
              <a:pPr lvl="0"/>
              <a:t>47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04800" y="76200"/>
            <a:ext cx="8839200" cy="977900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 dirty="0"/>
              <a:t>A hypothetical </a:t>
            </a:r>
            <a:r>
              <a:rPr lang="en-NZ" dirty="0" smtClean="0"/>
              <a:t>cumulative gain  </a:t>
            </a:r>
            <a:r>
              <a:rPr lang="en-NZ" dirty="0"/>
              <a:t>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900000" y="1319400"/>
            <a:ext cx="7315200" cy="41860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052280" y="5662440"/>
            <a:ext cx="4343400" cy="607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40% of responses</a:t>
            </a:r>
            <a:br>
              <a:rPr lang="en-NZ" sz="1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NZ" sz="1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for 10% of cost</a:t>
            </a:r>
          </a:p>
        </p:txBody>
      </p:sp>
      <p:sp>
        <p:nvSpPr>
          <p:cNvPr id="5" name="Freeform 4"/>
          <p:cNvSpPr/>
          <p:nvPr/>
        </p:nvSpPr>
        <p:spPr>
          <a:xfrm>
            <a:off x="3871800" y="5738760"/>
            <a:ext cx="4343400" cy="53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b="0" i="0" u="none" strike="noStrike" baseline="0">
                <a:ln>
                  <a:noFill/>
                </a:ln>
                <a:solidFill>
                  <a:srgbClr val="00DCFF"/>
                </a:solidFill>
                <a:latin typeface="Tahoma" pitchFamily="18"/>
                <a:ea typeface="Gothic" pitchFamily="2"/>
                <a:cs typeface="Lucidasans" pitchFamily="2"/>
              </a:rPr>
              <a:t>80% of responses</a:t>
            </a:r>
            <a:br>
              <a:rPr lang="en-NZ" sz="1800" b="0" i="0" u="none" strike="noStrike" baseline="0">
                <a:ln>
                  <a:noFill/>
                </a:ln>
                <a:solidFill>
                  <a:srgbClr val="00DCFF"/>
                </a:solidFill>
                <a:latin typeface="Tahoma" pitchFamily="18"/>
                <a:ea typeface="Gothic" pitchFamily="2"/>
                <a:cs typeface="Lucidasans" pitchFamily="2"/>
              </a:rPr>
            </a:br>
            <a:r>
              <a:rPr lang="en-NZ" sz="1800" b="0" i="0" u="none" strike="noStrike" baseline="0">
                <a:ln>
                  <a:noFill/>
                </a:ln>
                <a:solidFill>
                  <a:srgbClr val="00DCFF"/>
                </a:solidFill>
                <a:latin typeface="Tahoma" pitchFamily="18"/>
                <a:ea typeface="Gothic" pitchFamily="2"/>
                <a:cs typeface="Lucidasans" pitchFamily="2"/>
              </a:rPr>
              <a:t>for 40% of cost</a:t>
            </a:r>
          </a:p>
        </p:txBody>
      </p:sp>
      <p:sp>
        <p:nvSpPr>
          <p:cNvPr id="6" name="Straight Connector 5"/>
          <p:cNvSpPr/>
          <p:nvPr/>
        </p:nvSpPr>
        <p:spPr>
          <a:xfrm flipV="1">
            <a:off x="2576519" y="5052600"/>
            <a:ext cx="228601" cy="685800"/>
          </a:xfrm>
          <a:prstGeom prst="line">
            <a:avLst/>
          </a:prstGeom>
          <a:noFill/>
          <a:ln w="38160">
            <a:solidFill>
              <a:srgbClr val="008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V="1">
            <a:off x="4329000" y="5281560"/>
            <a:ext cx="152640" cy="457200"/>
          </a:xfrm>
          <a:prstGeom prst="line">
            <a:avLst/>
          </a:prstGeom>
          <a:noFill/>
          <a:ln w="38160">
            <a:solidFill>
              <a:srgbClr val="008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BA70E6-6063-4116-909F-4287D8759DF9}" type="slidenum">
              <a:rPr/>
              <a:pPr lvl="0"/>
              <a:t>48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62000" y="381000"/>
            <a:ext cx="8382000" cy="519113"/>
          </a:xfrm>
        </p:spPr>
        <p:txBody>
          <a:bodyPr wrap="square" lIns="90360" tIns="44280" rIns="90360" bIns="44280" anchorCtr="0">
            <a:no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 sz="3200" b="1" dirty="0"/>
              <a:t>ROC curves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272240"/>
            <a:ext cx="7765800" cy="3842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ROC curves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are similar to lift charts</a:t>
            </a:r>
          </a:p>
          <a:p>
            <a:pPr lvl="2" indent="-4572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ROC stands 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for “</a:t>
            </a:r>
            <a:r>
              <a:rPr lang="en-NZ" sz="2400" b="0" i="0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receiver operating characteristic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”</a:t>
            </a:r>
          </a:p>
          <a:p>
            <a:pPr marR="0" lvl="1" indent="-457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Used in signal detection to show </a:t>
            </a:r>
            <a:r>
              <a:rPr lang="en-NZ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trade-off 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between hit rate and false alarm rate over noisy channel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Differences to lift chart:</a:t>
            </a:r>
          </a:p>
          <a:p>
            <a:pPr marR="0" lvl="1" indent="-45720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Wingdings" panose="05000000000000000000" pitchFamily="2" charset="2"/>
              <a:buChar char="q"/>
              <a:tabLst>
                <a:tab pos="6302160" algn="r"/>
                <a:tab pos="7200720" algn="l"/>
                <a:tab pos="8115119" algn="l"/>
                <a:tab pos="9029519" algn="l"/>
              </a:tabLst>
            </a:pPr>
            <a:r>
              <a:rPr lang="en-NZ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y 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axis shows percentage of true positives in sample 	</a:t>
            </a:r>
            <a:r>
              <a:rPr lang="en-NZ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rather than absolute number</a:t>
            </a:r>
          </a:p>
          <a:p>
            <a:pPr marR="0" lvl="1" indent="-457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Wingdings" panose="05000000000000000000" pitchFamily="2" charset="2"/>
              <a:buChar char="q"/>
              <a:tabLst>
                <a:tab pos="6302160" algn="r"/>
                <a:tab pos="7200720" algn="l"/>
                <a:tab pos="8115119" algn="l"/>
                <a:tab pos="9029519" algn="l"/>
              </a:tabLst>
            </a:pPr>
            <a:r>
              <a:rPr lang="en-NZ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x</a:t>
            </a:r>
            <a:r>
              <a:rPr lang="en-NZ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axis shows percentage of false positives in sample	</a:t>
            </a:r>
            <a:r>
              <a:rPr lang="en-NZ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rather than sample size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436CF4-069E-44A0-A49B-B08F6D9A188E}" type="slidenum">
              <a:rPr/>
              <a:pPr lvl="0"/>
              <a:t>49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/>
              <a:t>A sample ROC curve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052280" y="1275480"/>
            <a:ext cx="7010640" cy="41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133600" y="5495647"/>
            <a:ext cx="5791200" cy="89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Jagged curve—one set of test data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Smooth curve—use cross-validation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69F4FC-E76B-414B-A868-DBBCF3084936}" type="slidenum">
              <a:rPr/>
              <a:pPr lvl="0"/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04800" y="152400"/>
            <a:ext cx="8686800" cy="977900"/>
          </a:xfrm>
        </p:spPr>
        <p:txBody>
          <a:bodyPr wrap="square" lIns="90360" tIns="44280" rIns="90360" bIns="44280" anchorCtr="0">
            <a:normAutofit fontScale="90000"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hangingPunct="0">
              <a:lnSpc>
                <a:spcPct val="100000"/>
              </a:lnSpc>
              <a:spcBef>
                <a:spcPts val="697"/>
              </a:spcBef>
              <a:buSzPct val="4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0" i="0" u="none" strike="noStrike" baseline="0" dirty="0" smtClean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Performance measures:</a:t>
            </a:r>
            <a:r>
              <a:rPr lang="en-US" sz="3600" b="0" i="0" u="none" strike="noStrike" dirty="0" smtClean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 </a:t>
            </a:r>
            <a:r>
              <a:rPr lang="en-US" sz="3600" dirty="0">
                <a:latin typeface="Utopia" pitchFamily="18"/>
                <a:ea typeface="Gothic" pitchFamily="2"/>
                <a:cs typeface="Lucidasans" pitchFamily="2"/>
              </a:rPr>
              <a:t>h</a:t>
            </a:r>
            <a:r>
              <a:rPr lang="en-US" sz="3600" b="0" i="0" u="none" strike="noStrike" baseline="0" dirty="0" smtClean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ow predictive is the model we learned?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1524000"/>
            <a:ext cx="8915400" cy="42226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lvl="0" indent="-342900" hangingPunct="0">
              <a:lnSpc>
                <a:spcPct val="90000"/>
              </a:lnSpc>
              <a:spcBef>
                <a:spcPts val="697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Natural </a:t>
            </a:r>
            <a:r>
              <a:rPr lang="en-US" sz="2400" dirty="0">
                <a:ea typeface="Gothic" pitchFamily="2"/>
                <a:cs typeface="Lucidasans" pitchFamily="2"/>
              </a:rPr>
              <a:t>performance measure for classification problems: </a:t>
            </a:r>
            <a:r>
              <a:rPr lang="en-US" sz="2400" i="1" dirty="0">
                <a:solidFill>
                  <a:srgbClr val="0070C0"/>
                </a:solidFill>
                <a:ea typeface="Gothic" pitchFamily="2"/>
                <a:cs typeface="Lucidasans" pitchFamily="2"/>
              </a:rPr>
              <a:t>error rate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i="1" dirty="0">
                <a:ea typeface="Gothic" pitchFamily="2"/>
                <a:cs typeface="Lucidasans" pitchFamily="2"/>
              </a:rPr>
              <a:t>Success</a:t>
            </a:r>
            <a:r>
              <a:rPr lang="en-US" sz="2400" dirty="0">
                <a:ea typeface="Gothic" pitchFamily="2"/>
                <a:cs typeface="Lucidasans" pitchFamily="2"/>
              </a:rPr>
              <a:t>: instance’s class is predicted correctly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i="1" dirty="0">
                <a:ea typeface="Gothic" pitchFamily="2"/>
                <a:cs typeface="Lucidasans" pitchFamily="2"/>
              </a:rPr>
              <a:t>Error</a:t>
            </a:r>
            <a:r>
              <a:rPr lang="en-US" sz="2400" dirty="0">
                <a:ea typeface="Gothic" pitchFamily="2"/>
                <a:cs typeface="Lucidasans" pitchFamily="2"/>
              </a:rPr>
              <a:t>: instance’s class is predicted incorrectly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70C0"/>
                </a:solidFill>
                <a:ea typeface="Gothic" pitchFamily="2"/>
                <a:cs typeface="Lucidasans" pitchFamily="2"/>
              </a:rPr>
              <a:t>Error rate: </a:t>
            </a:r>
            <a:r>
              <a:rPr lang="en-US" sz="2400" dirty="0">
                <a:ea typeface="Gothic" pitchFamily="2"/>
                <a:cs typeface="Lucidasans" pitchFamily="2"/>
              </a:rPr>
              <a:t>proportion of errors made over the whole set of </a:t>
            </a:r>
            <a:r>
              <a:rPr lang="en-US" sz="2400" dirty="0" smtClean="0">
                <a:ea typeface="Gothic" pitchFamily="2"/>
                <a:cs typeface="Lucidasans" pitchFamily="2"/>
              </a:rPr>
              <a:t>instances</a:t>
            </a:r>
            <a:endParaRPr lang="en-US" sz="2400" b="0" i="0" u="none" strike="noStrike" baseline="0" dirty="0" smtClean="0">
              <a:ln>
                <a:noFill/>
              </a:ln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Error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on the training data is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not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a good indicator of performance on future data</a:t>
            </a:r>
          </a:p>
          <a:p>
            <a:pPr marL="800100" lvl="2" indent="-3429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Otherwise 1-NN would be the optimum classifier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!</a:t>
            </a:r>
            <a:endParaRPr lang="en-US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Simple solution that can be used if lots of (labeled) data is available:</a:t>
            </a:r>
          </a:p>
          <a:p>
            <a:pPr marL="800100" lvl="2" indent="-342900" hangingPunct="0"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70C0"/>
                </a:solidFill>
                <a:ea typeface="Gothic" pitchFamily="2"/>
                <a:cs typeface="Lucidasans" pitchFamily="2"/>
              </a:rPr>
              <a:t>Split data into training and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70C0"/>
                </a:solidFill>
                <a:ea typeface="Gothic" pitchFamily="2"/>
                <a:cs typeface="Lucidasans" pitchFamily="2"/>
              </a:rPr>
              <a:t>testing sets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95600"/>
            <a:ext cx="8382000" cy="907941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41275">
            <a:solidFill>
              <a:schemeClr val="accent1">
                <a:alpha val="77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hangingPunct="0">
              <a:spcBef>
                <a:spcPts val="598"/>
              </a:spcBef>
              <a:buSzPct val="4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 smtClean="0">
                <a:ea typeface="Gothic" pitchFamily="2"/>
                <a:cs typeface="Lucidasans" pitchFamily="2"/>
              </a:rPr>
              <a:t>Other performance metrics</a:t>
            </a:r>
          </a:p>
          <a:p>
            <a:pPr marL="342900" lvl="0" indent="-342900" hangingPunct="0">
              <a:spcBef>
                <a:spcPts val="598"/>
              </a:spcBef>
              <a:buSzPct val="40000"/>
              <a:buFontTx/>
              <a:buChar char="-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 smtClean="0">
                <a:ea typeface="Gothic" pitchFamily="2"/>
                <a:cs typeface="Lucidasans" pitchFamily="2"/>
              </a:rPr>
              <a:t>Measures for numeric predictions</a:t>
            </a:r>
          </a:p>
        </p:txBody>
      </p:sp>
    </p:spTree>
    <p:extLst>
      <p:ext uri="{BB962C8B-B14F-4D97-AF65-F5344CB8AC3E}">
        <p14:creationId xmlns:p14="http://schemas.microsoft.com/office/powerpoint/2010/main" val="25666399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51C59D-548C-474F-BF45-0EE218C6FA55}" type="slidenum">
              <a:rPr/>
              <a:pPr lvl="0"/>
              <a:t>51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More measures...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87280"/>
            <a:ext cx="9144000" cy="51845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Percentage of retrieved documents that are relevant: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precision=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TP/(TP+FP)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Percentage of relevant documents that are returned: </a:t>
            </a:r>
            <a:b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recall =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TP/(TP+FN)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Precision/recall curves have hyperbolic shape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Summary measures: average precision at 20%, 50% and 80% recall (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three-point average recall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)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F-measure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=(2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>
                <a:ln>
                  <a:noFill/>
                </a:ln>
                <a:ea typeface="Utopia" pitchFamily="18"/>
                <a:cs typeface="Utopia" pitchFamily="18"/>
              </a:rPr>
              <a:t>×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recall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>
                <a:ln>
                  <a:noFill/>
                </a:ln>
                <a:ea typeface="Utopia" pitchFamily="18"/>
                <a:cs typeface="Utopia" pitchFamily="18"/>
              </a:rPr>
              <a:t>×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precision)/(</a:t>
            </a:r>
            <a:r>
              <a:rPr lang="en-US" sz="2400" b="0" i="0" u="none" strike="noStrike" baseline="0" dirty="0" err="1">
                <a:ln>
                  <a:noFill/>
                </a:ln>
                <a:ea typeface="Gothic" pitchFamily="2"/>
                <a:cs typeface="Lucidasans" pitchFamily="2"/>
              </a:rPr>
              <a:t>recall+precision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)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sensitivity </a:t>
            </a:r>
            <a:r>
              <a:rPr lang="en-US" sz="2400" b="0" i="0" u="none" strike="noStrike" baseline="0" dirty="0">
                <a:ln>
                  <a:noFill/>
                </a:ln>
                <a:ea typeface="Utopia" pitchFamily="18"/>
                <a:cs typeface="Utopia" pitchFamily="18"/>
              </a:rPr>
              <a:t>× specificity = (TP / (TP + FN)) × (TN / (FP + TN))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Utopia" pitchFamily="18"/>
                <a:cs typeface="Utopia" pitchFamily="18"/>
              </a:rPr>
              <a:t>Area under the ROC curve (</a:t>
            </a:r>
            <a:r>
              <a:rPr lang="en-US" sz="2400" b="0" i="1" u="none" strike="noStrike" baseline="0" dirty="0">
                <a:ln>
                  <a:noFill/>
                </a:ln>
                <a:ea typeface="Utopia" pitchFamily="18"/>
                <a:cs typeface="Utopia" pitchFamily="18"/>
              </a:rPr>
              <a:t>AUC</a:t>
            </a:r>
            <a:r>
              <a:rPr lang="en-US" sz="2400" b="0" i="0" u="none" strike="noStrike" baseline="0" dirty="0">
                <a:ln>
                  <a:noFill/>
                </a:ln>
                <a:ea typeface="Utopia" pitchFamily="18"/>
                <a:cs typeface="Utopia" pitchFamily="18"/>
              </a:rPr>
              <a:t>): </a:t>
            </a:r>
            <a:br>
              <a:rPr lang="en-US" sz="2400" b="0" i="0" u="none" strike="noStrike" baseline="0" dirty="0">
                <a:ln>
                  <a:noFill/>
                </a:ln>
                <a:ea typeface="Utopia" pitchFamily="18"/>
                <a:cs typeface="Utopia" pitchFamily="18"/>
              </a:rPr>
            </a:br>
            <a:r>
              <a:rPr lang="en-US" sz="2400" b="0" i="0" u="none" strike="noStrike" baseline="0" dirty="0">
                <a:ln>
                  <a:noFill/>
                </a:ln>
                <a:ea typeface="Utopia" pitchFamily="18"/>
                <a:cs typeface="Utopia" pitchFamily="18"/>
              </a:rPr>
              <a:t>probability that randomly chosen positive instance is ranked above randomly chosen negative one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914589-9054-47CE-9162-B36193D9D654}" type="slidenum">
              <a:rPr/>
              <a:pPr lvl="0"/>
              <a:t>52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33400" y="0"/>
            <a:ext cx="7010400" cy="977900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Evaluating numeric </a:t>
            </a:r>
            <a:r>
              <a:rPr lang="en-US" dirty="0" smtClean="0"/>
              <a:t>prediction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059896"/>
            <a:ext cx="7543799" cy="4700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Actual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target values: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</a:t>
            </a:r>
            <a:r>
              <a:rPr lang="en-US" sz="2400" b="0" i="1" u="none" strike="noStrike" baseline="-25000" dirty="0">
                <a:ln>
                  <a:noFill/>
                </a:ln>
                <a:ea typeface="Gothic" pitchFamily="2"/>
                <a:cs typeface="Lucidasans" pitchFamily="2"/>
              </a:rPr>
              <a:t>1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</a:t>
            </a:r>
            <a:r>
              <a:rPr lang="en-US" sz="2400" b="0" i="1" u="none" strike="noStrike" baseline="-25000" dirty="0">
                <a:ln>
                  <a:noFill/>
                </a:ln>
                <a:ea typeface="Gothic" pitchFamily="2"/>
                <a:cs typeface="Lucidasans" pitchFamily="2"/>
              </a:rPr>
              <a:t>2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…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</a:t>
            </a:r>
            <a:r>
              <a:rPr lang="en-US" sz="2400" b="0" i="1" u="none" strike="noStrike" baseline="-25000" dirty="0">
                <a:ln>
                  <a:noFill/>
                </a:ln>
                <a:ea typeface="Gothic" pitchFamily="2"/>
                <a:cs typeface="Lucidasans" pitchFamily="2"/>
              </a:rPr>
              <a:t>n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Predicted target values: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p</a:t>
            </a:r>
            <a:r>
              <a:rPr lang="en-US" sz="2400" b="0" i="1" u="none" strike="noStrike" baseline="-25000" dirty="0">
                <a:ln>
                  <a:noFill/>
                </a:ln>
                <a:ea typeface="Gothic" pitchFamily="2"/>
                <a:cs typeface="Lucidasans" pitchFamily="2"/>
              </a:rPr>
              <a:t>1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p</a:t>
            </a:r>
            <a:r>
              <a:rPr lang="en-US" sz="2400" b="0" i="1" u="none" strike="noStrike" baseline="-25000" dirty="0">
                <a:ln>
                  <a:noFill/>
                </a:ln>
                <a:ea typeface="Gothic" pitchFamily="2"/>
                <a:cs typeface="Lucidasans" pitchFamily="2"/>
              </a:rPr>
              <a:t>2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… </a:t>
            </a:r>
            <a:r>
              <a:rPr lang="en-US" sz="2400" b="0" i="1" u="none" strike="noStrike" baseline="0" dirty="0" err="1">
                <a:ln>
                  <a:noFill/>
                </a:ln>
                <a:ea typeface="Gothic" pitchFamily="2"/>
                <a:cs typeface="Lucidasans" pitchFamily="2"/>
              </a:rPr>
              <a:t>p</a:t>
            </a:r>
            <a:r>
              <a:rPr lang="en-US" sz="2400" b="0" i="1" u="none" strike="noStrike" baseline="-25000" dirty="0" err="1">
                <a:ln>
                  <a:noFill/>
                </a:ln>
                <a:ea typeface="Gothic" pitchFamily="2"/>
                <a:cs typeface="Lucidasans" pitchFamily="2"/>
              </a:rPr>
              <a:t>n</a:t>
            </a:r>
            <a:endParaRPr lang="en-US" sz="2400" b="0" i="1" u="none" strike="noStrike" baseline="-2500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Most popular measure: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mean-squared </a:t>
            </a:r>
            <a:r>
              <a:rPr lang="en-US" sz="2400" b="0" i="1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error  (MSE)</a:t>
            </a:r>
            <a:endParaRPr lang="en-US" sz="2400" b="0" i="1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800100" lvl="2" indent="-342900" hangingPunct="0"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Easy to manipulate 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mathematically</a:t>
            </a:r>
          </a:p>
          <a:p>
            <a:pPr marL="342900" lvl="1" indent="-342900" hangingPunct="0"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Root MSE</a:t>
            </a:r>
          </a:p>
          <a:p>
            <a:pPr marL="342900" lvl="1" indent="-342900" hangingPunct="0"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Mean absolute error</a:t>
            </a:r>
          </a:p>
          <a:p>
            <a:pPr marL="342900" lvl="1" indent="-342900" hangingPunct="0"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Relative-squared error</a:t>
            </a:r>
          </a:p>
          <a:p>
            <a:pPr marL="342900" lvl="1" indent="-342900" hangingPunct="0"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Root relative squared error</a:t>
            </a:r>
          </a:p>
          <a:p>
            <a:pPr marL="342900" lvl="1" indent="-342900" hangingPunct="0"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Relative</a:t>
            </a:r>
            <a:r>
              <a:rPr lang="en-US" sz="2400" b="0" i="0" u="none" strike="noStrike" dirty="0" smtClean="0">
                <a:ln>
                  <a:noFill/>
                </a:ln>
                <a:ea typeface="Gothic" pitchFamily="2"/>
                <a:cs typeface="Lucidasans" pitchFamily="2"/>
              </a:rPr>
              <a:t> absolute error</a:t>
            </a:r>
          </a:p>
          <a:p>
            <a:pPr marL="342900" lvl="1" indent="-342900" hangingPunct="0"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aseline="0" dirty="0" smtClean="0">
                <a:ea typeface="Gothic" pitchFamily="2"/>
                <a:cs typeface="Lucidasans" pitchFamily="2"/>
              </a:rPr>
              <a:t>Correlation</a:t>
            </a:r>
            <a:r>
              <a:rPr lang="en-US" sz="2400" dirty="0" smtClean="0">
                <a:ea typeface="Gothic" pitchFamily="2"/>
                <a:cs typeface="Lucidasans" pitchFamily="2"/>
              </a:rPr>
              <a:t> coefficient</a:t>
            </a:r>
            <a:endParaRPr lang="en-US" sz="2400" b="0" i="0" u="none" strike="noStrike" baseline="0" dirty="0" smtClean="0">
              <a:ln>
                <a:noFill/>
              </a:ln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6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00B36B-2082-4BC9-A70E-0818EB0E0E1B}" type="slidenum">
              <a:rPr/>
              <a:pPr lvl="0"/>
              <a:t>53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6248400" cy="977901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1" dirty="0"/>
              <a:t>Which measure?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1919" y="1080000"/>
            <a:ext cx="7543799" cy="1444732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457200" marR="0" lvl="0" indent="-45720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Best to look at all of them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Often it doesn’t matter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Example: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0000" y="2921760"/>
            <a:ext cx="8100000" cy="2371680"/>
            <a:chOff x="720000" y="2921760"/>
            <a:chExt cx="8100000" cy="2371680"/>
          </a:xfrm>
        </p:grpSpPr>
        <p:sp>
          <p:nvSpPr>
            <p:cNvPr id="5" name="Freeform 4"/>
            <p:cNvSpPr/>
            <p:nvPr/>
          </p:nvSpPr>
          <p:spPr>
            <a:xfrm>
              <a:off x="7707960" y="4898160"/>
              <a:ext cx="11120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0.91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6437519" y="4898160"/>
              <a:ext cx="12704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0.89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5325480" y="4898160"/>
              <a:ext cx="11120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0.88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4293360" y="4898160"/>
              <a:ext cx="103212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0.88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720000" y="4898160"/>
              <a:ext cx="357336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Correlation coefficient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7707960" y="4502880"/>
              <a:ext cx="11120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30.4%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437519" y="4502880"/>
              <a:ext cx="12704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34.8%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325480" y="4502880"/>
              <a:ext cx="11120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40.1%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293360" y="4502880"/>
              <a:ext cx="103212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43.1%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20000" y="4502880"/>
              <a:ext cx="357336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Relative absolute error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7707960" y="4107600"/>
              <a:ext cx="11120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35.8%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6437519" y="4107600"/>
              <a:ext cx="12704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39.4%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325480" y="4107600"/>
              <a:ext cx="11120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57.2%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293360" y="4107600"/>
              <a:ext cx="103212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42.2%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20000" y="4107600"/>
              <a:ext cx="357336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Root rel squared error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7707960" y="3712320"/>
              <a:ext cx="11120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29.2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437519" y="3712320"/>
              <a:ext cx="12704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33.4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325480" y="3712320"/>
              <a:ext cx="11120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38.5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293360" y="3712320"/>
              <a:ext cx="103212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41.3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720000" y="3712320"/>
              <a:ext cx="357336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Mean absolute error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7707960" y="3317039"/>
              <a:ext cx="11120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57.4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6437519" y="3317039"/>
              <a:ext cx="12704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63.3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5325480" y="3317039"/>
              <a:ext cx="11120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91.7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4293360" y="3317039"/>
              <a:ext cx="103212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67.8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720000" y="3317039"/>
              <a:ext cx="357336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Root mean-squared error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7707960" y="2921760"/>
              <a:ext cx="11120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D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6437519" y="2921760"/>
              <a:ext cx="12704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325480" y="2921760"/>
              <a:ext cx="11120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93360" y="2921760"/>
              <a:ext cx="103212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20000" y="2921760"/>
              <a:ext cx="357336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720000" y="2921760"/>
              <a:ext cx="35733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720000" y="5293440"/>
              <a:ext cx="35733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720000" y="2921760"/>
              <a:ext cx="0" cy="39527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8820000" y="2921760"/>
              <a:ext cx="0" cy="39527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4293360" y="2921760"/>
              <a:ext cx="1032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0" name="Straight Connector 39"/>
            <p:cNvSpPr/>
            <p:nvPr/>
          </p:nvSpPr>
          <p:spPr>
            <a:xfrm>
              <a:off x="5325480" y="2921760"/>
              <a:ext cx="111203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1" name="Straight Connector 40"/>
            <p:cNvSpPr/>
            <p:nvPr/>
          </p:nvSpPr>
          <p:spPr>
            <a:xfrm>
              <a:off x="6437519" y="2921760"/>
              <a:ext cx="127044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7707960" y="2921760"/>
              <a:ext cx="11120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4293360" y="3317039"/>
              <a:ext cx="0" cy="197640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5325480" y="3317039"/>
              <a:ext cx="0" cy="197640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6437519" y="3317039"/>
              <a:ext cx="0" cy="197640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6" name="Straight Connector 45"/>
            <p:cNvSpPr/>
            <p:nvPr/>
          </p:nvSpPr>
          <p:spPr>
            <a:xfrm>
              <a:off x="7707960" y="3317039"/>
              <a:ext cx="0" cy="197640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7" name="Straight Connector 46"/>
            <p:cNvSpPr/>
            <p:nvPr/>
          </p:nvSpPr>
          <p:spPr>
            <a:xfrm>
              <a:off x="8820000" y="3317039"/>
              <a:ext cx="0" cy="197640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8" name="Straight Connector 47"/>
            <p:cNvSpPr/>
            <p:nvPr/>
          </p:nvSpPr>
          <p:spPr>
            <a:xfrm>
              <a:off x="4293360" y="5293440"/>
              <a:ext cx="45266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9" name="Straight Connector 48"/>
            <p:cNvSpPr/>
            <p:nvPr/>
          </p:nvSpPr>
          <p:spPr>
            <a:xfrm>
              <a:off x="4293360" y="3317039"/>
              <a:ext cx="45266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0" name="Straight Connector 49"/>
            <p:cNvSpPr/>
            <p:nvPr/>
          </p:nvSpPr>
          <p:spPr>
            <a:xfrm>
              <a:off x="4293360" y="3712320"/>
              <a:ext cx="45266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1" name="Straight Connector 50"/>
            <p:cNvSpPr/>
            <p:nvPr/>
          </p:nvSpPr>
          <p:spPr>
            <a:xfrm>
              <a:off x="4293360" y="4107600"/>
              <a:ext cx="45266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2" name="Straight Connector 51"/>
            <p:cNvSpPr/>
            <p:nvPr/>
          </p:nvSpPr>
          <p:spPr>
            <a:xfrm>
              <a:off x="4293360" y="4502880"/>
              <a:ext cx="45266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3" name="Straight Connector 52"/>
            <p:cNvSpPr/>
            <p:nvPr/>
          </p:nvSpPr>
          <p:spPr>
            <a:xfrm>
              <a:off x="4293360" y="4898160"/>
              <a:ext cx="45266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4" name="Straight Connector 53"/>
            <p:cNvSpPr/>
            <p:nvPr/>
          </p:nvSpPr>
          <p:spPr>
            <a:xfrm>
              <a:off x="720000" y="3317039"/>
              <a:ext cx="0" cy="39528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5" name="Straight Connector 54"/>
            <p:cNvSpPr/>
            <p:nvPr/>
          </p:nvSpPr>
          <p:spPr>
            <a:xfrm>
              <a:off x="720000" y="3712320"/>
              <a:ext cx="0" cy="3952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6" name="Straight Connector 55"/>
            <p:cNvSpPr/>
            <p:nvPr/>
          </p:nvSpPr>
          <p:spPr>
            <a:xfrm>
              <a:off x="720000" y="4107600"/>
              <a:ext cx="0" cy="3952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7" name="Straight Connector 56"/>
            <p:cNvSpPr/>
            <p:nvPr/>
          </p:nvSpPr>
          <p:spPr>
            <a:xfrm>
              <a:off x="720000" y="4502880"/>
              <a:ext cx="0" cy="3952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8" name="Straight Connector 57"/>
            <p:cNvSpPr/>
            <p:nvPr/>
          </p:nvSpPr>
          <p:spPr>
            <a:xfrm>
              <a:off x="720000" y="4898160"/>
              <a:ext cx="0" cy="3952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59" name="Freeform 58"/>
          <p:cNvSpPr/>
          <p:nvPr/>
        </p:nvSpPr>
        <p:spPr>
          <a:xfrm>
            <a:off x="4114800" y="5410200"/>
            <a:ext cx="2133600" cy="99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latin typeface="Tahoma" pitchFamily="18"/>
                <a:ea typeface="Gothic" pitchFamily="2"/>
                <a:cs typeface="Lucidasans" pitchFamily="2"/>
              </a:rPr>
              <a:t>D best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latin typeface="Tahoma" pitchFamily="18"/>
                <a:ea typeface="Gothic" pitchFamily="2"/>
                <a:cs typeface="Lucidasans" pitchFamily="2"/>
              </a:rPr>
              <a:t>C second-best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latin typeface="Tahoma" pitchFamily="18"/>
                <a:ea typeface="Gothic" pitchFamily="2"/>
                <a:cs typeface="Lucidasans" pitchFamily="2"/>
              </a:rPr>
              <a:t>A, B arguable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C4DD93-84C6-4462-95F1-7B98EBDF118B}" type="slidenum">
              <a:rPr/>
              <a:pPr lvl="0"/>
              <a:t>54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MDL principle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080000"/>
            <a:ext cx="8820000" cy="3829616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MDL stands for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minimum description length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 description length is defined as:</a:t>
            </a:r>
            <a:b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	         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space required to describe a theory</a:t>
            </a:r>
            <a:b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                                             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+</a:t>
            </a:r>
            <a:b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    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space required to describe the theory’s mistakes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In our case the theory is the classifier and the mistakes are the errors on the training data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Aim: we seek a classifier with minimal DL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MDL principle is a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model selection criterion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95DC09-F6F8-4B44-87CC-EC2FB7346EBA}" type="slidenum">
              <a:rPr/>
              <a:pPr lvl="0"/>
              <a:t>55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Model selection criteria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066680"/>
            <a:ext cx="7917840" cy="34657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Model selection criteria attempt to find a good compromise between:</a:t>
            </a:r>
          </a:p>
          <a:p>
            <a:pPr marL="342900" marR="0" lvl="1" indent="-3429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 complexity of a model</a:t>
            </a:r>
          </a:p>
          <a:p>
            <a:pPr marL="342900" marR="0" lvl="1" indent="-3429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Its prediction accuracy on the training data</a:t>
            </a: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Reasoning: a good model is a simple model that achieves high accuracy on the given data</a:t>
            </a: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Also known as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Occam’s Razor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:</a:t>
            </a:r>
            <a:b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 best theory is the smallest one</a:t>
            </a:r>
            <a:b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that describes all the facts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7165799" y="4103640"/>
            <a:ext cx="1978200" cy="23763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/>
          <p:cNvSpPr/>
          <p:nvPr/>
        </p:nvSpPr>
        <p:spPr>
          <a:xfrm>
            <a:off x="914400" y="4724400"/>
            <a:ext cx="624852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i="0" u="none" strike="noStrike" baseline="0" dirty="0">
                <a:ln>
                  <a:noFill/>
                </a:ln>
                <a:latin typeface="Utopia" pitchFamily="18"/>
                <a:ea typeface="Gothic" pitchFamily="2"/>
                <a:cs typeface="Lucidasans" pitchFamily="2"/>
              </a:rPr>
              <a:t>William of Ockham, born in the village of Ockham in Surrey (England) about 1285, was the most influential philosopher of the 14th century and a controversial theologian.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1800" b="1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C2BEC8-7084-46F8-B7EB-5AC9F9347EE6}" type="slidenum">
              <a:rPr/>
              <a:pPr lvl="0"/>
              <a:t>56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Elegance vs. errors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440000"/>
            <a:ext cx="8277840" cy="21473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Theory 1: very simple, elegant theory that explains the data almost perfectly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Theory 2: significantly more complex theory that reproduces the data without mistakes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Theory 1 is probably 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preferable</a:t>
            </a:r>
            <a:endParaRPr lang="en-US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C2BEC8-7084-46F8-B7EB-5AC9F9347EE6}" type="slidenum">
              <a:rPr/>
              <a:pPr lvl="0"/>
              <a:t>57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124200" y="177123"/>
            <a:ext cx="24671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0000" y="1440000"/>
            <a:ext cx="8277840" cy="414271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</a:t>
            </a:r>
            <a:r>
              <a:rPr lang="en-US" sz="2800" dirty="0" smtClean="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  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How to sample the data to provide reliable estimates?</a:t>
            </a:r>
          </a:p>
          <a:p>
            <a:pPr marL="914400" lvl="1" indent="-457200" hangingPunct="0">
              <a:spcBef>
                <a:spcPts val="697"/>
              </a:spcBef>
              <a:buSzPct val="40000"/>
              <a:buFontTx/>
              <a:buChar char="-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- Holdout procedure, cross-validation, leave-one out, bootstrap</a:t>
            </a:r>
          </a:p>
          <a:p>
            <a:pPr marL="914400" lvl="1" indent="-457200" hangingPunct="0">
              <a:spcBef>
                <a:spcPts val="697"/>
              </a:spcBef>
              <a:buSzPct val="40000"/>
              <a:buFontTx/>
              <a:buChar char="-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 smtClean="0">
              <a:ea typeface="Gothic" pitchFamily="2"/>
              <a:cs typeface="Lucidasans" pitchFamily="2"/>
            </a:endParaRPr>
          </a:p>
          <a:p>
            <a:pPr marL="457200" indent="-457200" hangingPunct="0">
              <a:spcBef>
                <a:spcPts val="697"/>
              </a:spcBef>
              <a:buSzPct val="40000"/>
              <a:buFontTx/>
              <a:buChar char="-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How to measure</a:t>
            </a:r>
            <a:r>
              <a:rPr lang="en-US" sz="2400" b="0" i="0" u="none" strike="noStrike" dirty="0" smtClean="0">
                <a:ln>
                  <a:noFill/>
                </a:ln>
                <a:ea typeface="Gothic" pitchFamily="2"/>
                <a:cs typeface="Lucidasans" pitchFamily="2"/>
              </a:rPr>
              <a:t> statistically reliability of estimators?</a:t>
            </a:r>
          </a:p>
          <a:p>
            <a:pPr marL="914400" lvl="1" indent="-457200" hangingPunct="0">
              <a:spcBef>
                <a:spcPts val="697"/>
              </a:spcBef>
              <a:buSzPct val="40000"/>
              <a:buFontTx/>
              <a:buChar char="-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aseline="0" dirty="0" smtClean="0">
                <a:ea typeface="Gothic" pitchFamily="2"/>
                <a:cs typeface="Lucidasans" pitchFamily="2"/>
              </a:rPr>
              <a:t>-</a:t>
            </a:r>
            <a:r>
              <a:rPr lang="en-US" sz="2400" dirty="0" smtClean="0">
                <a:ea typeface="Gothic" pitchFamily="2"/>
                <a:cs typeface="Lucidasans" pitchFamily="2"/>
              </a:rPr>
              <a:t> confidence intervals</a:t>
            </a:r>
          </a:p>
          <a:p>
            <a:pPr marL="914400" lvl="1" indent="-457200" hangingPunct="0">
              <a:spcBef>
                <a:spcPts val="697"/>
              </a:spcBef>
              <a:buSzPct val="40000"/>
              <a:buFontTx/>
              <a:buChar char="-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 smtClean="0">
              <a:ea typeface="Gothic" pitchFamily="2"/>
              <a:cs typeface="Lucidasans" pitchFamily="2"/>
            </a:endParaRPr>
          </a:p>
          <a:p>
            <a:pPr lvl="1" hangingPunct="0">
              <a:spcBef>
                <a:spcPts val="697"/>
              </a:spcBef>
              <a:buSzPct val="4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How to compare data mining schemes?</a:t>
            </a:r>
          </a:p>
          <a:p>
            <a:pPr marL="914400" lvl="1" indent="-457200" hangingPunct="0">
              <a:spcBef>
                <a:spcPts val="697"/>
              </a:spcBef>
              <a:buSzPct val="40000"/>
              <a:buFontTx/>
              <a:buChar char="-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- t-tests</a:t>
            </a:r>
          </a:p>
        </p:txBody>
      </p:sp>
    </p:spTree>
    <p:extLst>
      <p:ext uri="{BB962C8B-B14F-4D97-AF65-F5344CB8AC3E}">
        <p14:creationId xmlns:p14="http://schemas.microsoft.com/office/powerpoint/2010/main" val="2106967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C2BEC8-7084-46F8-B7EB-5AC9F9347EE6}" type="slidenum">
              <a:rPr/>
              <a:pPr lvl="0"/>
              <a:t>58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124200" y="67112"/>
            <a:ext cx="3124200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594" y="914400"/>
            <a:ext cx="8277840" cy="46541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800100" lvl="1" indent="-342900" hangingPunct="0">
              <a:spcBef>
                <a:spcPts val="697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How to measure classification performance?</a:t>
            </a:r>
          </a:p>
          <a:p>
            <a:pPr marL="800100" lvl="1" indent="-342900" hangingPunct="0">
              <a:spcBef>
                <a:spcPts val="697"/>
              </a:spcBef>
              <a:buSzPct val="40000"/>
              <a:buFontTx/>
              <a:buChar char="-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-	  error rate (substitution, generalization)</a:t>
            </a:r>
          </a:p>
          <a:p>
            <a:pPr marL="800100" lvl="1" indent="-342900" hangingPunct="0">
              <a:spcBef>
                <a:spcPts val="697"/>
              </a:spcBef>
              <a:buSzPct val="40000"/>
              <a:buFontTx/>
              <a:buChar char="-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 - loss-function for probabilistic classifiers</a:t>
            </a:r>
          </a:p>
          <a:p>
            <a:pPr lvl="1" hangingPunct="0">
              <a:spcBef>
                <a:spcPts val="697"/>
              </a:spcBef>
              <a:buSzPct val="4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ea typeface="Gothic" pitchFamily="2"/>
                <a:cs typeface="Lucidasans" pitchFamily="2"/>
              </a:rPr>
              <a:t> </a:t>
            </a:r>
            <a:r>
              <a:rPr lang="en-US" sz="2400" dirty="0" smtClean="0">
                <a:ea typeface="Gothic" pitchFamily="2"/>
                <a:cs typeface="Lucidasans" pitchFamily="2"/>
              </a:rPr>
              <a:t>    -  measures for numeric predictions</a:t>
            </a:r>
          </a:p>
          <a:p>
            <a:pPr marL="800100" lvl="1" indent="-342900" hangingPunct="0">
              <a:spcBef>
                <a:spcPts val="697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How to visualize performance for probabilistic classifiers?</a:t>
            </a:r>
          </a:p>
          <a:p>
            <a:pPr lvl="1" hangingPunct="0">
              <a:spcBef>
                <a:spcPts val="697"/>
              </a:spcBef>
              <a:buSzPct val="4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ea typeface="Gothic" pitchFamily="2"/>
                <a:cs typeface="Lucidasans" pitchFamily="2"/>
              </a:rPr>
              <a:t>	</a:t>
            </a:r>
            <a:r>
              <a:rPr lang="en-US" sz="2400" dirty="0" smtClean="0">
                <a:ea typeface="Gothic" pitchFamily="2"/>
                <a:cs typeface="Lucidasans" pitchFamily="2"/>
              </a:rPr>
              <a:t>- Lift curves</a:t>
            </a:r>
          </a:p>
          <a:p>
            <a:pPr lvl="1" hangingPunct="0">
              <a:spcBef>
                <a:spcPts val="697"/>
              </a:spcBef>
              <a:buSzPct val="4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	- ROC Curves</a:t>
            </a:r>
          </a:p>
          <a:p>
            <a:pPr marL="800100" lvl="1" indent="-342900" hangingPunct="0">
              <a:spcBef>
                <a:spcPts val="697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How to take costs into account?</a:t>
            </a:r>
          </a:p>
          <a:p>
            <a:pPr lvl="1" hangingPunct="0">
              <a:spcBef>
                <a:spcPts val="697"/>
              </a:spcBef>
              <a:buSzPct val="4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ea typeface="Gothic" pitchFamily="2"/>
                <a:cs typeface="Lucidasans" pitchFamily="2"/>
              </a:rPr>
              <a:t>	</a:t>
            </a:r>
            <a:r>
              <a:rPr lang="en-US" sz="2400" dirty="0" smtClean="0">
                <a:ea typeface="Gothic" pitchFamily="2"/>
                <a:cs typeface="Lucidasans" pitchFamily="2"/>
              </a:rPr>
              <a:t>- classification costs</a:t>
            </a:r>
          </a:p>
          <a:p>
            <a:pPr lvl="1" hangingPunct="0">
              <a:spcBef>
                <a:spcPts val="697"/>
              </a:spcBef>
              <a:buSzPct val="4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ea typeface="Gothic" pitchFamily="2"/>
                <a:cs typeface="Lucidasans" pitchFamily="2"/>
              </a:rPr>
              <a:t>	</a:t>
            </a:r>
            <a:r>
              <a:rPr lang="en-US" sz="2400" dirty="0" smtClean="0">
                <a:ea typeface="Gothic" pitchFamily="2"/>
                <a:cs typeface="Lucidasans" pitchFamily="2"/>
              </a:rPr>
              <a:t>- cost sensitive learning</a:t>
            </a:r>
          </a:p>
        </p:txBody>
      </p:sp>
    </p:spTree>
    <p:extLst>
      <p:ext uri="{BB962C8B-B14F-4D97-AF65-F5344CB8AC3E}">
        <p14:creationId xmlns:p14="http://schemas.microsoft.com/office/powerpoint/2010/main" val="404418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C2BEC8-7084-46F8-B7EB-5AC9F9347EE6}" type="slidenum">
              <a:rPr/>
              <a:pPr lvl="0"/>
              <a:t>59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85800" y="7620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 smtClean="0"/>
              <a:t>Interesting related papers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0000" y="1143000"/>
            <a:ext cx="8277840" cy="55404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457200" lvl="0" indent="-457200" hangingPunct="0">
              <a:spcBef>
                <a:spcPts val="697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</a:t>
            </a:r>
            <a:r>
              <a:rPr lang="en-US" sz="2400" dirty="0" smtClean="0">
                <a:ea typeface="Gothic" pitchFamily="2"/>
                <a:cs typeface="Lucidasans" pitchFamily="2"/>
              </a:rPr>
              <a:t>S</a:t>
            </a:r>
            <a:r>
              <a:rPr lang="en-US" sz="2400" dirty="0">
                <a:ea typeface="Gothic" pitchFamily="2"/>
                <a:cs typeface="Lucidasans" pitchFamily="2"/>
              </a:rPr>
              <a:t>. </a:t>
            </a:r>
            <a:r>
              <a:rPr lang="en-US" sz="2400" dirty="0" err="1">
                <a:ea typeface="Gothic" pitchFamily="2"/>
                <a:cs typeface="Lucidasans" pitchFamily="2"/>
              </a:rPr>
              <a:t>Vijayanarasimhan</a:t>
            </a:r>
            <a:r>
              <a:rPr lang="en-US" sz="2400" dirty="0">
                <a:ea typeface="Gothic" pitchFamily="2"/>
                <a:cs typeface="Lucidasans" pitchFamily="2"/>
              </a:rPr>
              <a:t> and K. </a:t>
            </a:r>
            <a:r>
              <a:rPr lang="en-US" sz="2400" dirty="0" err="1">
                <a:ea typeface="Gothic" pitchFamily="2"/>
                <a:cs typeface="Lucidasans" pitchFamily="2"/>
              </a:rPr>
              <a:t>Grauman</a:t>
            </a:r>
            <a:r>
              <a:rPr lang="en-US" sz="2400" dirty="0">
                <a:ea typeface="Gothic" pitchFamily="2"/>
                <a:cs typeface="Lucidasans" pitchFamily="2"/>
              </a:rPr>
              <a:t>, “Cost-Sensitive Active Visual Category Learning”, Intl. Journal of Computer Vision (IJCV), Vol. 91, Issue 1 (2011</a:t>
            </a:r>
            <a:r>
              <a:rPr lang="en-US" sz="2400" dirty="0" smtClean="0">
                <a:ea typeface="Gothic" pitchFamily="2"/>
                <a:cs typeface="Lucidasans" pitchFamily="2"/>
              </a:rPr>
              <a:t>). </a:t>
            </a:r>
            <a:r>
              <a:rPr lang="en-US" sz="2400" dirty="0" smtClean="0">
                <a:ea typeface="Gothic" pitchFamily="2"/>
                <a:cs typeface="Lucidasans" pitchFamily="2"/>
                <a:hlinkClick r:id="rId3"/>
              </a:rPr>
              <a:t>http</a:t>
            </a:r>
            <a:r>
              <a:rPr lang="en-US" sz="2400" dirty="0">
                <a:ea typeface="Gothic" pitchFamily="2"/>
                <a:cs typeface="Lucidasans" pitchFamily="2"/>
                <a:hlinkClick r:id="rId3"/>
              </a:rPr>
              <a:t>://</a:t>
            </a:r>
            <a:r>
              <a:rPr lang="en-US" sz="2400" dirty="0" smtClean="0">
                <a:ea typeface="Gothic" pitchFamily="2"/>
                <a:cs typeface="Lucidasans" pitchFamily="2"/>
                <a:hlinkClick r:id="rId3"/>
              </a:rPr>
              <a:t>vision.cs.utexas.edu/projects/others/ijcv-preprint.pdf</a:t>
            </a:r>
            <a:endParaRPr lang="en-US" sz="2400" dirty="0" smtClean="0">
              <a:ea typeface="Gothic" pitchFamily="2"/>
              <a:cs typeface="Lucidasans" pitchFamily="2"/>
            </a:endParaRPr>
          </a:p>
          <a:p>
            <a:pPr marL="342900" lvl="0" indent="-342900" hangingPunct="0">
              <a:spcBef>
                <a:spcPts val="697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 smtClean="0">
              <a:ea typeface="Gothic" pitchFamily="2"/>
              <a:cs typeface="Lucidasans" pitchFamily="2"/>
            </a:endParaRPr>
          </a:p>
          <a:p>
            <a:pPr marL="342900" indent="-342900" hangingPunct="0">
              <a:spcBef>
                <a:spcPts val="697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M. E. Ramirez-</a:t>
            </a:r>
            <a:r>
              <a:rPr lang="en-US" sz="2400" dirty="0" err="1"/>
              <a:t>Loaiza</a:t>
            </a:r>
            <a:r>
              <a:rPr lang="en-US" sz="2400" dirty="0"/>
              <a:t>, A. </a:t>
            </a:r>
            <a:r>
              <a:rPr lang="en-US" sz="2400" dirty="0" err="1"/>
              <a:t>Culotta</a:t>
            </a:r>
            <a:r>
              <a:rPr lang="en-US" sz="2400" dirty="0"/>
              <a:t> and M. </a:t>
            </a:r>
            <a:r>
              <a:rPr lang="en-US" sz="2400" dirty="0" err="1"/>
              <a:t>Bilgic</a:t>
            </a:r>
            <a:r>
              <a:rPr lang="en-US" sz="2400" dirty="0"/>
              <a:t>, “Towards Anytime Active Learning: Interrupting Experts to Reduce Annotation Costs,” </a:t>
            </a:r>
            <a:r>
              <a:rPr lang="en-US" sz="2400" i="1" dirty="0"/>
              <a:t>in Proceedings of the 19</a:t>
            </a:r>
            <a:r>
              <a:rPr lang="en-US" sz="2400" i="1" baseline="30000" dirty="0"/>
              <a:t>th</a:t>
            </a:r>
            <a:r>
              <a:rPr lang="en-US" sz="2400" i="1" dirty="0"/>
              <a:t> Conference on Knowledge Discovery and Data Mining</a:t>
            </a:r>
            <a:r>
              <a:rPr lang="en-US" sz="2400" dirty="0"/>
              <a:t>, Chicago, IL, August 2013.</a:t>
            </a:r>
          </a:p>
          <a:p>
            <a:pPr lvl="0" hangingPunct="0">
              <a:spcBef>
                <a:spcPts val="697"/>
              </a:spcBef>
              <a:buSzPct val="40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ea typeface="Gothic" pitchFamily="2"/>
                <a:cs typeface="Lucidasans" pitchFamily="2"/>
              </a:rPr>
              <a:t>	     http</a:t>
            </a:r>
            <a:r>
              <a:rPr lang="en-US" sz="2400" dirty="0">
                <a:ea typeface="Gothic" pitchFamily="2"/>
                <a:cs typeface="Lucidasans" pitchFamily="2"/>
              </a:rPr>
              <a:t>://poloclub.gatech.edu/idea2013/papers/p88-ramirez.pdf</a:t>
            </a:r>
            <a:endParaRPr lang="en-US" sz="2400" dirty="0" smtClean="0">
              <a:ea typeface="Gothic" pitchFamily="2"/>
              <a:cs typeface="Lucidasans" pitchFamily="2"/>
            </a:endParaRPr>
          </a:p>
          <a:p>
            <a:pPr lvl="0" hangingPunct="0">
              <a:spcBef>
                <a:spcPts val="697"/>
              </a:spcBef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dirty="0"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lvl="0" hangingPunct="0">
              <a:spcBef>
                <a:spcPts val="697"/>
              </a:spcBef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dirty="0" smtClean="0"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33564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E1F7AC-7C92-40DC-91E7-AA106850B373}" type="slidenum">
              <a:rPr/>
              <a:pPr lvl="0"/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19200" y="76200"/>
            <a:ext cx="7162800" cy="977900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1" dirty="0"/>
              <a:t>Training and testing </a:t>
            </a:r>
            <a:r>
              <a:rPr lang="en-US" sz="3200" b="1" dirty="0" smtClean="0"/>
              <a:t>I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587600"/>
            <a:ext cx="8847600" cy="38551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457200" marR="0" lvl="0" indent="-457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Test set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: independent instances that have played no part in formation of classifier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Assumption: both training data and test data are representative samples of the underlying 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problem</a:t>
            </a:r>
          </a:p>
          <a:p>
            <a:pPr marL="457200" lvl="2" hangingPunct="0">
              <a:lnSpc>
                <a:spcPct val="90000"/>
              </a:lnSpc>
              <a:spcBef>
                <a:spcPts val="598"/>
              </a:spcBef>
              <a:buSzPct val="45000"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457200" marR="0" lvl="0" indent="-457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Test and training data may differ in nature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Example: classifiers built using customer data from two different towns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and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B</a:t>
            </a:r>
          </a:p>
          <a:p>
            <a:pPr marL="800100" lvl="3" indent="-342900" hangingPunct="0">
              <a:lnSpc>
                <a:spcPct val="90000"/>
              </a:lnSpc>
              <a:spcBef>
                <a:spcPts val="499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To estimate performance of classifier from town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in completely new town, test it on data from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818BCE-3497-42CA-BBB4-9232E403ACFD}" type="slidenum">
              <a:rPr/>
              <a:pPr lvl="0"/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53621" y="76200"/>
            <a:ext cx="7543800" cy="977900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1" dirty="0"/>
              <a:t>Note on parameter tuning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219320"/>
            <a:ext cx="8820000" cy="3970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It is important that the test data is not used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in any way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to create the classifier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Some learning schemes operate in two stages:</a:t>
            </a:r>
          </a:p>
          <a:p>
            <a:pPr marL="800100" lvl="2" indent="-342900" hangingPunct="0"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Stage 1: build the basic structure</a:t>
            </a:r>
          </a:p>
          <a:p>
            <a:pPr marL="800100" lvl="2" indent="-342900" hangingPunct="0"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Stage 2: optimize parameter settings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 test data can’t be used for parameter tuning!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Proper procedure uses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three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sets: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training data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,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validation data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, and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test data</a:t>
            </a:r>
          </a:p>
          <a:p>
            <a:pPr marL="800100" lvl="2" indent="-342900" hangingPunct="0"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Validation data is used to optimize parameters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2BFAFA-E880-4820-90AA-74E7DE0FF7D6}" type="slidenum">
              <a:rPr/>
              <a:pPr lvl="0"/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19200" y="228600"/>
            <a:ext cx="7543800" cy="977900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1" dirty="0" smtClean="0"/>
              <a:t>Training and testing II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0000" y="1260000"/>
            <a:ext cx="8887800" cy="3507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457200" lvl="0" indent="-457200" hangingPunct="0">
              <a:lnSpc>
                <a:spcPct val="90000"/>
              </a:lnSpc>
              <a:spcBef>
                <a:spcPts val="697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i="1" dirty="0">
                <a:solidFill>
                  <a:schemeClr val="accent5"/>
                </a:solidFill>
                <a:ea typeface="Gothic" pitchFamily="2"/>
                <a:cs typeface="Lucidasans" pitchFamily="2"/>
              </a:rPr>
              <a:t>Resubstitution error: </a:t>
            </a:r>
            <a:r>
              <a:rPr lang="en-US" sz="2400" dirty="0">
                <a:ea typeface="Gothic" pitchFamily="2"/>
                <a:cs typeface="Lucidasans" pitchFamily="2"/>
              </a:rPr>
              <a:t>error rate obtained from training data</a:t>
            </a:r>
          </a:p>
          <a:p>
            <a:pPr marL="914400" lvl="1" indent="-457200" hangingPunct="0">
              <a:lnSpc>
                <a:spcPct val="90000"/>
              </a:lnSpc>
              <a:spcBef>
                <a:spcPts val="697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ea typeface="Gothic" pitchFamily="2"/>
                <a:cs typeface="Lucidasans" pitchFamily="2"/>
              </a:rPr>
              <a:t>Resubstitution error is (hopelessly) optimistic!</a:t>
            </a:r>
          </a:p>
          <a:p>
            <a:pPr marL="457200" lvl="0" indent="-457200" hangingPunct="0">
              <a:lnSpc>
                <a:spcPct val="90000"/>
              </a:lnSpc>
              <a:spcBef>
                <a:spcPts val="697"/>
              </a:spcBef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i="1" dirty="0" smtClean="0">
                <a:solidFill>
                  <a:schemeClr val="accent5"/>
                </a:solidFill>
                <a:ea typeface="Gothic" pitchFamily="2"/>
                <a:cs typeface="Lucidasans" pitchFamily="2"/>
              </a:rPr>
              <a:t>Generalization </a:t>
            </a:r>
            <a:r>
              <a:rPr lang="en-US" sz="2400" i="1" dirty="0">
                <a:solidFill>
                  <a:schemeClr val="accent5"/>
                </a:solidFill>
                <a:ea typeface="Gothic" pitchFamily="2"/>
                <a:cs typeface="Lucidasans" pitchFamily="2"/>
              </a:rPr>
              <a:t>error</a:t>
            </a:r>
            <a:r>
              <a:rPr lang="en-US" sz="2400" i="1" dirty="0">
                <a:ea typeface="Gothic" pitchFamily="2"/>
                <a:cs typeface="Lucidasans" pitchFamily="2"/>
              </a:rPr>
              <a:t>: </a:t>
            </a:r>
            <a:r>
              <a:rPr lang="en-US" sz="2400" dirty="0">
                <a:ea typeface="Gothic" pitchFamily="2"/>
                <a:cs typeface="Lucidasans" pitchFamily="2"/>
              </a:rPr>
              <a:t>error rate obtained from </a:t>
            </a:r>
            <a:r>
              <a:rPr lang="en-US" sz="2400" dirty="0" smtClean="0">
                <a:ea typeface="Gothic" pitchFamily="2"/>
                <a:cs typeface="Lucidasans" pitchFamily="2"/>
              </a:rPr>
              <a:t>testing data</a:t>
            </a:r>
            <a:endParaRPr lang="en-US" sz="2400" b="0" i="0" u="none" strike="noStrike" baseline="0" dirty="0" smtClean="0">
              <a:ln>
                <a:noFill/>
              </a:ln>
              <a:ea typeface="Gothic" pitchFamily="2"/>
              <a:cs typeface="Lucidasans" pitchFamily="2"/>
            </a:endParaRP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Generally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, the larger the training data the better the </a:t>
            </a:r>
            <a:r>
              <a:rPr lang="en-US" sz="24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classifier</a:t>
            </a:r>
            <a:endParaRPr lang="en-US" sz="2400" b="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 larger the test data the more accurate the error estimate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Holdout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 procedure: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method of splitting original data into training and test set</a:t>
            </a:r>
          </a:p>
          <a:p>
            <a:pPr marL="800100" lvl="2" indent="-342900" hangingPunct="0">
              <a:spcBef>
                <a:spcPts val="598"/>
              </a:spcBef>
              <a:buSzPct val="45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Dilemma: ideally both training set </a:t>
            </a:r>
            <a:r>
              <a:rPr lang="en-US" sz="24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and </a:t>
            </a: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test set should be large!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07C09D-C08B-4271-B89F-996CC5A09963}" type="slidenum">
              <a:rPr/>
              <a:pPr lvl="0"/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47800" y="152400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 b="1" dirty="0"/>
              <a:t>Holdout estimation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371599"/>
            <a:ext cx="8146800" cy="34300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457200" marR="0" lvl="0" indent="-457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 smtClean="0">
                <a:ln>
                  <a:noFill/>
                </a:ln>
                <a:ea typeface="Gothic" pitchFamily="2"/>
                <a:cs typeface="Lucidasans" pitchFamily="2"/>
              </a:rPr>
              <a:t>The </a:t>
            </a:r>
            <a:r>
              <a:rPr lang="en-US" sz="2800" b="0" i="1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holdout</a:t>
            </a:r>
            <a:r>
              <a:rPr lang="en-US" sz="28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 method reserves a certain amount for testing and uses the remainder for training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Usually: one third for testing, the rest for training</a:t>
            </a:r>
          </a:p>
          <a:p>
            <a:pPr marL="457200" marR="0" lvl="0" indent="-457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Problem: the samples might not be representative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Example: class might be missing in the test data</a:t>
            </a:r>
          </a:p>
          <a:p>
            <a:pPr marL="457200" marR="0" lvl="0" indent="-457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Advanced version uses </a:t>
            </a:r>
            <a:r>
              <a:rPr lang="en-US" sz="2800" b="0" i="1" u="none" strike="noStrike" baseline="0" dirty="0">
                <a:ln>
                  <a:noFill/>
                </a:ln>
                <a:solidFill>
                  <a:schemeClr val="accent5"/>
                </a:solidFill>
                <a:ea typeface="Gothic" pitchFamily="2"/>
                <a:cs typeface="Lucidasans" pitchFamily="2"/>
              </a:rPr>
              <a:t>stratification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SzPct val="60000"/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Ensures that each class is represented with approximately equal proportions in both subsets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4160</TotalTime>
  <Words>3438</Words>
  <Application>Microsoft Office PowerPoint</Application>
  <PresentationFormat>On-screen Show (4:3)</PresentationFormat>
  <Paragraphs>599</Paragraphs>
  <Slides>59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4" baseType="lpstr">
      <vt:lpstr>Arial</vt:lpstr>
      <vt:lpstr>Arial Black</vt:lpstr>
      <vt:lpstr>Calibri</vt:lpstr>
      <vt:lpstr>Calibri Light</vt:lpstr>
      <vt:lpstr>Gothic</vt:lpstr>
      <vt:lpstr>Lucidasans</vt:lpstr>
      <vt:lpstr>StarSymbol</vt:lpstr>
      <vt:lpstr>Symbol</vt:lpstr>
      <vt:lpstr>Tahoma</vt:lpstr>
      <vt:lpstr>Times</vt:lpstr>
      <vt:lpstr>Times New Roman</vt:lpstr>
      <vt:lpstr>Utopia</vt:lpstr>
      <vt:lpstr>Wingdings</vt:lpstr>
      <vt:lpstr>Office Theme</vt:lpstr>
      <vt:lpstr>Equation</vt:lpstr>
      <vt:lpstr>PowerPoint Presentation</vt:lpstr>
      <vt:lpstr>Issues in Performance Evaluation: Outline</vt:lpstr>
      <vt:lpstr>PowerPoint Presentation</vt:lpstr>
      <vt:lpstr>PowerPoint Presentation</vt:lpstr>
      <vt:lpstr>Performance measures: how predictive is the model we learned?</vt:lpstr>
      <vt:lpstr>Training and testing I</vt:lpstr>
      <vt:lpstr>Note on parameter tuning</vt:lpstr>
      <vt:lpstr>Training and testing II</vt:lpstr>
      <vt:lpstr>Holdout estimation</vt:lpstr>
      <vt:lpstr>Repeated holdout method</vt:lpstr>
      <vt:lpstr>Cross-validation</vt:lpstr>
      <vt:lpstr>More on cross-validation</vt:lpstr>
      <vt:lpstr>Leave-One-Out cross-validation</vt:lpstr>
      <vt:lpstr>The bootstrap</vt:lpstr>
      <vt:lpstr>PowerPoint Presentation</vt:lpstr>
      <vt:lpstr>The 0.632 bootstrap</vt:lpstr>
      <vt:lpstr>Estimating error with the bootstrap</vt:lpstr>
      <vt:lpstr>PowerPoint Presentation</vt:lpstr>
      <vt:lpstr>Predicting performance as a Bernoulli Process</vt:lpstr>
      <vt:lpstr>Confidence intervals</vt:lpstr>
      <vt:lpstr>Mean and variance</vt:lpstr>
      <vt:lpstr>Confidence limits</vt:lpstr>
      <vt:lpstr>Examples</vt:lpstr>
      <vt:lpstr>PowerPoint Presentation</vt:lpstr>
      <vt:lpstr>Comparing data mining schemes</vt:lpstr>
      <vt:lpstr>Paired t-test</vt:lpstr>
      <vt:lpstr>Student’s distribution</vt:lpstr>
      <vt:lpstr>Performing the test</vt:lpstr>
      <vt:lpstr>PowerPoint Presentation</vt:lpstr>
      <vt:lpstr>Predicting probabilities</vt:lpstr>
      <vt:lpstr>Quadratic loss function</vt:lpstr>
      <vt:lpstr>Informational loss function</vt:lpstr>
      <vt:lpstr>Discussion</vt:lpstr>
      <vt:lpstr>PowerPoint Presentation</vt:lpstr>
      <vt:lpstr>Cost-sensitive evaluation</vt:lpstr>
      <vt:lpstr>Cost-sensitive evaluation</vt:lpstr>
      <vt:lpstr>Cost-sensitive evaluation: Example</vt:lpstr>
      <vt:lpstr>Aside: the kappa statistic</vt:lpstr>
      <vt:lpstr>Counting the cost</vt:lpstr>
      <vt:lpstr>Cost-sensitive learning</vt:lpstr>
      <vt:lpstr>Cost-sensitive learning</vt:lpstr>
      <vt:lpstr>Cost-sensitive learning</vt:lpstr>
      <vt:lpstr>Cost-sensitive learning</vt:lpstr>
      <vt:lpstr>PowerPoint Presentation</vt:lpstr>
      <vt:lpstr>Lift charts</vt:lpstr>
      <vt:lpstr>Generating a lift chart (see handout)</vt:lpstr>
      <vt:lpstr>A hypothetical cumulative gain  chart</vt:lpstr>
      <vt:lpstr>ROC curves</vt:lpstr>
      <vt:lpstr>A sample ROC curve</vt:lpstr>
      <vt:lpstr>PowerPoint Presentation</vt:lpstr>
      <vt:lpstr>More measures...</vt:lpstr>
      <vt:lpstr>Evaluating numeric prediction</vt:lpstr>
      <vt:lpstr>Which measure?</vt:lpstr>
      <vt:lpstr>The MDL principle</vt:lpstr>
      <vt:lpstr>Model selection criteria</vt:lpstr>
      <vt:lpstr>Elegance vs. errors</vt:lpstr>
      <vt:lpstr>Summary</vt:lpstr>
      <vt:lpstr>Summary</vt:lpstr>
      <vt:lpstr>Interesting related papers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dstan</dc:creator>
  <cp:lastModifiedBy>Daniela Raicu</cp:lastModifiedBy>
  <cp:revision>51</cp:revision>
  <cp:lastPrinted>2018-01-21T21:50:06Z</cp:lastPrinted>
  <dcterms:created xsi:type="dcterms:W3CDTF">2013-09-11T02:56:12Z</dcterms:created>
  <dcterms:modified xsi:type="dcterms:W3CDTF">2018-01-29T21:54:17Z</dcterms:modified>
</cp:coreProperties>
</file>