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57" r:id="rId4"/>
    <p:sldId id="266" r:id="rId5"/>
    <p:sldId id="268" r:id="rId6"/>
    <p:sldId id="267" r:id="rId7"/>
    <p:sldId id="272" r:id="rId8"/>
    <p:sldId id="279" r:id="rId9"/>
    <p:sldId id="269" r:id="rId10"/>
    <p:sldId id="270" r:id="rId11"/>
    <p:sldId id="271" r:id="rId12"/>
    <p:sldId id="290" r:id="rId13"/>
    <p:sldId id="273" r:id="rId14"/>
    <p:sldId id="274" r:id="rId15"/>
    <p:sldId id="275" r:id="rId16"/>
    <p:sldId id="277" r:id="rId17"/>
    <p:sldId id="278" r:id="rId18"/>
    <p:sldId id="276" r:id="rId19"/>
    <p:sldId id="287" r:id="rId20"/>
    <p:sldId id="280" r:id="rId21"/>
    <p:sldId id="282" r:id="rId22"/>
    <p:sldId id="288" r:id="rId23"/>
    <p:sldId id="283" r:id="rId24"/>
    <p:sldId id="284" r:id="rId25"/>
    <p:sldId id="285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2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9FAC-B367-4059-B114-3DDBFA5886D0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8C0A-50E2-46FF-9429-CEA8669901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20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9FAC-B367-4059-B114-3DDBFA5886D0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8C0A-50E2-46FF-9429-CEA8669901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1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9FAC-B367-4059-B114-3DDBFA5886D0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8C0A-50E2-46FF-9429-CEA8669901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85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9FAC-B367-4059-B114-3DDBFA5886D0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8C0A-50E2-46FF-9429-CEA8669901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02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9FAC-B367-4059-B114-3DDBFA5886D0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8C0A-50E2-46FF-9429-CEA8669901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13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9FAC-B367-4059-B114-3DDBFA5886D0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8C0A-50E2-46FF-9429-CEA8669901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97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9FAC-B367-4059-B114-3DDBFA5886D0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8C0A-50E2-46FF-9429-CEA8669901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42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9FAC-B367-4059-B114-3DDBFA5886D0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8C0A-50E2-46FF-9429-CEA8669901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52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9FAC-B367-4059-B114-3DDBFA5886D0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8C0A-50E2-46FF-9429-CEA8669901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24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9FAC-B367-4059-B114-3DDBFA5886D0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8C0A-50E2-46FF-9429-CEA8669901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45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9FAC-B367-4059-B114-3DDBFA5886D0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8C0A-50E2-46FF-9429-CEA8669901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1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78F9FAC-B367-4059-B114-3DDBFA5886D0}" type="datetimeFigureOut">
              <a:rPr lang="en-GB" smtClean="0"/>
              <a:t>24/05/2016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6C88C0A-50E2-46FF-9429-CEA8669901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49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Development and QA dilemmas in DevOps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Matteo Emili</a:t>
            </a:r>
          </a:p>
          <a:p>
            <a:r>
              <a:rPr lang="en-GB" dirty="0"/>
              <a:t>twitter.com/</a:t>
            </a:r>
            <a:r>
              <a:rPr lang="en-GB" dirty="0" err="1"/>
              <a:t>MattVSTS</a:t>
            </a:r>
            <a:r>
              <a:rPr lang="en-GB" dirty="0"/>
              <a:t> || mattvsts.blogspot.com</a:t>
            </a:r>
          </a:p>
        </p:txBody>
      </p:sp>
    </p:spTree>
    <p:extLst>
      <p:ext uri="{BB962C8B-B14F-4D97-AF65-F5344CB8AC3E}">
        <p14:creationId xmlns:p14="http://schemas.microsoft.com/office/powerpoint/2010/main" val="1249966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7" name="Picture 3" descr="https://upload.wikimedia.org/wikipedia/commons/1/11/Panic_butt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65912"/>
            <a:ext cx="12662791" cy="949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053" name="HTMLCheckbox1" r:id="rId2" imgW="209520" imgH="266760"/>
        </mc:Choice>
        <mc:Fallback>
          <p:control name="HTMLCheckbox1" r:id="rId2" imgW="209520" imgH="266760">
            <p:pic>
              <p:nvPicPr>
                <p:cNvPr id="4" name="HTMLCheck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-63500" y="-529387"/>
                  <a:ext cx="807667" cy="173124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1491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typical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 everything in a separate environment</a:t>
            </a:r>
          </a:p>
          <a:p>
            <a:r>
              <a:rPr lang="en-GB" dirty="0"/>
              <a:t>Countless hours of tests</a:t>
            </a:r>
          </a:p>
          <a:p>
            <a:r>
              <a:rPr lang="en-GB" dirty="0"/>
              <a:t>Big-bang migration then new feature for all the users</a:t>
            </a:r>
          </a:p>
          <a:p>
            <a:r>
              <a:rPr lang="en-GB" dirty="0"/>
              <a:t>Big release date, people freak out</a:t>
            </a:r>
          </a:p>
          <a:p>
            <a:r>
              <a:rPr lang="en-GB" dirty="0"/>
              <a:t>…lots of fingers crossed!</a:t>
            </a:r>
          </a:p>
        </p:txBody>
      </p:sp>
    </p:spTree>
    <p:extLst>
      <p:ext uri="{BB962C8B-B14F-4D97-AF65-F5344CB8AC3E}">
        <p14:creationId xmlns:p14="http://schemas.microsoft.com/office/powerpoint/2010/main" val="246498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Shhh</a:t>
            </a:r>
            <a:r>
              <a:rPr lang="en-GB" dirty="0"/>
              <a:t>! Don’t make noise!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no such approach in DevOps</a:t>
            </a:r>
          </a:p>
          <a:p>
            <a:r>
              <a:rPr lang="en-GB" dirty="0"/>
              <a:t>Each big change must be split in smaller changes</a:t>
            </a:r>
          </a:p>
          <a:p>
            <a:pPr lvl="1"/>
            <a:r>
              <a:rPr lang="en-GB" dirty="0"/>
              <a:t>They are often invisible to the user</a:t>
            </a:r>
          </a:p>
          <a:p>
            <a:r>
              <a:rPr lang="en-GB" dirty="0"/>
              <a:t>Silent deployments can happen across multiple sprints</a:t>
            </a:r>
          </a:p>
          <a:p>
            <a:r>
              <a:rPr lang="en-GB" dirty="0"/>
              <a:t>If something breaks, rollback</a:t>
            </a:r>
          </a:p>
          <a:p>
            <a:r>
              <a:rPr lang="en-US" dirty="0"/>
              <a:t>Start using your MVP straight away!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5734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  <a:p>
            <a:r>
              <a:rPr lang="en-US" dirty="0"/>
              <a:t>Database schema change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134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#2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Feature 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Championed by Martin Fowler, Feature Flags are around since at least 2009</a:t>
            </a:r>
          </a:p>
          <a:p>
            <a:r>
              <a:rPr lang="en-GB" dirty="0"/>
              <a:t>Pretty much all services nowadays use them</a:t>
            </a:r>
          </a:p>
          <a:p>
            <a:r>
              <a:rPr lang="en-GB" dirty="0"/>
              <a:t>Flickr, Amazon, Microsoft, Facebook, Google, Netflix …</a:t>
            </a:r>
          </a:p>
          <a:p>
            <a:r>
              <a:rPr lang="en-GB" dirty="0"/>
              <a:t>They are used to enable or disable certain areas of your application to your users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789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“…wait. Does it mean </a:t>
            </a:r>
            <a:r>
              <a:rPr lang="en-GB" dirty="0" err="1"/>
              <a:t>Microservices</a:t>
            </a:r>
            <a:r>
              <a:rPr lang="en-GB" dirty="0"/>
              <a:t> and all the new stuff around?”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No, it doesn’t!</a:t>
            </a:r>
          </a:p>
          <a:p>
            <a:r>
              <a:rPr lang="en-GB" dirty="0"/>
              <a:t>You can use Feature Flags with all the architectures</a:t>
            </a:r>
          </a:p>
          <a:p>
            <a:r>
              <a:rPr lang="en-GB" dirty="0"/>
              <a:t>It is a practice, not a product</a:t>
            </a:r>
          </a:p>
          <a:p>
            <a:r>
              <a:rPr lang="en-GB" dirty="0"/>
              <a:t>It ties in with the previous scenario and makes testing easier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684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Practically speaking, it is about a </a:t>
            </a:r>
            <a:r>
              <a:rPr lang="en-GB" i="1" dirty="0"/>
              <a:t>Configuration Database </a:t>
            </a:r>
            <a:r>
              <a:rPr lang="en-GB" dirty="0"/>
              <a:t>coupled with </a:t>
            </a:r>
            <a:r>
              <a:rPr lang="en-GB" i="1" dirty="0"/>
              <a:t>Identifiers</a:t>
            </a:r>
            <a:endParaRPr lang="en-GB" dirty="0"/>
          </a:p>
          <a:p>
            <a:r>
              <a:rPr lang="en-GB" dirty="0"/>
              <a:t>The Configuration Database can be a csv file, XML file, key-value model, a database (!)</a:t>
            </a:r>
          </a:p>
          <a:p>
            <a:r>
              <a:rPr lang="en-GB" dirty="0"/>
              <a:t>Identifiers are areas you will easily split your applications into</a:t>
            </a:r>
          </a:p>
          <a:p>
            <a:pPr lvl="1"/>
            <a:r>
              <a:rPr lang="en-GB" dirty="0"/>
              <a:t>They often go well together with Feature/Epics or even User Stories</a:t>
            </a:r>
          </a:p>
          <a:p>
            <a:r>
              <a:rPr lang="en-GB" dirty="0"/>
              <a:t>Countless OSS libraries</a:t>
            </a:r>
          </a:p>
        </p:txBody>
      </p:sp>
    </p:spTree>
    <p:extLst>
      <p:ext uri="{BB962C8B-B14F-4D97-AF65-F5344CB8AC3E}">
        <p14:creationId xmlns:p14="http://schemas.microsoft.com/office/powerpoint/2010/main" val="2571256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 doesn’t come for 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expensive (in terms of time, and sometimes refactoring) to build it up from scratch in an existing application</a:t>
            </a:r>
          </a:p>
          <a:p>
            <a:r>
              <a:rPr lang="en-GB" dirty="0"/>
              <a:t>Not just enable/disable – logging, kill switch, selective adoption, rollouts are all things to implement that takes time</a:t>
            </a:r>
          </a:p>
          <a:p>
            <a:r>
              <a:rPr lang="en-US" dirty="0"/>
              <a:t>OSS libraries help, as there is a choice for each platform, but there is still an implementation cost to keep in mind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967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Feature Flags with </a:t>
            </a:r>
            <a:r>
              <a:rPr lang="en-US" dirty="0" err="1"/>
              <a:t>LaunchDarkly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9009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#3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A/B Testing, MVT Testing…is it about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Little changes for QA in DevOps, except for automation</a:t>
            </a:r>
          </a:p>
          <a:p>
            <a:r>
              <a:rPr lang="en-GB" dirty="0"/>
              <a:t>What is really new are practices of Testing in Production - extremely common especially with Web Applications</a:t>
            </a:r>
          </a:p>
          <a:p>
            <a:r>
              <a:rPr lang="en-GB" dirty="0"/>
              <a:t>You deploy version B of your A application (or a permutation of possibilities), direct a percentage of the traffic towards it and compare the adoption results</a:t>
            </a:r>
          </a:p>
          <a:p>
            <a:r>
              <a:rPr lang="en-GB" dirty="0"/>
              <a:t>Implementing them is extremely easy, getting value out of them is hard!</a:t>
            </a:r>
          </a:p>
        </p:txBody>
      </p:sp>
    </p:spTree>
    <p:extLst>
      <p:ext uri="{BB962C8B-B14F-4D97-AF65-F5344CB8AC3E}">
        <p14:creationId xmlns:p14="http://schemas.microsoft.com/office/powerpoint/2010/main" val="214565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I?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Visual Studio and Development Technologies MVP (ALM)</a:t>
            </a:r>
          </a:p>
          <a:p>
            <a:r>
              <a:rPr lang="en-GB" dirty="0"/>
              <a:t>Professional Scrum Master I</a:t>
            </a:r>
          </a:p>
          <a:p>
            <a:r>
              <a:rPr lang="en-GB" dirty="0"/>
              <a:t>Systems Engineering Advisor @ Dell Software</a:t>
            </a:r>
          </a:p>
          <a:p>
            <a:endParaRPr lang="en-GB" dirty="0"/>
          </a:p>
          <a:p>
            <a:r>
              <a:rPr lang="en-GB" dirty="0"/>
              <a:t>Taunton Developers </a:t>
            </a:r>
            <a:r>
              <a:rPr lang="en-GB" dirty="0" err="1"/>
              <a:t>Meetup</a:t>
            </a:r>
            <a:endParaRPr lang="en-GB" dirty="0"/>
          </a:p>
          <a:p>
            <a:r>
              <a:rPr lang="en-GB" dirty="0"/>
              <a:t>London Microsoft DevOps Meetup</a:t>
            </a:r>
          </a:p>
          <a:p>
            <a:r>
              <a:rPr lang="en-US" dirty="0"/>
              <a:t>Other communities overseas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897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bit of Lean…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"</a:t>
            </a:r>
            <a:r>
              <a:rPr lang="en-GB" i="1" dirty="0"/>
              <a:t>There is no such thing as a free lunch</a:t>
            </a:r>
            <a:r>
              <a:rPr lang="en-GB" dirty="0"/>
              <a:t>“ – technology alone is not going to deliver a successful product</a:t>
            </a:r>
          </a:p>
          <a:p>
            <a:r>
              <a:rPr lang="en-GB" dirty="0"/>
              <a:t>My take is to adopt the </a:t>
            </a:r>
            <a:r>
              <a:rPr lang="en-GB" b="1" dirty="0"/>
              <a:t>Build-Measure-Learn</a:t>
            </a:r>
            <a:r>
              <a:rPr lang="en-GB" dirty="0"/>
              <a:t> loop</a:t>
            </a:r>
          </a:p>
          <a:p>
            <a:r>
              <a:rPr lang="en-GB" dirty="0"/>
              <a:t>Start with a Minimum Viable Product and measure its usage with appropriate metrics</a:t>
            </a:r>
          </a:p>
          <a:p>
            <a:r>
              <a:rPr lang="en-GB" dirty="0"/>
              <a:t>Build on top of it, discard what doesn’t work</a:t>
            </a:r>
          </a:p>
        </p:txBody>
      </p:sp>
    </p:spTree>
    <p:extLst>
      <p:ext uri="{BB962C8B-B14F-4D97-AF65-F5344CB8AC3E}">
        <p14:creationId xmlns:p14="http://schemas.microsoft.com/office/powerpoint/2010/main" val="1195966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visibility on what is actually happening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Is my application performing as expected?</a:t>
            </a:r>
          </a:p>
          <a:p>
            <a:r>
              <a:rPr lang="en-GB" i="1" dirty="0"/>
              <a:t>What about availability?</a:t>
            </a:r>
          </a:p>
          <a:p>
            <a:r>
              <a:rPr lang="en-GB" i="1" dirty="0"/>
              <a:t>Are my users having a good experience?</a:t>
            </a:r>
          </a:p>
          <a:p>
            <a:endParaRPr lang="en-GB" dirty="0"/>
          </a:p>
          <a:p>
            <a:r>
              <a:rPr lang="en-GB" dirty="0"/>
              <a:t>Above all, you need </a:t>
            </a:r>
            <a:r>
              <a:rPr lang="en-GB" b="1" dirty="0"/>
              <a:t>better</a:t>
            </a:r>
            <a:r>
              <a:rPr lang="en-GB" dirty="0"/>
              <a:t>, </a:t>
            </a:r>
            <a:r>
              <a:rPr lang="en-GB" b="1" dirty="0"/>
              <a:t>faster </a:t>
            </a:r>
            <a:r>
              <a:rPr lang="en-GB" dirty="0"/>
              <a:t>and </a:t>
            </a:r>
            <a:r>
              <a:rPr lang="en-GB" b="1" dirty="0"/>
              <a:t>more direct </a:t>
            </a:r>
            <a:r>
              <a:rPr lang="en-GB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4092808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 from your users and improve your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Build-Measure-Learn loop the Measure stage is the most important one</a:t>
            </a:r>
          </a:p>
          <a:p>
            <a:r>
              <a:rPr lang="en-US" dirty="0"/>
              <a:t>Metrics will tell if you are going in the right direction, so it is critical to ‘get it right’</a:t>
            </a:r>
          </a:p>
          <a:p>
            <a:pPr lvl="1"/>
            <a:r>
              <a:rPr lang="en-GB" dirty="0"/>
              <a:t>Extend your product to include what really matters</a:t>
            </a:r>
          </a:p>
          <a:p>
            <a:pPr lvl="1"/>
            <a:r>
              <a:rPr lang="en-GB" dirty="0"/>
              <a:t>Get insights on your users before they react</a:t>
            </a:r>
          </a:p>
          <a:p>
            <a:pPr lvl="1"/>
            <a:r>
              <a:rPr lang="en-GB" dirty="0"/>
              <a:t>Proactively understand potential problems</a:t>
            </a:r>
            <a:endParaRPr lang="en-US" dirty="0"/>
          </a:p>
          <a:p>
            <a:r>
              <a:rPr lang="en-US" dirty="0"/>
              <a:t>You can </a:t>
            </a:r>
            <a:r>
              <a:rPr lang="en-US" dirty="0" err="1"/>
              <a:t>analyse</a:t>
            </a:r>
            <a:r>
              <a:rPr lang="en-US" dirty="0"/>
              <a:t> your data</a:t>
            </a:r>
            <a:r>
              <a:rPr lang="en-US" i="1" dirty="0"/>
              <a:t> </a:t>
            </a:r>
            <a:r>
              <a:rPr lang="en-US" dirty="0"/>
              <a:t>and understand if your application is behaving as expected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76585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 is different from </a:t>
            </a:r>
            <a:r>
              <a:rPr lang="en-GB" i="1" dirty="0"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are not talking about plain application logs</a:t>
            </a:r>
          </a:p>
          <a:p>
            <a:r>
              <a:rPr lang="en-GB" dirty="0"/>
              <a:t>What user actions are meaningful to your </a:t>
            </a:r>
            <a:r>
              <a:rPr lang="en-GB" b="1" dirty="0"/>
              <a:t>business goals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Is the telemetry data answering this question?</a:t>
            </a:r>
          </a:p>
          <a:p>
            <a:pPr lvl="1"/>
            <a:r>
              <a:rPr lang="en-GB" dirty="0"/>
              <a:t>Is there any bottlenecks which is penalising the business?</a:t>
            </a:r>
          </a:p>
          <a:p>
            <a:r>
              <a:rPr lang="en-GB" dirty="0"/>
              <a:t>You need to have visibility on </a:t>
            </a:r>
            <a:r>
              <a:rPr lang="en-GB" b="1" dirty="0"/>
              <a:t>user events</a:t>
            </a:r>
          </a:p>
          <a:p>
            <a:pPr lvl="1"/>
            <a:r>
              <a:rPr lang="en-GB" b="1" dirty="0"/>
              <a:t>Actionable </a:t>
            </a:r>
            <a:r>
              <a:rPr lang="en-GB" dirty="0"/>
              <a:t>insights are mapped into behaviours (</a:t>
            </a:r>
            <a:r>
              <a:rPr lang="en-GB" b="1" dirty="0"/>
              <a:t>what </a:t>
            </a:r>
            <a:r>
              <a:rPr lang="en-GB" dirty="0"/>
              <a:t>content is used, not how)</a:t>
            </a:r>
          </a:p>
          <a:p>
            <a:pPr lvl="1"/>
            <a:r>
              <a:rPr lang="en-GB" dirty="0"/>
              <a:t>E.g.: when a user enters in a certain page/area, log on/off, Favourites, social stats, errors…</a:t>
            </a:r>
          </a:p>
          <a:p>
            <a:pPr lvl="1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8950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won’t do that from scratch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too expensive to build something from scratch</a:t>
            </a:r>
          </a:p>
          <a:p>
            <a:r>
              <a:rPr lang="en-GB" dirty="0"/>
              <a:t>You need to use an analytics provider</a:t>
            </a:r>
          </a:p>
          <a:p>
            <a:r>
              <a:rPr lang="en-GB" dirty="0"/>
              <a:t>The development experience must be cross-platform, unobtrusive at first and then customisable with an SDK</a:t>
            </a:r>
          </a:p>
          <a:p>
            <a:r>
              <a:rPr lang="en-GB" dirty="0"/>
              <a:t>Easily add custom telemetry wherever needed</a:t>
            </a:r>
          </a:p>
        </p:txBody>
      </p:sp>
    </p:spTree>
    <p:extLst>
      <p:ext uri="{BB962C8B-B14F-4D97-AF65-F5344CB8AC3E}">
        <p14:creationId xmlns:p14="http://schemas.microsoft.com/office/powerpoint/2010/main" val="2846361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Learn from your users</a:t>
            </a:r>
          </a:p>
        </p:txBody>
      </p:sp>
    </p:spTree>
    <p:extLst>
      <p:ext uri="{BB962C8B-B14F-4D97-AF65-F5344CB8AC3E}">
        <p14:creationId xmlns:p14="http://schemas.microsoft.com/office/powerpoint/2010/main" val="280748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scenarios are very common when approaching DevOps</a:t>
            </a:r>
          </a:p>
          <a:p>
            <a:r>
              <a:rPr lang="en-GB" dirty="0"/>
              <a:t>Remember: DevOps is not the silver bullet, teams must buy-in into the process</a:t>
            </a:r>
          </a:p>
          <a:p>
            <a:r>
              <a:rPr lang="en-GB" dirty="0"/>
              <a:t>Collaboration is key to success</a:t>
            </a:r>
          </a:p>
          <a:p>
            <a:r>
              <a:rPr lang="en-US" dirty="0"/>
              <a:t>Use data to take decisions</a:t>
            </a:r>
          </a:p>
          <a:p>
            <a:r>
              <a:rPr lang="en-US" dirty="0"/>
              <a:t>Don’t be afraid!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977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>
            <a:spLocks/>
          </p:cNvSpPr>
          <p:nvPr/>
        </p:nvSpPr>
        <p:spPr>
          <a:xfrm>
            <a:off x="1285102" y="708607"/>
            <a:ext cx="2947988" cy="4600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-6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CD Cycle</a:t>
            </a:r>
            <a:endParaRPr kumimoji="0" lang="en-GB" sz="3600" b="0" i="0" u="none" strike="noStrike" kern="1200" cap="none" spc="-6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341010" y="1344465"/>
            <a:ext cx="1096454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F3F3F">
                        <a:lumMod val="75000"/>
                      </a:srgbClr>
                    </a:gs>
                    <a:gs pos="100000">
                      <a:srgbClr val="3F3F3F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</a:rPr>
              <a:t>REQUIREMENTS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4229304" y="1615721"/>
            <a:ext cx="1319867" cy="1018046"/>
            <a:chOff x="3808412" y="619583"/>
            <a:chExt cx="1749425" cy="1349375"/>
          </a:xfrm>
          <a:solidFill>
            <a:srgbClr val="FAB900"/>
          </a:solidFill>
        </p:grpSpPr>
        <p:sp>
          <p:nvSpPr>
            <p:cNvPr id="102" name="Freeform 12"/>
            <p:cNvSpPr>
              <a:spLocks/>
            </p:cNvSpPr>
            <p:nvPr/>
          </p:nvSpPr>
          <p:spPr bwMode="auto">
            <a:xfrm>
              <a:off x="3808412" y="619583"/>
              <a:ext cx="1749425" cy="503238"/>
            </a:xfrm>
            <a:custGeom>
              <a:avLst/>
              <a:gdLst>
                <a:gd name="T0" fmla="*/ 601 w 601"/>
                <a:gd name="T1" fmla="*/ 173 h 173"/>
                <a:gd name="T2" fmla="*/ 601 w 601"/>
                <a:gd name="T3" fmla="*/ 55 h 173"/>
                <a:gd name="T4" fmla="*/ 546 w 601"/>
                <a:gd name="T5" fmla="*/ 0 h 173"/>
                <a:gd name="T6" fmla="*/ 55 w 601"/>
                <a:gd name="T7" fmla="*/ 0 h 173"/>
                <a:gd name="T8" fmla="*/ 0 w 601"/>
                <a:gd name="T9" fmla="*/ 55 h 173"/>
                <a:gd name="T10" fmla="*/ 0 w 601"/>
                <a:gd name="T11" fmla="*/ 173 h 173"/>
                <a:gd name="T12" fmla="*/ 601 w 601"/>
                <a:gd name="T13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1" h="173">
                  <a:moveTo>
                    <a:pt x="601" y="173"/>
                  </a:moveTo>
                  <a:cubicBezTo>
                    <a:pt x="601" y="55"/>
                    <a:pt x="601" y="55"/>
                    <a:pt x="601" y="55"/>
                  </a:cubicBezTo>
                  <a:cubicBezTo>
                    <a:pt x="601" y="25"/>
                    <a:pt x="576" y="0"/>
                    <a:pt x="54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173"/>
                    <a:pt x="0" y="173"/>
                    <a:pt x="0" y="173"/>
                  </a:cubicBezTo>
                  <a:lnTo>
                    <a:pt x="601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PRODUCT</a:t>
              </a:r>
            </a:p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BACKLOG</a:t>
              </a:r>
            </a:p>
          </p:txBody>
        </p:sp>
        <p:sp>
          <p:nvSpPr>
            <p:cNvPr id="103" name="Rectangle 13"/>
            <p:cNvSpPr>
              <a:spLocks noChangeArrowheads="1"/>
            </p:cNvSpPr>
            <p:nvPr/>
          </p:nvSpPr>
          <p:spPr bwMode="auto">
            <a:xfrm>
              <a:off x="3808412" y="1181558"/>
              <a:ext cx="1749425" cy="2238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</p:txBody>
        </p:sp>
        <p:sp>
          <p:nvSpPr>
            <p:cNvPr id="104" name="Rectangle 14"/>
            <p:cNvSpPr>
              <a:spLocks noChangeArrowheads="1"/>
            </p:cNvSpPr>
            <p:nvPr/>
          </p:nvSpPr>
          <p:spPr bwMode="auto">
            <a:xfrm>
              <a:off x="3808412" y="1464133"/>
              <a:ext cx="1749425" cy="2238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</p:txBody>
        </p:sp>
        <p:sp>
          <p:nvSpPr>
            <p:cNvPr id="105" name="Freeform 15"/>
            <p:cNvSpPr>
              <a:spLocks/>
            </p:cNvSpPr>
            <p:nvPr/>
          </p:nvSpPr>
          <p:spPr bwMode="auto">
            <a:xfrm>
              <a:off x="3808412" y="1746708"/>
              <a:ext cx="1749425" cy="222250"/>
            </a:xfrm>
            <a:custGeom>
              <a:avLst/>
              <a:gdLst>
                <a:gd name="T0" fmla="*/ 0 w 601"/>
                <a:gd name="T1" fmla="*/ 0 h 76"/>
                <a:gd name="T2" fmla="*/ 0 w 601"/>
                <a:gd name="T3" fmla="*/ 21 h 76"/>
                <a:gd name="T4" fmla="*/ 55 w 601"/>
                <a:gd name="T5" fmla="*/ 76 h 76"/>
                <a:gd name="T6" fmla="*/ 546 w 601"/>
                <a:gd name="T7" fmla="*/ 76 h 76"/>
                <a:gd name="T8" fmla="*/ 601 w 601"/>
                <a:gd name="T9" fmla="*/ 21 h 76"/>
                <a:gd name="T10" fmla="*/ 601 w 601"/>
                <a:gd name="T11" fmla="*/ 0 h 76"/>
                <a:gd name="T12" fmla="*/ 0 w 601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1" h="76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52"/>
                    <a:pt x="25" y="76"/>
                    <a:pt x="55" y="76"/>
                  </a:cubicBezTo>
                  <a:cubicBezTo>
                    <a:pt x="546" y="76"/>
                    <a:pt x="546" y="76"/>
                    <a:pt x="546" y="76"/>
                  </a:cubicBezTo>
                  <a:cubicBezTo>
                    <a:pt x="576" y="76"/>
                    <a:pt x="601" y="52"/>
                    <a:pt x="601" y="21"/>
                  </a:cubicBezTo>
                  <a:cubicBezTo>
                    <a:pt x="601" y="0"/>
                    <a:pt x="601" y="0"/>
                    <a:pt x="60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4026" y="4821966"/>
            <a:ext cx="1318670" cy="1018047"/>
            <a:chOff x="6624637" y="4869320"/>
            <a:chExt cx="1747838" cy="1349376"/>
          </a:xfrm>
          <a:solidFill>
            <a:srgbClr val="90BB23"/>
          </a:solidFill>
        </p:grpSpPr>
        <p:sp>
          <p:nvSpPr>
            <p:cNvPr id="107" name="Freeform 16"/>
            <p:cNvSpPr>
              <a:spLocks/>
            </p:cNvSpPr>
            <p:nvPr/>
          </p:nvSpPr>
          <p:spPr bwMode="auto">
            <a:xfrm>
              <a:off x="6624637" y="4869320"/>
              <a:ext cx="1747838" cy="504825"/>
            </a:xfrm>
            <a:custGeom>
              <a:avLst/>
              <a:gdLst>
                <a:gd name="T0" fmla="*/ 600 w 600"/>
                <a:gd name="T1" fmla="*/ 173 h 173"/>
                <a:gd name="T2" fmla="*/ 600 w 600"/>
                <a:gd name="T3" fmla="*/ 55 h 173"/>
                <a:gd name="T4" fmla="*/ 545 w 600"/>
                <a:gd name="T5" fmla="*/ 0 h 173"/>
                <a:gd name="T6" fmla="*/ 55 w 600"/>
                <a:gd name="T7" fmla="*/ 0 h 173"/>
                <a:gd name="T8" fmla="*/ 0 w 600"/>
                <a:gd name="T9" fmla="*/ 55 h 173"/>
                <a:gd name="T10" fmla="*/ 0 w 600"/>
                <a:gd name="T11" fmla="*/ 173 h 173"/>
                <a:gd name="T12" fmla="*/ 600 w 600"/>
                <a:gd name="T13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0" h="173">
                  <a:moveTo>
                    <a:pt x="600" y="173"/>
                  </a:moveTo>
                  <a:cubicBezTo>
                    <a:pt x="600" y="55"/>
                    <a:pt x="600" y="55"/>
                    <a:pt x="600" y="55"/>
                  </a:cubicBezTo>
                  <a:cubicBezTo>
                    <a:pt x="600" y="24"/>
                    <a:pt x="576" y="0"/>
                    <a:pt x="54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173"/>
                    <a:pt x="0" y="173"/>
                    <a:pt x="0" y="173"/>
                  </a:cubicBezTo>
                  <a:lnTo>
                    <a:pt x="600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OPS</a:t>
              </a:r>
            </a:p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BACKLOG</a:t>
              </a:r>
            </a:p>
          </p:txBody>
        </p:sp>
        <p:sp>
          <p:nvSpPr>
            <p:cNvPr id="108" name="Rectangle 17"/>
            <p:cNvSpPr>
              <a:spLocks noChangeArrowheads="1"/>
            </p:cNvSpPr>
            <p:nvPr/>
          </p:nvSpPr>
          <p:spPr bwMode="auto">
            <a:xfrm>
              <a:off x="6624637" y="5432883"/>
              <a:ext cx="1747838" cy="2238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</p:txBody>
        </p:sp>
        <p:sp>
          <p:nvSpPr>
            <p:cNvPr id="109" name="Rectangle 18"/>
            <p:cNvSpPr>
              <a:spLocks noChangeArrowheads="1"/>
            </p:cNvSpPr>
            <p:nvPr/>
          </p:nvSpPr>
          <p:spPr bwMode="auto">
            <a:xfrm>
              <a:off x="6624637" y="5715458"/>
              <a:ext cx="1747838" cy="2206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</p:txBody>
        </p:sp>
        <p:sp>
          <p:nvSpPr>
            <p:cNvPr id="110" name="Freeform 19"/>
            <p:cNvSpPr>
              <a:spLocks/>
            </p:cNvSpPr>
            <p:nvPr/>
          </p:nvSpPr>
          <p:spPr bwMode="auto">
            <a:xfrm>
              <a:off x="6624637" y="5994858"/>
              <a:ext cx="1747838" cy="223838"/>
            </a:xfrm>
            <a:custGeom>
              <a:avLst/>
              <a:gdLst>
                <a:gd name="T0" fmla="*/ 0 w 600"/>
                <a:gd name="T1" fmla="*/ 0 h 77"/>
                <a:gd name="T2" fmla="*/ 0 w 600"/>
                <a:gd name="T3" fmla="*/ 22 h 77"/>
                <a:gd name="T4" fmla="*/ 55 w 600"/>
                <a:gd name="T5" fmla="*/ 77 h 77"/>
                <a:gd name="T6" fmla="*/ 545 w 600"/>
                <a:gd name="T7" fmla="*/ 77 h 77"/>
                <a:gd name="T8" fmla="*/ 600 w 600"/>
                <a:gd name="T9" fmla="*/ 22 h 77"/>
                <a:gd name="T10" fmla="*/ 600 w 600"/>
                <a:gd name="T11" fmla="*/ 0 h 77"/>
                <a:gd name="T12" fmla="*/ 0 w 600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0" h="77">
                  <a:moveTo>
                    <a:pt x="0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53"/>
                    <a:pt x="25" y="77"/>
                    <a:pt x="55" y="77"/>
                  </a:cubicBezTo>
                  <a:cubicBezTo>
                    <a:pt x="545" y="77"/>
                    <a:pt x="545" y="77"/>
                    <a:pt x="545" y="77"/>
                  </a:cubicBezTo>
                  <a:cubicBezTo>
                    <a:pt x="576" y="77"/>
                    <a:pt x="600" y="53"/>
                    <a:pt x="600" y="22"/>
                  </a:cubicBezTo>
                  <a:cubicBezTo>
                    <a:pt x="600" y="0"/>
                    <a:pt x="600" y="0"/>
                    <a:pt x="60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5582707" y="1934309"/>
            <a:ext cx="687481" cy="341345"/>
            <a:chOff x="5651823" y="1798006"/>
            <a:chExt cx="819505" cy="406897"/>
          </a:xfrm>
          <a:solidFill>
            <a:srgbClr val="90BB23"/>
          </a:solidFill>
        </p:grpSpPr>
        <p:sp>
          <p:nvSpPr>
            <p:cNvPr id="112" name="Freeform 11"/>
            <p:cNvSpPr>
              <a:spLocks/>
            </p:cNvSpPr>
            <p:nvPr/>
          </p:nvSpPr>
          <p:spPr bwMode="auto">
            <a:xfrm>
              <a:off x="6288581" y="1808000"/>
              <a:ext cx="182747" cy="396903"/>
            </a:xfrm>
            <a:custGeom>
              <a:avLst/>
              <a:gdLst>
                <a:gd name="T0" fmla="*/ 115 w 128"/>
                <a:gd name="T1" fmla="*/ 278 h 278"/>
                <a:gd name="T2" fmla="*/ 0 w 128"/>
                <a:gd name="T3" fmla="*/ 133 h 278"/>
                <a:gd name="T4" fmla="*/ 128 w 128"/>
                <a:gd name="T5" fmla="*/ 0 h 278"/>
                <a:gd name="T6" fmla="*/ 115 w 128"/>
                <a:gd name="T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278">
                  <a:moveTo>
                    <a:pt x="115" y="278"/>
                  </a:moveTo>
                  <a:lnTo>
                    <a:pt x="0" y="133"/>
                  </a:lnTo>
                  <a:lnTo>
                    <a:pt x="128" y="0"/>
                  </a:lnTo>
                  <a:lnTo>
                    <a:pt x="115" y="2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</p:txBody>
        </p:sp>
        <p:sp>
          <p:nvSpPr>
            <p:cNvPr id="113" name="Freeform 20"/>
            <p:cNvSpPr>
              <a:spLocks/>
            </p:cNvSpPr>
            <p:nvPr/>
          </p:nvSpPr>
          <p:spPr bwMode="auto">
            <a:xfrm>
              <a:off x="5651823" y="1798006"/>
              <a:ext cx="615343" cy="395476"/>
            </a:xfrm>
            <a:custGeom>
              <a:avLst/>
              <a:gdLst>
                <a:gd name="T0" fmla="*/ 232 w 235"/>
                <a:gd name="T1" fmla="*/ 95 h 151"/>
                <a:gd name="T2" fmla="*/ 227 w 235"/>
                <a:gd name="T3" fmla="*/ 89 h 151"/>
                <a:gd name="T4" fmla="*/ 216 w 235"/>
                <a:gd name="T5" fmla="*/ 75 h 151"/>
                <a:gd name="T6" fmla="*/ 228 w 235"/>
                <a:gd name="T7" fmla="*/ 62 h 151"/>
                <a:gd name="T8" fmla="*/ 235 w 235"/>
                <a:gd name="T9" fmla="*/ 55 h 151"/>
                <a:gd name="T10" fmla="*/ 167 w 235"/>
                <a:gd name="T11" fmla="*/ 54 h 151"/>
                <a:gd name="T12" fmla="*/ 65 w 235"/>
                <a:gd name="T13" fmla="*/ 57 h 151"/>
                <a:gd name="T14" fmla="*/ 59 w 235"/>
                <a:gd name="T15" fmla="*/ 0 h 151"/>
                <a:gd name="T16" fmla="*/ 0 w 235"/>
                <a:gd name="T17" fmla="*/ 82 h 151"/>
                <a:gd name="T18" fmla="*/ 75 w 235"/>
                <a:gd name="T19" fmla="*/ 151 h 151"/>
                <a:gd name="T20" fmla="*/ 69 w 235"/>
                <a:gd name="T21" fmla="*/ 97 h 151"/>
                <a:gd name="T22" fmla="*/ 167 w 235"/>
                <a:gd name="T23" fmla="*/ 94 h 151"/>
                <a:gd name="T24" fmla="*/ 232 w 235"/>
                <a:gd name="T25" fmla="*/ 9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5" h="151">
                  <a:moveTo>
                    <a:pt x="232" y="95"/>
                  </a:moveTo>
                  <a:cubicBezTo>
                    <a:pt x="227" y="89"/>
                    <a:pt x="227" y="89"/>
                    <a:pt x="227" y="89"/>
                  </a:cubicBezTo>
                  <a:cubicBezTo>
                    <a:pt x="216" y="75"/>
                    <a:pt x="216" y="75"/>
                    <a:pt x="216" y="75"/>
                  </a:cubicBezTo>
                  <a:cubicBezTo>
                    <a:pt x="228" y="62"/>
                    <a:pt x="228" y="62"/>
                    <a:pt x="228" y="62"/>
                  </a:cubicBezTo>
                  <a:cubicBezTo>
                    <a:pt x="235" y="55"/>
                    <a:pt x="235" y="55"/>
                    <a:pt x="235" y="55"/>
                  </a:cubicBezTo>
                  <a:cubicBezTo>
                    <a:pt x="213" y="54"/>
                    <a:pt x="190" y="54"/>
                    <a:pt x="167" y="54"/>
                  </a:cubicBezTo>
                  <a:cubicBezTo>
                    <a:pt x="133" y="54"/>
                    <a:pt x="98" y="55"/>
                    <a:pt x="65" y="57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101" y="95"/>
                    <a:pt x="134" y="94"/>
                    <a:pt x="167" y="94"/>
                  </a:cubicBezTo>
                  <a:cubicBezTo>
                    <a:pt x="189" y="94"/>
                    <a:pt x="211" y="94"/>
                    <a:pt x="232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303723" y="2070847"/>
            <a:ext cx="2208563" cy="2819389"/>
            <a:chOff x="6511304" y="1960765"/>
            <a:chExt cx="2632696" cy="3360826"/>
          </a:xfrm>
        </p:grpSpPr>
        <p:sp>
          <p:nvSpPr>
            <p:cNvPr id="115" name="TextBox 114"/>
            <p:cNvSpPr txBox="1"/>
            <p:nvPr/>
          </p:nvSpPr>
          <p:spPr>
            <a:xfrm>
              <a:off x="7500074" y="3751129"/>
              <a:ext cx="1026430" cy="3668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en-US"/>
              </a:defPPr>
              <a:lvl1pPr algn="ctr" defTabSz="914400">
                <a:defRPr sz="2000" spc="-6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0"/>
                  </a:gradFill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-60" normalizeH="0" baseline="0" noProof="0" dirty="0">
                  <a:ln>
                    <a:noFill/>
                  </a:ln>
                  <a:solidFill>
                    <a:srgbClr val="90BB23"/>
                  </a:solidFill>
                  <a:effectLst/>
                  <a:uLnTx/>
                  <a:uFillTx/>
                </a:rPr>
                <a:t>Monitor</a:t>
              </a:r>
            </a:p>
          </p:txBody>
        </p:sp>
        <p:sp>
          <p:nvSpPr>
            <p:cNvPr id="116" name="Freeform 9"/>
            <p:cNvSpPr>
              <a:spLocks/>
            </p:cNvSpPr>
            <p:nvPr/>
          </p:nvSpPr>
          <p:spPr bwMode="auto">
            <a:xfrm>
              <a:off x="8748524" y="3846767"/>
              <a:ext cx="395476" cy="175609"/>
            </a:xfrm>
            <a:custGeom>
              <a:avLst/>
              <a:gdLst>
                <a:gd name="T0" fmla="*/ 0 w 277"/>
                <a:gd name="T1" fmla="*/ 123 h 123"/>
                <a:gd name="T2" fmla="*/ 139 w 277"/>
                <a:gd name="T3" fmla="*/ 0 h 123"/>
                <a:gd name="T4" fmla="*/ 277 w 277"/>
                <a:gd name="T5" fmla="*/ 123 h 123"/>
                <a:gd name="T6" fmla="*/ 0 w 277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123">
                  <a:moveTo>
                    <a:pt x="0" y="123"/>
                  </a:moveTo>
                  <a:lnTo>
                    <a:pt x="139" y="0"/>
                  </a:lnTo>
                  <a:lnTo>
                    <a:pt x="277" y="123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90B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</p:txBody>
        </p:sp>
        <p:sp>
          <p:nvSpPr>
            <p:cNvPr id="117" name="Freeform 10"/>
            <p:cNvSpPr>
              <a:spLocks/>
            </p:cNvSpPr>
            <p:nvPr/>
          </p:nvSpPr>
          <p:spPr bwMode="auto">
            <a:xfrm>
              <a:off x="7960429" y="2840233"/>
              <a:ext cx="175609" cy="396903"/>
            </a:xfrm>
            <a:custGeom>
              <a:avLst/>
              <a:gdLst>
                <a:gd name="T0" fmla="*/ 123 w 123"/>
                <a:gd name="T1" fmla="*/ 278 h 278"/>
                <a:gd name="T2" fmla="*/ 0 w 123"/>
                <a:gd name="T3" fmla="*/ 138 h 278"/>
                <a:gd name="T4" fmla="*/ 123 w 123"/>
                <a:gd name="T5" fmla="*/ 0 h 278"/>
                <a:gd name="T6" fmla="*/ 123 w 123"/>
                <a:gd name="T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278">
                  <a:moveTo>
                    <a:pt x="123" y="278"/>
                  </a:moveTo>
                  <a:lnTo>
                    <a:pt x="0" y="138"/>
                  </a:lnTo>
                  <a:lnTo>
                    <a:pt x="123" y="0"/>
                  </a:lnTo>
                  <a:lnTo>
                    <a:pt x="123" y="278"/>
                  </a:lnTo>
                  <a:close/>
                </a:path>
              </a:pathLst>
            </a:custGeom>
            <a:solidFill>
              <a:srgbClr val="90B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</p:txBody>
        </p:sp>
        <p:sp>
          <p:nvSpPr>
            <p:cNvPr id="118" name="Freeform 23"/>
            <p:cNvSpPr>
              <a:spLocks/>
            </p:cNvSpPr>
            <p:nvPr/>
          </p:nvSpPr>
          <p:spPr bwMode="auto">
            <a:xfrm>
              <a:off x="6511304" y="1960765"/>
              <a:ext cx="2481358" cy="1870298"/>
            </a:xfrm>
            <a:custGeom>
              <a:avLst/>
              <a:gdLst/>
              <a:ahLst/>
              <a:cxnLst/>
              <a:rect l="l" t="t" r="r" b="b"/>
              <a:pathLst>
                <a:path w="2759075" h="2079625">
                  <a:moveTo>
                    <a:pt x="5827" y="0"/>
                  </a:moveTo>
                  <a:cubicBezTo>
                    <a:pt x="687583" y="66982"/>
                    <a:pt x="1313984" y="282490"/>
                    <a:pt x="1809277" y="620314"/>
                  </a:cubicBezTo>
                  <a:cubicBezTo>
                    <a:pt x="2380321" y="1007646"/>
                    <a:pt x="2712459" y="1517294"/>
                    <a:pt x="2759075" y="2064801"/>
                  </a:cubicBezTo>
                  <a:lnTo>
                    <a:pt x="2759075" y="2065073"/>
                  </a:lnTo>
                  <a:cubicBezTo>
                    <a:pt x="2759075" y="2065073"/>
                    <a:pt x="2759075" y="2065073"/>
                    <a:pt x="2757617" y="2063618"/>
                  </a:cubicBezTo>
                  <a:lnTo>
                    <a:pt x="2747409" y="2053431"/>
                  </a:lnTo>
                  <a:cubicBezTo>
                    <a:pt x="2747409" y="2053431"/>
                    <a:pt x="2747409" y="2053431"/>
                    <a:pt x="2709495" y="2018506"/>
                  </a:cubicBezTo>
                  <a:cubicBezTo>
                    <a:pt x="2709495" y="2018506"/>
                    <a:pt x="2709495" y="2018506"/>
                    <a:pt x="2668665" y="2053431"/>
                  </a:cubicBezTo>
                  <a:cubicBezTo>
                    <a:pt x="2668665" y="2053431"/>
                    <a:pt x="2668665" y="2053431"/>
                    <a:pt x="2642417" y="2079625"/>
                  </a:cubicBezTo>
                  <a:cubicBezTo>
                    <a:pt x="2589921" y="1666346"/>
                    <a:pt x="2272028" y="1337468"/>
                    <a:pt x="1863725" y="1270529"/>
                  </a:cubicBezTo>
                  <a:lnTo>
                    <a:pt x="1863725" y="1154112"/>
                  </a:lnTo>
                  <a:cubicBezTo>
                    <a:pt x="2082773" y="1185535"/>
                    <a:pt x="2279970" y="1284939"/>
                    <a:pt x="2432197" y="1431851"/>
                  </a:cubicBezTo>
                  <a:cubicBezTo>
                    <a:pt x="2035330" y="744032"/>
                    <a:pt x="1114176" y="231237"/>
                    <a:pt x="0" y="116491"/>
                  </a:cubicBezTo>
                  <a:cubicBezTo>
                    <a:pt x="0" y="116491"/>
                    <a:pt x="0" y="116491"/>
                    <a:pt x="5827" y="0"/>
                  </a:cubicBezTo>
                  <a:close/>
                </a:path>
              </a:pathLst>
            </a:custGeom>
            <a:solidFill>
              <a:srgbClr val="90B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</p:txBody>
        </p:sp>
        <p:sp>
          <p:nvSpPr>
            <p:cNvPr id="119" name="Freeform 24"/>
            <p:cNvSpPr>
              <a:spLocks/>
            </p:cNvSpPr>
            <p:nvPr/>
          </p:nvSpPr>
          <p:spPr bwMode="auto">
            <a:xfrm>
              <a:off x="7098092" y="2992998"/>
              <a:ext cx="1891715" cy="2328593"/>
            </a:xfrm>
            <a:custGeom>
              <a:avLst/>
              <a:gdLst/>
              <a:ahLst/>
              <a:cxnLst/>
              <a:rect l="l" t="t" r="r" b="b"/>
              <a:pathLst>
                <a:path w="2103438" h="2589213">
                  <a:moveTo>
                    <a:pt x="926445" y="0"/>
                  </a:moveTo>
                  <a:cubicBezTo>
                    <a:pt x="926445" y="0"/>
                    <a:pt x="926445" y="0"/>
                    <a:pt x="924989" y="1457"/>
                  </a:cubicBezTo>
                  <a:lnTo>
                    <a:pt x="914792" y="11656"/>
                  </a:lnTo>
                  <a:cubicBezTo>
                    <a:pt x="914792" y="11656"/>
                    <a:pt x="914792" y="11656"/>
                    <a:pt x="879832" y="49539"/>
                  </a:cubicBezTo>
                  <a:cubicBezTo>
                    <a:pt x="879832" y="49539"/>
                    <a:pt x="879832" y="49539"/>
                    <a:pt x="914792" y="90336"/>
                  </a:cubicBezTo>
                  <a:cubicBezTo>
                    <a:pt x="914792" y="90336"/>
                    <a:pt x="914792" y="90336"/>
                    <a:pt x="941012" y="116563"/>
                  </a:cubicBezTo>
                  <a:cubicBezTo>
                    <a:pt x="474876" y="174844"/>
                    <a:pt x="116534" y="571158"/>
                    <a:pt x="116534" y="1051980"/>
                  </a:cubicBezTo>
                  <a:cubicBezTo>
                    <a:pt x="116534" y="1570685"/>
                    <a:pt x="536056" y="1993225"/>
                    <a:pt x="1057546" y="1993225"/>
                  </a:cubicBezTo>
                  <a:cubicBezTo>
                    <a:pt x="1523682" y="1993225"/>
                    <a:pt x="1911157" y="1649365"/>
                    <a:pt x="1983991" y="1203512"/>
                  </a:cubicBezTo>
                  <a:cubicBezTo>
                    <a:pt x="1983991" y="1203512"/>
                    <a:pt x="1983991" y="1203512"/>
                    <a:pt x="1986827" y="1203512"/>
                  </a:cubicBezTo>
                  <a:lnTo>
                    <a:pt x="1986859" y="1203325"/>
                  </a:lnTo>
                  <a:lnTo>
                    <a:pt x="2103437" y="1203325"/>
                  </a:lnTo>
                  <a:cubicBezTo>
                    <a:pt x="2103431" y="1203388"/>
                    <a:pt x="2103425" y="1203450"/>
                    <a:pt x="2103407" y="1203512"/>
                  </a:cubicBezTo>
                  <a:lnTo>
                    <a:pt x="2103438" y="1203512"/>
                  </a:lnTo>
                  <a:cubicBezTo>
                    <a:pt x="2103389" y="1203860"/>
                    <a:pt x="2103339" y="1204209"/>
                    <a:pt x="2103241" y="1204550"/>
                  </a:cubicBezTo>
                  <a:cubicBezTo>
                    <a:pt x="2053396" y="1725255"/>
                    <a:pt x="1738714" y="2211013"/>
                    <a:pt x="1208705" y="2589213"/>
                  </a:cubicBezTo>
                  <a:cubicBezTo>
                    <a:pt x="1197047" y="2551363"/>
                    <a:pt x="1173732" y="2516425"/>
                    <a:pt x="1144587" y="2493133"/>
                  </a:cubicBezTo>
                  <a:cubicBezTo>
                    <a:pt x="1410546" y="2301963"/>
                    <a:pt x="1625069" y="2078341"/>
                    <a:pt x="1769840" y="1830454"/>
                  </a:cubicBezTo>
                  <a:cubicBezTo>
                    <a:pt x="1582746" y="2004509"/>
                    <a:pt x="1331841" y="2109788"/>
                    <a:pt x="1057546" y="2109788"/>
                  </a:cubicBezTo>
                  <a:cubicBezTo>
                    <a:pt x="471963" y="2109788"/>
                    <a:pt x="0" y="1634794"/>
                    <a:pt x="0" y="1051980"/>
                  </a:cubicBezTo>
                  <a:cubicBezTo>
                    <a:pt x="0" y="512877"/>
                    <a:pt x="402042" y="67024"/>
                    <a:pt x="926445" y="0"/>
                  </a:cubicBezTo>
                  <a:close/>
                </a:path>
              </a:pathLst>
            </a:custGeom>
            <a:solidFill>
              <a:srgbClr val="90B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395703" y="2567892"/>
            <a:ext cx="2934370" cy="2942753"/>
            <a:chOff x="3044826" y="2553263"/>
            <a:chExt cx="3497887" cy="3507881"/>
          </a:xfrm>
        </p:grpSpPr>
        <p:sp>
          <p:nvSpPr>
            <p:cNvPr id="121" name="TextBox 120"/>
            <p:cNvSpPr txBox="1"/>
            <p:nvPr/>
          </p:nvSpPr>
          <p:spPr>
            <a:xfrm>
              <a:off x="3443834" y="3731142"/>
              <a:ext cx="1379248" cy="3668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-60" normalizeH="0" baseline="0" noProof="0" dirty="0">
                  <a:ln>
                    <a:noFill/>
                  </a:ln>
                  <a:gradFill>
                    <a:gsLst>
                      <a:gs pos="1000">
                        <a:srgbClr val="682166"/>
                      </a:gs>
                      <a:gs pos="100000">
                        <a:srgbClr val="682166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Implement</a:t>
              </a: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3183313" y="4040936"/>
              <a:ext cx="3359400" cy="2020208"/>
            </a:xfrm>
            <a:custGeom>
              <a:avLst/>
              <a:gdLst/>
              <a:ahLst/>
              <a:cxnLst/>
              <a:rect l="l" t="t" r="r" b="b"/>
              <a:pathLst>
                <a:path w="3359400" h="2020208">
                  <a:moveTo>
                    <a:pt x="0" y="0"/>
                  </a:moveTo>
                  <a:cubicBezTo>
                    <a:pt x="0" y="0"/>
                    <a:pt x="0" y="0"/>
                    <a:pt x="6238" y="5544"/>
                  </a:cubicBezTo>
                  <a:lnTo>
                    <a:pt x="5711" y="2855"/>
                  </a:lnTo>
                  <a:cubicBezTo>
                    <a:pt x="5711" y="2855"/>
                    <a:pt x="5711" y="2855"/>
                    <a:pt x="8002" y="5146"/>
                  </a:cubicBezTo>
                  <a:lnTo>
                    <a:pt x="24039" y="21183"/>
                  </a:lnTo>
                  <a:cubicBezTo>
                    <a:pt x="24039" y="21183"/>
                    <a:pt x="24039" y="21183"/>
                    <a:pt x="60364" y="52318"/>
                  </a:cubicBezTo>
                  <a:cubicBezTo>
                    <a:pt x="60941" y="51786"/>
                    <a:pt x="65051" y="47993"/>
                    <a:pt x="94336" y="20962"/>
                  </a:cubicBezTo>
                  <a:cubicBezTo>
                    <a:pt x="94336" y="20962"/>
                    <a:pt x="94336" y="20962"/>
                    <a:pt x="95974" y="19652"/>
                  </a:cubicBezTo>
                  <a:lnTo>
                    <a:pt x="107438" y="10481"/>
                  </a:lnTo>
                  <a:cubicBezTo>
                    <a:pt x="107441" y="10514"/>
                    <a:pt x="107444" y="10548"/>
                    <a:pt x="107454" y="10581"/>
                  </a:cubicBezTo>
                  <a:lnTo>
                    <a:pt x="110441" y="8092"/>
                  </a:lnTo>
                  <a:cubicBezTo>
                    <a:pt x="157569" y="374641"/>
                    <a:pt x="445576" y="670500"/>
                    <a:pt x="809512" y="730718"/>
                  </a:cubicBezTo>
                  <a:cubicBezTo>
                    <a:pt x="809512" y="730718"/>
                    <a:pt x="809512" y="730718"/>
                    <a:pt x="809512" y="838065"/>
                  </a:cubicBezTo>
                  <a:cubicBezTo>
                    <a:pt x="611488" y="808729"/>
                    <a:pt x="433438" y="718330"/>
                    <a:pt x="296736" y="584843"/>
                  </a:cubicBezTo>
                  <a:cubicBezTo>
                    <a:pt x="704003" y="1288835"/>
                    <a:pt x="1721169" y="1787007"/>
                    <a:pt x="2906065" y="1787007"/>
                  </a:cubicBezTo>
                  <a:cubicBezTo>
                    <a:pt x="2997780" y="1787007"/>
                    <a:pt x="3089495" y="1784386"/>
                    <a:pt x="3181210" y="1779146"/>
                  </a:cubicBezTo>
                  <a:cubicBezTo>
                    <a:pt x="3181210" y="1779146"/>
                    <a:pt x="3181210" y="1779146"/>
                    <a:pt x="3170729" y="1624551"/>
                  </a:cubicBezTo>
                  <a:lnTo>
                    <a:pt x="3359400" y="1810589"/>
                  </a:lnTo>
                  <a:cubicBezTo>
                    <a:pt x="3359400" y="1810589"/>
                    <a:pt x="3359400" y="1810589"/>
                    <a:pt x="3199553" y="2020208"/>
                  </a:cubicBezTo>
                  <a:cubicBezTo>
                    <a:pt x="3199553" y="2020208"/>
                    <a:pt x="3199553" y="2020208"/>
                    <a:pt x="3189072" y="1883956"/>
                  </a:cubicBezTo>
                  <a:cubicBezTo>
                    <a:pt x="3094736" y="1889196"/>
                    <a:pt x="3000400" y="1891816"/>
                    <a:pt x="2906065" y="1891816"/>
                  </a:cubicBezTo>
                  <a:cubicBezTo>
                    <a:pt x="2133036" y="1891816"/>
                    <a:pt x="1404554" y="1687437"/>
                    <a:pt x="856883" y="1312742"/>
                  </a:cubicBezTo>
                  <a:cubicBezTo>
                    <a:pt x="338036" y="961630"/>
                    <a:pt x="36686" y="497847"/>
                    <a:pt x="0" y="0"/>
                  </a:cubicBezTo>
                  <a:close/>
                </a:path>
              </a:pathLst>
            </a:custGeom>
            <a:solidFill>
              <a:srgbClr val="FA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</p:txBody>
        </p:sp>
        <p:sp>
          <p:nvSpPr>
            <p:cNvPr id="123" name="Freeform 7"/>
            <p:cNvSpPr>
              <a:spLocks/>
            </p:cNvSpPr>
            <p:nvPr/>
          </p:nvSpPr>
          <p:spPr bwMode="auto">
            <a:xfrm>
              <a:off x="4045651" y="4637718"/>
              <a:ext cx="175609" cy="395476"/>
            </a:xfrm>
            <a:custGeom>
              <a:avLst/>
              <a:gdLst>
                <a:gd name="T0" fmla="*/ 0 w 123"/>
                <a:gd name="T1" fmla="*/ 0 h 277"/>
                <a:gd name="T2" fmla="*/ 123 w 123"/>
                <a:gd name="T3" fmla="*/ 140 h 277"/>
                <a:gd name="T4" fmla="*/ 0 w 123"/>
                <a:gd name="T5" fmla="*/ 277 h 277"/>
                <a:gd name="T6" fmla="*/ 0 w 123"/>
                <a:gd name="T7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277">
                  <a:moveTo>
                    <a:pt x="0" y="0"/>
                  </a:moveTo>
                  <a:lnTo>
                    <a:pt x="123" y="140"/>
                  </a:lnTo>
                  <a:lnTo>
                    <a:pt x="0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</p:txBody>
        </p:sp>
        <p:sp>
          <p:nvSpPr>
            <p:cNvPr id="124" name="Freeform 8"/>
            <p:cNvSpPr>
              <a:spLocks/>
            </p:cNvSpPr>
            <p:nvPr/>
          </p:nvSpPr>
          <p:spPr bwMode="auto">
            <a:xfrm>
              <a:off x="3044826" y="3846768"/>
              <a:ext cx="395476" cy="175609"/>
            </a:xfrm>
            <a:custGeom>
              <a:avLst/>
              <a:gdLst>
                <a:gd name="T0" fmla="*/ 277 w 277"/>
                <a:gd name="T1" fmla="*/ 0 h 123"/>
                <a:gd name="T2" fmla="*/ 139 w 277"/>
                <a:gd name="T3" fmla="*/ 123 h 123"/>
                <a:gd name="T4" fmla="*/ 0 w 277"/>
                <a:gd name="T5" fmla="*/ 0 h 123"/>
                <a:gd name="T6" fmla="*/ 277 w 277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123">
                  <a:moveTo>
                    <a:pt x="277" y="0"/>
                  </a:moveTo>
                  <a:lnTo>
                    <a:pt x="139" y="123"/>
                  </a:lnTo>
                  <a:lnTo>
                    <a:pt x="0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FA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</p:txBody>
        </p:sp>
        <p:sp>
          <p:nvSpPr>
            <p:cNvPr id="125" name="Freeform 26"/>
            <p:cNvSpPr>
              <a:spLocks/>
            </p:cNvSpPr>
            <p:nvPr/>
          </p:nvSpPr>
          <p:spPr bwMode="auto">
            <a:xfrm>
              <a:off x="3186170" y="2553263"/>
              <a:ext cx="1900281" cy="2328594"/>
            </a:xfrm>
            <a:custGeom>
              <a:avLst/>
              <a:gdLst/>
              <a:ahLst/>
              <a:cxnLst/>
              <a:rect l="l" t="t" r="r" b="b"/>
              <a:pathLst>
                <a:path w="1900281" h="2328594">
                  <a:moveTo>
                    <a:pt x="805107" y="0"/>
                  </a:moveTo>
                  <a:cubicBezTo>
                    <a:pt x="805107" y="0"/>
                    <a:pt x="805107" y="0"/>
                    <a:pt x="810352" y="0"/>
                  </a:cubicBezTo>
                  <a:cubicBezTo>
                    <a:pt x="823465" y="31409"/>
                    <a:pt x="841822" y="60202"/>
                    <a:pt x="868047" y="83759"/>
                  </a:cubicBezTo>
                  <a:cubicBezTo>
                    <a:pt x="618596" y="261380"/>
                    <a:pt x="418547" y="471580"/>
                    <a:pt x="287213" y="705241"/>
                  </a:cubicBezTo>
                  <a:cubicBezTo>
                    <a:pt x="456580" y="536656"/>
                    <a:pt x="690024" y="434024"/>
                    <a:pt x="946445" y="434024"/>
                  </a:cubicBezTo>
                  <a:cubicBezTo>
                    <a:pt x="1473151" y="434024"/>
                    <a:pt x="1900281" y="861154"/>
                    <a:pt x="1900281" y="1385240"/>
                  </a:cubicBezTo>
                  <a:cubicBezTo>
                    <a:pt x="1900281" y="1870019"/>
                    <a:pt x="1533421" y="2270945"/>
                    <a:pt x="1064364" y="2328594"/>
                  </a:cubicBezTo>
                  <a:cubicBezTo>
                    <a:pt x="1064364" y="2328594"/>
                    <a:pt x="1064364" y="2328594"/>
                    <a:pt x="1065674" y="2327284"/>
                  </a:cubicBezTo>
                  <a:lnTo>
                    <a:pt x="1074846" y="2318112"/>
                  </a:lnTo>
                  <a:cubicBezTo>
                    <a:pt x="1074846" y="2318112"/>
                    <a:pt x="1074846" y="2318112"/>
                    <a:pt x="1106291" y="2284047"/>
                  </a:cubicBezTo>
                  <a:cubicBezTo>
                    <a:pt x="1106291" y="2284047"/>
                    <a:pt x="1106291" y="2284047"/>
                    <a:pt x="1074846" y="2249981"/>
                  </a:cubicBezTo>
                  <a:cubicBezTo>
                    <a:pt x="1074846" y="2249981"/>
                    <a:pt x="1074846" y="2249981"/>
                    <a:pt x="1053882" y="2223777"/>
                  </a:cubicBezTo>
                  <a:cubicBezTo>
                    <a:pt x="1470531" y="2171368"/>
                    <a:pt x="1795464" y="1814990"/>
                    <a:pt x="1795464" y="1385240"/>
                  </a:cubicBezTo>
                  <a:cubicBezTo>
                    <a:pt x="1795464" y="918803"/>
                    <a:pt x="1415502" y="538841"/>
                    <a:pt x="946445" y="538841"/>
                  </a:cubicBezTo>
                  <a:cubicBezTo>
                    <a:pt x="529796" y="538841"/>
                    <a:pt x="181279" y="842811"/>
                    <a:pt x="113148" y="1241116"/>
                  </a:cubicBezTo>
                  <a:cubicBezTo>
                    <a:pt x="113148" y="1241116"/>
                    <a:pt x="113148" y="1241116"/>
                    <a:pt x="5710" y="1241116"/>
                  </a:cubicBezTo>
                  <a:cubicBezTo>
                    <a:pt x="5733" y="1240969"/>
                    <a:pt x="5756" y="1240823"/>
                    <a:pt x="5798" y="1240679"/>
                  </a:cubicBezTo>
                  <a:lnTo>
                    <a:pt x="0" y="1240679"/>
                  </a:lnTo>
                  <a:cubicBezTo>
                    <a:pt x="47205" y="774770"/>
                    <a:pt x="327812" y="337653"/>
                    <a:pt x="805107" y="0"/>
                  </a:cubicBezTo>
                  <a:close/>
                </a:path>
              </a:pathLst>
            </a:custGeom>
            <a:solidFill>
              <a:srgbClr val="FA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6270188" y="5940735"/>
            <a:ext cx="1510029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F3F3F">
                        <a:lumMod val="75000"/>
                      </a:srgbClr>
                    </a:gs>
                    <a:gs pos="100000">
                      <a:srgbClr val="3F3F3F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</a:rPr>
              <a:t>WORKING SOFTWARE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542342" y="1213457"/>
            <a:ext cx="1271182" cy="83099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-150" normalizeH="0" baseline="0" noProof="0" dirty="0">
                <a:ln>
                  <a:noFill/>
                </a:ln>
                <a:gradFill>
                  <a:gsLst>
                    <a:gs pos="1000">
                      <a:srgbClr val="682166"/>
                    </a:gs>
                    <a:gs pos="100000">
                      <a:srgbClr val="682166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</a:rPr>
              <a:t>Define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-60" normalizeH="0" baseline="0" noProof="0" dirty="0">
                <a:ln>
                  <a:noFill/>
                </a:ln>
                <a:gradFill>
                  <a:gsLst>
                    <a:gs pos="1000">
                      <a:srgbClr val="682166"/>
                    </a:gs>
                    <a:gs pos="100000">
                      <a:srgbClr val="682166"/>
                    </a:gs>
                  </a:gsLst>
                  <a:lin ang="5400000" scaled="0"/>
                </a:gradFill>
                <a:effectLst/>
                <a:uLnTx/>
                <a:uFillTx/>
              </a:rPr>
              <a:t>Ideation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542342" y="2450861"/>
            <a:ext cx="1720792" cy="110799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-150" normalizeH="0" baseline="0" noProof="0" dirty="0">
                <a:ln>
                  <a:noFill/>
                </a:ln>
                <a:gradFill>
                  <a:gsLst>
                    <a:gs pos="1000">
                      <a:srgbClr val="682166"/>
                    </a:gs>
                    <a:gs pos="100000">
                      <a:srgbClr val="682166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</a:rPr>
              <a:t>Develop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-60" normalizeH="0" baseline="0" noProof="0" dirty="0">
                <a:ln>
                  <a:noFill/>
                </a:ln>
                <a:gradFill>
                  <a:gsLst>
                    <a:gs pos="1000">
                      <a:srgbClr val="682166"/>
                    </a:gs>
                    <a:gs pos="100000">
                      <a:srgbClr val="682166"/>
                    </a:gs>
                  </a:gsLst>
                  <a:lin ang="5400000" scaled="0"/>
                </a:gradFill>
                <a:effectLst/>
                <a:uLnTx/>
                <a:uFillTx/>
              </a:rPr>
              <a:t>Idea to working </a:t>
            </a:r>
            <a:br>
              <a:rPr kumimoji="0" lang="en-US" sz="2000" b="0" i="0" u="none" strike="noStrike" kern="0" cap="none" spc="-60" normalizeH="0" baseline="0" noProof="0" dirty="0">
                <a:ln>
                  <a:noFill/>
                </a:ln>
                <a:gradFill>
                  <a:gsLst>
                    <a:gs pos="1000">
                      <a:srgbClr val="682166"/>
                    </a:gs>
                    <a:gs pos="100000">
                      <a:srgbClr val="682166"/>
                    </a:gs>
                  </a:gsLst>
                  <a:lin ang="5400000" scaled="0"/>
                </a:gradFill>
                <a:effectLst/>
                <a:uLnTx/>
                <a:uFillTx/>
              </a:rPr>
            </a:br>
            <a:r>
              <a:rPr kumimoji="0" lang="en-US" sz="2000" b="0" i="0" u="none" strike="noStrike" kern="0" cap="none" spc="-60" normalizeH="0" baseline="0" noProof="0" dirty="0">
                <a:ln>
                  <a:noFill/>
                </a:ln>
                <a:gradFill>
                  <a:gsLst>
                    <a:gs pos="1000">
                      <a:srgbClr val="682166"/>
                    </a:gs>
                    <a:gs pos="100000">
                      <a:srgbClr val="682166"/>
                    </a:gs>
                  </a:gsLst>
                  <a:lin ang="5400000" scaled="0"/>
                </a:gradFill>
                <a:effectLst/>
                <a:uLnTx/>
                <a:uFillTx/>
              </a:rPr>
              <a:t>software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5971961" y="1073729"/>
            <a:ext cx="0" cy="4993432"/>
          </a:xfrm>
          <a:prstGeom prst="line">
            <a:avLst/>
          </a:prstGeom>
          <a:noFill/>
          <a:ln w="25400" cap="flat" cmpd="sng" algn="ctr">
            <a:solidFill>
              <a:srgbClr val="D5393D"/>
            </a:solidFill>
            <a:prstDash val="solid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8586743" y="3540304"/>
            <a:ext cx="2310919" cy="13849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-150" normalizeH="0" baseline="0" noProof="0" dirty="0">
                <a:ln>
                  <a:noFill/>
                </a:ln>
                <a:solidFill>
                  <a:srgbClr val="90BB23"/>
                </a:solidFill>
                <a:effectLst/>
                <a:uLnTx/>
                <a:uFillTx/>
                <a:latin typeface="Segoe UI Light"/>
              </a:rPr>
              <a:t>Operate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-60" normalizeH="0" baseline="0" noProof="0" dirty="0">
                <a:ln>
                  <a:noFill/>
                </a:ln>
                <a:solidFill>
                  <a:srgbClr val="90BB23"/>
                </a:solidFill>
                <a:effectLst/>
                <a:uLnTx/>
                <a:uFillTx/>
              </a:rPr>
              <a:t>Working software </a:t>
            </a:r>
            <a:br>
              <a:rPr kumimoji="0" lang="en-US" sz="2000" b="0" i="0" u="none" strike="noStrike" kern="0" cap="none" spc="-60" normalizeH="0" baseline="0" noProof="0" dirty="0">
                <a:ln>
                  <a:noFill/>
                </a:ln>
                <a:solidFill>
                  <a:srgbClr val="90BB23"/>
                </a:solidFill>
                <a:effectLst/>
                <a:uLnTx/>
                <a:uFillTx/>
              </a:rPr>
            </a:br>
            <a:r>
              <a:rPr kumimoji="0" lang="en-US" sz="2000" b="0" i="0" u="none" strike="noStrike" kern="0" cap="none" spc="-60" normalizeH="0" baseline="0" noProof="0" dirty="0">
                <a:ln>
                  <a:noFill/>
                </a:ln>
                <a:solidFill>
                  <a:srgbClr val="90BB23"/>
                </a:solidFill>
                <a:effectLst/>
                <a:uLnTx/>
                <a:uFillTx/>
              </a:rPr>
              <a:t>in production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-60" normalizeH="0" baseline="0" noProof="0" dirty="0">
                <a:ln>
                  <a:noFill/>
                </a:ln>
                <a:solidFill>
                  <a:srgbClr val="90BB23"/>
                </a:solidFill>
                <a:effectLst/>
                <a:uLnTx/>
                <a:uFillTx/>
              </a:rPr>
              <a:t>Value realization</a:t>
            </a:r>
          </a:p>
        </p:txBody>
      </p:sp>
    </p:spTree>
    <p:extLst>
      <p:ext uri="{BB962C8B-B14F-4D97-AF65-F5344CB8AC3E}">
        <p14:creationId xmlns:p14="http://schemas.microsoft.com/office/powerpoint/2010/main" val="122055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Are we all ready for it?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02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things are the other way round…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thing to do should be creating a Minimum Viable Product, including the infrastructure</a:t>
            </a:r>
          </a:p>
          <a:p>
            <a:r>
              <a:rPr lang="en-US" dirty="0"/>
              <a:t>The Pipeline must work from the very first moment</a:t>
            </a:r>
          </a:p>
          <a:p>
            <a:r>
              <a:rPr lang="en-US" dirty="0"/>
              <a:t>Dev and Test environments should be disposable, infrastructure must be idempotent</a:t>
            </a:r>
          </a:p>
          <a:p>
            <a:r>
              <a:rPr lang="en-US" dirty="0"/>
              <a:t>Testing can happen in Production</a:t>
            </a:r>
          </a:p>
        </p:txBody>
      </p:sp>
    </p:spTree>
    <p:extLst>
      <p:ext uri="{BB962C8B-B14F-4D97-AF65-F5344CB8AC3E}">
        <p14:creationId xmlns:p14="http://schemas.microsoft.com/office/powerpoint/2010/main" val="107538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a shocking change for some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“I was frightened by not feeling a safety net”</a:t>
            </a:r>
          </a:p>
          <a:p>
            <a:r>
              <a:rPr lang="en-US" i="1" dirty="0"/>
              <a:t>“Does it actually work?”</a:t>
            </a:r>
          </a:p>
          <a:p>
            <a:r>
              <a:rPr lang="en-US" i="1" dirty="0"/>
              <a:t>“The feeling is not good at first”</a:t>
            </a:r>
          </a:p>
          <a:p>
            <a:r>
              <a:rPr lang="en-US" i="1" dirty="0"/>
              <a:t>“We don’t want to be accountable for all of this”</a:t>
            </a:r>
          </a:p>
          <a:p>
            <a:r>
              <a:rPr lang="en-US" i="1" dirty="0"/>
              <a:t>“It can’t work!”</a:t>
            </a:r>
          </a:p>
          <a:p>
            <a:r>
              <a:rPr lang="en-US" i="1" dirty="0"/>
              <a:t>“How do we know what to build?”</a:t>
            </a:r>
          </a:p>
          <a:p>
            <a:r>
              <a:rPr lang="en-US" i="1" dirty="0"/>
              <a:t>“It is hard to get the grip with these tools”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13660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team must buy into DevOps!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25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#0</a:t>
            </a:r>
            <a:br>
              <a:rPr lang="en-GB" dirty="0"/>
            </a:br>
            <a:br>
              <a:rPr lang="en-GB" dirty="0"/>
            </a:br>
            <a:r>
              <a:rPr lang="en-GB" dirty="0"/>
              <a:t>Use your infrastructure!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4108662" cy="5120640"/>
          </a:xfrm>
        </p:spPr>
        <p:txBody>
          <a:bodyPr/>
          <a:lstStyle/>
          <a:p>
            <a:r>
              <a:rPr lang="en-GB" dirty="0"/>
              <a:t>Leverage on Infrastructure As Code (DSC, Azure RM, Amazon </a:t>
            </a:r>
            <a:r>
              <a:rPr lang="en-GB" dirty="0" err="1"/>
              <a:t>CloudFormations</a:t>
            </a:r>
            <a:r>
              <a:rPr lang="en-GB" dirty="0"/>
              <a:t>) to remove friction when factoring the infrastructure in</a:t>
            </a:r>
          </a:p>
          <a:p>
            <a:r>
              <a:rPr lang="en-GB" dirty="0"/>
              <a:t>Spend time on defining what you need to have, and the provider (Azure, AWS, local deployment service) will deploy that for you</a:t>
            </a:r>
          </a:p>
          <a:p>
            <a:r>
              <a:rPr lang="en-GB" dirty="0"/>
              <a:t>Idempotent and resilient – if there is something wrong, redeploy</a:t>
            </a:r>
          </a:p>
          <a:p>
            <a:r>
              <a:rPr lang="en-GB" dirty="0"/>
              <a:t>Less friction here means no barrier between Dev and Ops, a fundamental (and time saving) change!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996" y="1619440"/>
            <a:ext cx="32575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7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#1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Database schema change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bring a database schema change in production</a:t>
            </a:r>
          </a:p>
          <a:p>
            <a:r>
              <a:rPr lang="en-US" dirty="0"/>
              <a:t>Cloud or mission critical web service</a:t>
            </a:r>
          </a:p>
          <a:p>
            <a:r>
              <a:rPr lang="en-US" dirty="0"/>
              <a:t>Transparent for your users, regardless of public-facing or internal change</a:t>
            </a:r>
          </a:p>
          <a:p>
            <a:r>
              <a:rPr lang="en-US" dirty="0"/>
              <a:t>No downtime for migration</a:t>
            </a:r>
            <a:r>
              <a:rPr lang="en-GB" dirty="0"/>
              <a:t> – it must work!</a:t>
            </a:r>
          </a:p>
        </p:txBody>
      </p:sp>
    </p:spTree>
    <p:extLst>
      <p:ext uri="{BB962C8B-B14F-4D97-AF65-F5344CB8AC3E}">
        <p14:creationId xmlns:p14="http://schemas.microsoft.com/office/powerpoint/2010/main" val="311435536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2527</TotalTime>
  <Words>1059</Words>
  <Application>Microsoft Office PowerPoint</Application>
  <PresentationFormat>Widescreen</PresentationFormat>
  <Paragraphs>135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Corbel</vt:lpstr>
      <vt:lpstr>Segoe UI Light</vt:lpstr>
      <vt:lpstr>Wingdings 2</vt:lpstr>
      <vt:lpstr>Frame</vt:lpstr>
      <vt:lpstr>Development and QA dilemmas in DevOps</vt:lpstr>
      <vt:lpstr>Who am I?</vt:lpstr>
      <vt:lpstr>PowerPoint Presentation</vt:lpstr>
      <vt:lpstr>Are we all ready for it?</vt:lpstr>
      <vt:lpstr>Sometimes things are the other way round…</vt:lpstr>
      <vt:lpstr>It is a shocking change for some</vt:lpstr>
      <vt:lpstr>Prerequisite</vt:lpstr>
      <vt:lpstr>Scenario #0  Use your infrastructure!</vt:lpstr>
      <vt:lpstr>Scenario #1  Database schema change</vt:lpstr>
      <vt:lpstr>PowerPoint Presentation</vt:lpstr>
      <vt:lpstr>The typical approach</vt:lpstr>
      <vt:lpstr>Shhh! Don’t make noise!</vt:lpstr>
      <vt:lpstr>Demo</vt:lpstr>
      <vt:lpstr>Scenario #2  Feature Flags</vt:lpstr>
      <vt:lpstr>“…wait. Does it mean Microservices and all the new stuff around?”</vt:lpstr>
      <vt:lpstr>How?</vt:lpstr>
      <vt:lpstr>It doesn’t come for free</vt:lpstr>
      <vt:lpstr>Demo</vt:lpstr>
      <vt:lpstr>Scenario #3  A/B Testing, MVT Testing…is it about testing?</vt:lpstr>
      <vt:lpstr>A bit of Lean…</vt:lpstr>
      <vt:lpstr>Getting visibility on what is actually happening</vt:lpstr>
      <vt:lpstr>Learn from your users and improve your product</vt:lpstr>
      <vt:lpstr>It is different from logging</vt:lpstr>
      <vt:lpstr>You won’t do that from scratch</vt:lpstr>
      <vt:lpstr>Demo</vt:lpstr>
      <vt:lpstr>So?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Build-Measure-Learn</dc:title>
  <dc:creator>Matteo Emili</dc:creator>
  <cp:lastModifiedBy>Matteo Emili</cp:lastModifiedBy>
  <cp:revision>55</cp:revision>
  <dcterms:created xsi:type="dcterms:W3CDTF">2015-08-24T12:19:13Z</dcterms:created>
  <dcterms:modified xsi:type="dcterms:W3CDTF">2016-05-24T10:50:09Z</dcterms:modified>
</cp:coreProperties>
</file>