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76" r:id="rId5"/>
    <p:sldId id="259" r:id="rId6"/>
    <p:sldId id="270" r:id="rId7"/>
    <p:sldId id="273" r:id="rId8"/>
    <p:sldId id="280" r:id="rId9"/>
    <p:sldId id="279" r:id="rId10"/>
    <p:sldId id="282" r:id="rId11"/>
    <p:sldId id="274" r:id="rId12"/>
    <p:sldId id="277" r:id="rId13"/>
    <p:sldId id="278" r:id="rId14"/>
    <p:sldId id="271" r:id="rId15"/>
    <p:sldId id="266" r:id="rId16"/>
    <p:sldId id="275" r:id="rId17"/>
    <p:sldId id="281" r:id="rId18"/>
    <p:sldId id="283" r:id="rId19"/>
    <p:sldId id="257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C8C8"/>
    <a:srgbClr val="00AFA5"/>
    <a:srgbClr val="FFFFFF"/>
    <a:srgbClr val="00D6C2"/>
    <a:srgbClr val="65C7C9"/>
    <a:srgbClr val="41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CEE24DA-B544-4ABB-B49D-51AD065678F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341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83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03515-C406-4837-8C7B-201774231F0F}" type="slidenum">
              <a:rPr lang="fr-FR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03515-C406-4837-8C7B-201774231F0F}" type="slidenum">
              <a:rPr lang="fr-FR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572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9"/>
          <p:cNvPicPr/>
          <p:nvPr/>
        </p:nvPicPr>
        <p:blipFill>
          <a:blip r:embed="rId14"/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" name="Image 30"/>
          <p:cNvPicPr/>
          <p:nvPr/>
        </p:nvPicPr>
        <p:blipFill>
          <a:blip r:embed="rId15"/>
          <a:stretch/>
        </p:blipFill>
        <p:spPr>
          <a:xfrm>
            <a:off x="1809000" y="2233440"/>
            <a:ext cx="10382760" cy="208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09280" y="2925720"/>
            <a:ext cx="7615440" cy="1006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4800" b="1" strike="noStrike" spc="-1">
                <a:solidFill>
                  <a:srgbClr val="FFFFFF"/>
                </a:solidFill>
                <a:latin typeface="Calibri"/>
              </a:rPr>
              <a:t>Modifiez le style du titre</a:t>
            </a:r>
            <a:endParaRPr lang="fr-FR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2875866-00A7-401A-8879-DEB3D066A86B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Image 24"/>
          <p:cNvPicPr/>
          <p:nvPr/>
        </p:nvPicPr>
        <p:blipFill>
          <a:blip r:embed="rId16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5" name="Graphique 28"/>
          <p:cNvPicPr/>
          <p:nvPr/>
        </p:nvPicPr>
        <p:blipFill>
          <a:blip r:embed="rId17"/>
          <a:stretch/>
        </p:blipFill>
        <p:spPr>
          <a:xfrm>
            <a:off x="8394120" y="169920"/>
            <a:ext cx="1702440" cy="62964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Click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edit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Second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Third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Fourth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Fifth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Sixth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Seventh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Picture 6"/>
          <p:cNvPicPr/>
          <p:nvPr/>
        </p:nvPicPr>
        <p:blipFill>
          <a:blip r:embed="rId18"/>
          <a:stretch/>
        </p:blipFill>
        <p:spPr>
          <a:xfrm>
            <a:off x="6000480" y="182880"/>
            <a:ext cx="2133000" cy="5922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759E20E-6EF7-4643-AB4D-41DBCC3F4BB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0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 6"/>
          <p:cNvPicPr/>
          <p:nvPr/>
        </p:nvPicPr>
        <p:blipFill>
          <a:blip r:embed="rId14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49" name="Image 9"/>
          <p:cNvPicPr/>
          <p:nvPr/>
        </p:nvPicPr>
        <p:blipFill>
          <a:blip r:embed="rId15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50" name="Image 10"/>
          <p:cNvPicPr/>
          <p:nvPr/>
        </p:nvPicPr>
        <p:blipFill>
          <a:blip r:embed="rId15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A2F177-019B-4785-90FA-AB1D5D1DA10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4">
            <a:extLst>
              <a:ext uri="{FF2B5EF4-FFF2-40B4-BE49-F238E27FC236}">
                <a16:creationId xmlns:a16="http://schemas.microsoft.com/office/drawing/2014/main" id="{1AB11CD8-1D04-E313-0E82-19DAE206C9D0}"/>
              </a:ext>
            </a:extLst>
          </p:cNvPr>
          <p:cNvSpPr/>
          <p:nvPr userDrawn="1"/>
        </p:nvSpPr>
        <p:spPr>
          <a:xfrm>
            <a:off x="-1504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17220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pic>
        <p:nvPicPr>
          <p:cNvPr id="91" name="Image 7"/>
          <p:cNvPicPr/>
          <p:nvPr/>
        </p:nvPicPr>
        <p:blipFill>
          <a:blip r:embed="rId14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2" name="Image 9"/>
          <p:cNvPicPr/>
          <p:nvPr/>
        </p:nvPicPr>
        <p:blipFill>
          <a:blip r:embed="rId14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CC62943-D427-449D-BE3D-95F0E7D705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53F0626-36D4-4FC1-92DB-B779CA02083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 8"/>
          <p:cNvPicPr/>
          <p:nvPr/>
        </p:nvPicPr>
        <p:blipFill>
          <a:blip r:embed="rId15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joss.theoj.org/papers/10.21105/joss.00265" TargetMode="External"/><Relationship Id="rId13" Type="http://schemas.openxmlformats.org/officeDocument/2006/relationships/hyperlink" Target="http://arxiv.org/abs/2007.05558" TargetMode="External"/><Relationship Id="rId3" Type="http://schemas.openxmlformats.org/officeDocument/2006/relationships/hyperlink" Target="https://medium.com/@AnasBrital98/inception-v2-cnn-architecture-explained-128464f742ce" TargetMode="External"/><Relationship Id="rId7" Type="http://schemas.openxmlformats.org/officeDocument/2006/relationships/hyperlink" Target="https://zwave-js.github.io/zwave-js-ui/" TargetMode="External"/><Relationship Id="rId12" Type="http://schemas.openxmlformats.org/officeDocument/2006/relationships/hyperlink" Target="http://arxiv.org/abs/1512.0056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docs.influxdata.com/telegraf/v1/" TargetMode="External"/><Relationship Id="rId11" Type="http://schemas.openxmlformats.org/officeDocument/2006/relationships/hyperlink" Target="https://ieeexplore.ieee.org/document/8900532/" TargetMode="External"/><Relationship Id="rId5" Type="http://schemas.openxmlformats.org/officeDocument/2006/relationships/hyperlink" Target="https://docs.influxdata.com/influxdb/v2/" TargetMode="External"/><Relationship Id="rId10" Type="http://schemas.openxmlformats.org/officeDocument/2006/relationships/hyperlink" Target="https://www.esa.int/Space_Safety/Space_Debris/Space_debris_by_the_numbers" TargetMode="External"/><Relationship Id="rId4" Type="http://schemas.openxmlformats.org/officeDocument/2006/relationships/hyperlink" Target="https://grafana.com/docs/grafana/v10.4/" TargetMode="External"/><Relationship Id="rId9" Type="http://schemas.openxmlformats.org/officeDocument/2006/relationships/hyperlink" Target="http://arxiv.org/abs/2101.0967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19.png"/><Relationship Id="rId10" Type="http://schemas.openxmlformats.org/officeDocument/2006/relationships/image" Target="../media/image41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409280" y="2925720"/>
            <a:ext cx="7615440" cy="1006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3200" b="1" strike="noStrike" spc="-1" dirty="0">
                <a:solidFill>
                  <a:srgbClr val="FFFFFF"/>
                </a:solidFill>
                <a:latin typeface="Calibri"/>
              </a:rPr>
              <a:t>Optimisation d’algorithmes de traitement d’images en télédétection</a:t>
            </a:r>
            <a:endParaRPr lang="fr-FR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807080" y="2225040"/>
            <a:ext cx="6897240" cy="57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Présentation intermédiaire de stage de fin d’études</a:t>
            </a:r>
            <a:endParaRPr lang="en-US" sz="2400" b="0" strike="noStrike" spc="-1" dirty="0">
              <a:solidFill>
                <a:srgbClr val="349393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4EE9835-B3D0-44F7-B081-A49E7F3F2406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6904710" y="4343040"/>
            <a:ext cx="2635530" cy="457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Matthieu Verlynde</a:t>
            </a:r>
            <a:endParaRPr lang="en-US" sz="2400" b="0" strike="noStrike" spc="-1" dirty="0">
              <a:solidFill>
                <a:srgbClr val="349393"/>
              </a:solidFill>
              <a:latin typeface="Arial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07C2E030-38BD-4A3D-069A-796EF2EBD1E7}"/>
              </a:ext>
            </a:extLst>
          </p:cNvPr>
          <p:cNvSpPr txBox="1"/>
          <p:nvPr/>
        </p:nvSpPr>
        <p:spPr>
          <a:xfrm>
            <a:off x="6370680" y="6082200"/>
            <a:ext cx="5654040" cy="639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Maître de stage : Dr. Ammar </a:t>
            </a:r>
            <a:r>
              <a:rPr lang="fr-FR" sz="2000" b="1" strike="noStrike" spc="-1" dirty="0" err="1">
                <a:solidFill>
                  <a:srgbClr val="349393"/>
                </a:solidFill>
                <a:latin typeface="Calibri"/>
              </a:rPr>
              <a:t>Mian</a:t>
            </a:r>
            <a:endParaRPr lang="fr-FR" sz="2000" b="1" spc="-1" dirty="0">
              <a:solidFill>
                <a:srgbClr val="349393"/>
              </a:solidFill>
              <a:latin typeface="Calibri"/>
            </a:endParaRP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Enseignant référent : Prof. Antoine </a:t>
            </a:r>
            <a:r>
              <a:rPr lang="fr-FR" sz="2000" b="1" strike="noStrike" spc="-1" dirty="0" err="1">
                <a:solidFill>
                  <a:srgbClr val="349393"/>
                </a:solidFill>
                <a:latin typeface="Calibri"/>
              </a:rPr>
              <a:t>Cornuéjols</a:t>
            </a:r>
            <a:endParaRPr lang="fr-FR" sz="2000" b="1" strike="noStrike" spc="-1" dirty="0">
              <a:solidFill>
                <a:srgbClr val="349393"/>
              </a:solidFill>
              <a:latin typeface="Calibri"/>
            </a:endParaRP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endParaRPr lang="en-US" sz="2000" b="0" strike="noStrike" spc="-1" dirty="0">
              <a:solidFill>
                <a:srgbClr val="34939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2763DA4B-407A-87D8-BCFD-FE19D60C1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1113019"/>
            <a:ext cx="6054333" cy="2467094"/>
          </a:xfrm>
          <a:prstGeom prst="rect">
            <a:avLst/>
          </a:prstGeom>
        </p:spPr>
      </p:pic>
      <p:pic>
        <p:nvPicPr>
          <p:cNvPr id="5" name="Picture 4" descr="A graph with a line graph&#10;&#10;Description automatically generated">
            <a:extLst>
              <a:ext uri="{FF2B5EF4-FFF2-40B4-BE49-F238E27FC236}">
                <a16:creationId xmlns:a16="http://schemas.microsoft.com/office/drawing/2014/main" id="{D66A59B4-39D9-8D49-F55C-685429252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" t="17182" r="1379" b="11026"/>
          <a:stretch/>
        </p:blipFill>
        <p:spPr>
          <a:xfrm>
            <a:off x="3580919" y="3961519"/>
            <a:ext cx="7460707" cy="2811430"/>
          </a:xfrm>
          <a:prstGeom prst="rect">
            <a:avLst/>
          </a:prstGeom>
        </p:spPr>
      </p:pic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79E1976D-7A1D-99F7-9C5B-D20F49050C01}"/>
              </a:ext>
            </a:extLst>
          </p:cNvPr>
          <p:cNvSpPr txBox="1"/>
          <p:nvPr/>
        </p:nvSpPr>
        <p:spPr>
          <a:xfrm>
            <a:off x="838080" y="1009481"/>
            <a:ext cx="2921681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InceptionV2</a:t>
            </a: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D0FE060D-3608-4C55-24BA-58BC08F4028E}"/>
              </a:ext>
            </a:extLst>
          </p:cNvPr>
          <p:cNvSpPr txBox="1"/>
          <p:nvPr/>
        </p:nvSpPr>
        <p:spPr>
          <a:xfrm>
            <a:off x="3655546" y="3616187"/>
            <a:ext cx="6634375" cy="46972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pc="-1" dirty="0">
                <a:solidFill>
                  <a:srgbClr val="000000"/>
                </a:solidFill>
                <a:latin typeface="Calibri"/>
              </a:rPr>
              <a:t>Evolution du taux de perte en apprentissage (</a:t>
            </a:r>
            <a:r>
              <a:rPr lang="fr-FR" i="1" spc="-1" dirty="0" err="1">
                <a:solidFill>
                  <a:srgbClr val="000000"/>
                </a:solidFill>
                <a:latin typeface="Calibri"/>
              </a:rPr>
              <a:t>sigmoid</a:t>
            </a:r>
            <a:r>
              <a:rPr lang="fr-FR" i="1" spc="-1" dirty="0">
                <a:solidFill>
                  <a:srgbClr val="000000"/>
                </a:solidFill>
                <a:latin typeface="Calibri"/>
              </a:rPr>
              <a:t> cross-</a:t>
            </a:r>
            <a:r>
              <a:rPr lang="fr-FR" i="1" spc="-1" dirty="0" err="1">
                <a:solidFill>
                  <a:srgbClr val="000000"/>
                </a:solidFill>
                <a:latin typeface="Calibri"/>
              </a:rPr>
              <a:t>entropy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76F394B6-66A2-9034-85C6-036FDC2DEB7E}"/>
              </a:ext>
            </a:extLst>
          </p:cNvPr>
          <p:cNvSpPr txBox="1"/>
          <p:nvPr/>
        </p:nvSpPr>
        <p:spPr>
          <a:xfrm>
            <a:off x="10209474" y="4516632"/>
            <a:ext cx="1982526" cy="46972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Bandes RGB</a:t>
            </a:r>
          </a:p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Taux d’apprentissage = 10⁻³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D198B1-CFD4-204C-BB33-E8AE1DB3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093" y="1445808"/>
            <a:ext cx="4239217" cy="160042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F86792-5643-9EC3-1431-701604085F02}"/>
              </a:ext>
            </a:extLst>
          </p:cNvPr>
          <p:cNvSpPr/>
          <p:nvPr/>
        </p:nvSpPr>
        <p:spPr>
          <a:xfrm>
            <a:off x="9624060" y="1802130"/>
            <a:ext cx="1729259" cy="12000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Shape 6">
            <a:extLst>
              <a:ext uri="{FF2B5EF4-FFF2-40B4-BE49-F238E27FC236}">
                <a16:creationId xmlns:a16="http://schemas.microsoft.com/office/drawing/2014/main" id="{E27C4C45-0322-8A4C-D660-38B0F0CD74CA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II. Optimiser les traitements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77167-CF2C-C7EA-32B9-4BF457B46F3A}"/>
              </a:ext>
            </a:extLst>
          </p:cNvPr>
          <p:cNvSpPr txBox="1"/>
          <p:nvPr/>
        </p:nvSpPr>
        <p:spPr>
          <a:xfrm>
            <a:off x="155054" y="5832780"/>
            <a:ext cx="24662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Szegedy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 (2015)</a:t>
            </a:r>
          </a:p>
          <a:p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Brital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(2024)</a:t>
            </a:r>
          </a:p>
          <a:p>
            <a:r>
              <a:rPr lang="en-US" sz="1200" dirty="0"/>
              <a:t>Sumbul et al. (2019)</a:t>
            </a:r>
          </a:p>
        </p:txBody>
      </p:sp>
    </p:spTree>
    <p:extLst>
      <p:ext uri="{BB962C8B-B14F-4D97-AF65-F5344CB8AC3E}">
        <p14:creationId xmlns:p14="http://schemas.microsoft.com/office/powerpoint/2010/main" val="38950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4" name="Picture 3" descr="A row of blue containers&#10;&#10;Description automatically generated">
            <a:extLst>
              <a:ext uri="{FF2B5EF4-FFF2-40B4-BE49-F238E27FC236}">
                <a16:creationId xmlns:a16="http://schemas.microsoft.com/office/drawing/2014/main" id="{03BBB199-F879-3C7C-366E-300415D67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8"/>
          <a:stretch/>
        </p:blipFill>
        <p:spPr>
          <a:xfrm>
            <a:off x="363794" y="1923066"/>
            <a:ext cx="6725264" cy="1263482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79E1976D-7A1D-99F7-9C5B-D20F49050C01}"/>
              </a:ext>
            </a:extLst>
          </p:cNvPr>
          <p:cNvSpPr txBox="1"/>
          <p:nvPr/>
        </p:nvSpPr>
        <p:spPr>
          <a:xfrm>
            <a:off x="838080" y="1009481"/>
            <a:ext cx="2921681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S-CNN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B1673D-5BC7-185E-AFE7-1C794B44FE0E}"/>
              </a:ext>
            </a:extLst>
          </p:cNvPr>
          <p:cNvGrpSpPr/>
          <p:nvPr/>
        </p:nvGrpSpPr>
        <p:grpSpPr>
          <a:xfrm>
            <a:off x="2526890" y="3772770"/>
            <a:ext cx="9163222" cy="2583750"/>
            <a:chOff x="162062" y="3272304"/>
            <a:chExt cx="10938115" cy="3084216"/>
          </a:xfrm>
        </p:grpSpPr>
        <p:pic>
          <p:nvPicPr>
            <p:cNvPr id="5" name="Picture 4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9B78BFC6-CA38-4155-C286-772E1B8F9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074"/>
            <a:stretch/>
          </p:blipFill>
          <p:spPr>
            <a:xfrm>
              <a:off x="162062" y="3272304"/>
              <a:ext cx="5039204" cy="3084216"/>
            </a:xfrm>
            <a:prstGeom prst="rect">
              <a:avLst/>
            </a:prstGeom>
          </p:spPr>
        </p:pic>
        <p:pic>
          <p:nvPicPr>
            <p:cNvPr id="10" name="Picture 9" descr="A graph with a green line and red line&#10;&#10;Description automatically generated">
              <a:extLst>
                <a:ext uri="{FF2B5EF4-FFF2-40B4-BE49-F238E27FC236}">
                  <a16:creationId xmlns:a16="http://schemas.microsoft.com/office/drawing/2014/main" id="{2423DA34-8611-C238-D857-47E2AE784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540" y="3272304"/>
              <a:ext cx="5933637" cy="3084216"/>
            </a:xfrm>
            <a:prstGeom prst="rect">
              <a:avLst/>
            </a:prstGeom>
          </p:spPr>
        </p:pic>
      </p:grpSp>
      <p:sp>
        <p:nvSpPr>
          <p:cNvPr id="12" name="TextShape 1">
            <a:extLst>
              <a:ext uri="{FF2B5EF4-FFF2-40B4-BE49-F238E27FC236}">
                <a16:creationId xmlns:a16="http://schemas.microsoft.com/office/drawing/2014/main" id="{1EEBBBB0-13E9-BD1A-411F-FC9A83E29C3F}"/>
              </a:ext>
            </a:extLst>
          </p:cNvPr>
          <p:cNvSpPr txBox="1"/>
          <p:nvPr/>
        </p:nvSpPr>
        <p:spPr>
          <a:xfrm>
            <a:off x="3655546" y="3616187"/>
            <a:ext cx="6634375" cy="46972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pc="-1" dirty="0">
                <a:solidFill>
                  <a:srgbClr val="000000"/>
                </a:solidFill>
                <a:latin typeface="Calibri"/>
              </a:rPr>
              <a:t>Evolution du taux de perte en apprentissage (</a:t>
            </a:r>
            <a:r>
              <a:rPr lang="fr-FR" i="1" spc="-1" dirty="0" err="1">
                <a:solidFill>
                  <a:srgbClr val="000000"/>
                </a:solidFill>
                <a:latin typeface="Calibri"/>
              </a:rPr>
              <a:t>sigmoid</a:t>
            </a:r>
            <a:r>
              <a:rPr lang="fr-FR" i="1" spc="-1" dirty="0">
                <a:solidFill>
                  <a:srgbClr val="000000"/>
                </a:solidFill>
                <a:latin typeface="Calibri"/>
              </a:rPr>
              <a:t> cross-</a:t>
            </a:r>
            <a:r>
              <a:rPr lang="fr-FR" i="1" spc="-1" dirty="0" err="1">
                <a:solidFill>
                  <a:srgbClr val="000000"/>
                </a:solidFill>
                <a:latin typeface="Calibri"/>
              </a:rPr>
              <a:t>entropy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13" name="TextShape 1">
            <a:extLst>
              <a:ext uri="{FF2B5EF4-FFF2-40B4-BE49-F238E27FC236}">
                <a16:creationId xmlns:a16="http://schemas.microsoft.com/office/drawing/2014/main" id="{4502FAD6-04D1-6A74-A7B6-45C35052C686}"/>
              </a:ext>
            </a:extLst>
          </p:cNvPr>
          <p:cNvSpPr txBox="1"/>
          <p:nvPr/>
        </p:nvSpPr>
        <p:spPr>
          <a:xfrm>
            <a:off x="2754254" y="6295596"/>
            <a:ext cx="3965053" cy="46972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Bandes RGB</a:t>
            </a:r>
          </a:p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Taux d’apprentissage = 10⁻²</a:t>
            </a:r>
          </a:p>
        </p:txBody>
      </p:sp>
      <p:sp>
        <p:nvSpPr>
          <p:cNvPr id="14" name="TextShape 1">
            <a:extLst>
              <a:ext uri="{FF2B5EF4-FFF2-40B4-BE49-F238E27FC236}">
                <a16:creationId xmlns:a16="http://schemas.microsoft.com/office/drawing/2014/main" id="{A0511376-C1BC-2597-88F7-9203DC097236}"/>
              </a:ext>
            </a:extLst>
          </p:cNvPr>
          <p:cNvSpPr txBox="1"/>
          <p:nvPr/>
        </p:nvSpPr>
        <p:spPr>
          <a:xfrm>
            <a:off x="6975762" y="6295595"/>
            <a:ext cx="3965053" cy="46972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Toutes bandes</a:t>
            </a:r>
          </a:p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Taux d’apprentissage = 10⁻⁴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2F62B-DBD4-2F46-10B7-43AD95074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092" y="1471089"/>
            <a:ext cx="4165227" cy="1609540"/>
          </a:xfrm>
          <a:prstGeom prst="rect">
            <a:avLst/>
          </a:prstGeom>
        </p:spPr>
      </p:pic>
      <p:pic>
        <p:nvPicPr>
          <p:cNvPr id="19" name="Picture 18" descr="A row of blue containers&#10;&#10;Description automatically generated">
            <a:extLst>
              <a:ext uri="{FF2B5EF4-FFF2-40B4-BE49-F238E27FC236}">
                <a16:creationId xmlns:a16="http://schemas.microsoft.com/office/drawing/2014/main" id="{BE6E6428-8D10-52CC-E021-CA23219EB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0" b="65739"/>
          <a:stretch/>
        </p:blipFill>
        <p:spPr>
          <a:xfrm>
            <a:off x="5504317" y="1060884"/>
            <a:ext cx="1253613" cy="7255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C2AD2D5-7707-2B59-802F-CA06314C1CD6}"/>
              </a:ext>
            </a:extLst>
          </p:cNvPr>
          <p:cNvSpPr/>
          <p:nvPr/>
        </p:nvSpPr>
        <p:spPr>
          <a:xfrm>
            <a:off x="8809703" y="1813560"/>
            <a:ext cx="914400" cy="1234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Shape 1">
            <a:extLst>
              <a:ext uri="{FF2B5EF4-FFF2-40B4-BE49-F238E27FC236}">
                <a16:creationId xmlns:a16="http://schemas.microsoft.com/office/drawing/2014/main" id="{D0ADF3D2-B5BF-A8BE-869A-4A4659E1B2B0}"/>
              </a:ext>
            </a:extLst>
          </p:cNvPr>
          <p:cNvSpPr txBox="1"/>
          <p:nvPr/>
        </p:nvSpPr>
        <p:spPr>
          <a:xfrm>
            <a:off x="10332720" y="3048000"/>
            <a:ext cx="3965053" cy="46972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Toutes bandes</a:t>
            </a:r>
          </a:p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Taux d’apprentissage = 10⁻⁴</a:t>
            </a:r>
          </a:p>
        </p:txBody>
      </p:sp>
      <p:sp>
        <p:nvSpPr>
          <p:cNvPr id="24" name="TextShape 6">
            <a:extLst>
              <a:ext uri="{FF2B5EF4-FFF2-40B4-BE49-F238E27FC236}">
                <a16:creationId xmlns:a16="http://schemas.microsoft.com/office/drawing/2014/main" id="{8306390A-4BCC-33E3-CFCE-D53CB4AF1303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II. Optimiser les traitements</a:t>
            </a:r>
          </a:p>
        </p:txBody>
      </p:sp>
    </p:spTree>
    <p:extLst>
      <p:ext uri="{BB962C8B-B14F-4D97-AF65-F5344CB8AC3E}">
        <p14:creationId xmlns:p14="http://schemas.microsoft.com/office/powerpoint/2010/main" val="56446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43502" y="1236406"/>
            <a:ext cx="3507778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1.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Finaliser la base de travail</a:t>
            </a: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</a:rPr>
              <a:t>Toutes les données S1 et S2</a:t>
            </a: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</a:rPr>
              <a:t>Multimodal</a:t>
            </a: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III. Organisation de la suite du stage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24BDDD-5E00-4BA3-84F6-BF3A473ECC1F}"/>
              </a:ext>
            </a:extLst>
          </p:cNvPr>
          <p:cNvCxnSpPr/>
          <p:nvPr/>
        </p:nvCxnSpPr>
        <p:spPr>
          <a:xfrm>
            <a:off x="4038480" y="1236406"/>
            <a:ext cx="0" cy="4798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18AFD7-220B-0C3B-1965-B41E8AC81BDB}"/>
              </a:ext>
            </a:extLst>
          </p:cNvPr>
          <p:cNvCxnSpPr/>
          <p:nvPr/>
        </p:nvCxnSpPr>
        <p:spPr>
          <a:xfrm>
            <a:off x="8133616" y="1236406"/>
            <a:ext cx="0" cy="4798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Shape 1">
            <a:extLst>
              <a:ext uri="{FF2B5EF4-FFF2-40B4-BE49-F238E27FC236}">
                <a16:creationId xmlns:a16="http://schemas.microsoft.com/office/drawing/2014/main" id="{BDF4BA8E-06B3-C7A0-13FD-96ACE2615816}"/>
              </a:ext>
            </a:extLst>
          </p:cNvPr>
          <p:cNvSpPr txBox="1"/>
          <p:nvPr/>
        </p:nvSpPr>
        <p:spPr>
          <a:xfrm>
            <a:off x="4174840" y="1236406"/>
            <a:ext cx="3808951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2.   Fusion d’information</a:t>
            </a: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</a:rPr>
              <a:t>Consommation électrique</a:t>
            </a: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</a:rPr>
              <a:t>Performances de classification</a:t>
            </a: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Métrique d’évaluation</a:t>
            </a:r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B6F64-393E-AE90-A6F5-1C19A15AEAE5}"/>
              </a:ext>
            </a:extLst>
          </p:cNvPr>
          <p:cNvSpPr/>
          <p:nvPr/>
        </p:nvSpPr>
        <p:spPr>
          <a:xfrm>
            <a:off x="620482" y="4591665"/>
            <a:ext cx="2742835" cy="1029929"/>
          </a:xfrm>
          <a:prstGeom prst="rect">
            <a:avLst/>
          </a:prstGeom>
          <a:solidFill>
            <a:srgbClr val="63C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from Réunion avec les utilisateurs de MUST le 25 octobre 2022">
            <a:extLst>
              <a:ext uri="{FF2B5EF4-FFF2-40B4-BE49-F238E27FC236}">
                <a16:creationId xmlns:a16="http://schemas.microsoft.com/office/drawing/2014/main" id="{D767E288-3319-A1E6-58D5-24458D4D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35" y="4729606"/>
            <a:ext cx="2190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CDD49B89-7163-B7B6-A6D4-38EE1D7B3DE5}"/>
              </a:ext>
            </a:extLst>
          </p:cNvPr>
          <p:cNvSpPr txBox="1"/>
          <p:nvPr/>
        </p:nvSpPr>
        <p:spPr>
          <a:xfrm>
            <a:off x="8283442" y="1229031"/>
            <a:ext cx="3808951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3.   Optimisation de modèle</a:t>
            </a: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</a:rPr>
              <a:t>Traitement des données collectées</a:t>
            </a: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</a:rPr>
              <a:t>Tests de méthodes d’optimisations</a:t>
            </a: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11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1921680"/>
            <a:ext cx="1033236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thèmes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émergents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en sciences des données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démarche scientifique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classique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mais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centrale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xpérience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complémentaire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à la formation AgroParisTech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4396C2F-B4A3-4BA4-A7B9-79512E467B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4A4DFF-5E4D-4ABB-863F-9943247C45D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64C4EBA-1EEA-7C60-3846-0B6A50B915B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838080" y="2974860"/>
            <a:ext cx="105152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4000" b="1" strike="noStrike" spc="-1" dirty="0">
                <a:solidFill>
                  <a:srgbClr val="349393"/>
                </a:solidFill>
                <a:latin typeface="Calibri"/>
              </a:rPr>
              <a:t>Merci de votre attention.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89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19920" y="858720"/>
            <a:ext cx="11673960" cy="5497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Anas BRITAL. Inception V2 CNN Architecture Explained . Medium. 24 oct. 2021.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https://medium.com/@AnasBrital98/inception-v2-cnn-architecture-explained-128464f742ce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29/05/2024).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GrafanaLabs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10.4 documentation. 2024. url : 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https://grafana.com/docs/grafana/v10.4/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InfluxDATA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InfluxDB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2.10 documentation. 2024.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https://docs.influxdata.com/influxdb/v2/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it-IT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InfluxDATA. Telegraf version 1.30 documentation. 2024. url : </a:t>
            </a:r>
            <a:r>
              <a:rPr lang="it-IT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https://docs.influxdata.com/telegraf/v1/</a:t>
            </a:r>
            <a:r>
              <a:rPr lang="it-IT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Daniel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Lando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Z-Wave JS UI version 9.12.0 documentation. 2024.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https://zwave-js.github.io/zwave-js-ui/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 A Light. «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Mosquitto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server and client implementation of the MQTT protocol ».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 : The Journal of Open Source Software 2.13 (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2017), p. 265.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issn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2475-9066.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10.21105/joss.00265.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http://joss.theoj.org/papers/10.21105/joss.00265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10/05/2024).</a:t>
            </a:r>
            <a:endParaRPr lang="fr-FR" sz="12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Tailin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Liang et al. «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Pruning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Deep Neural Network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Acceleration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A Survey ». en. In : (juin 2021).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:2101.09671 [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]. url : 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http://arxiv.org/abs/2101.09671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(visité le 17/05/2024)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OSOidx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url : https://www.unoosa.org/oosa/osoindex/search-ng.jspx?lf_id=#?c=%7B%22filters%22:%5B%7B%22fieldName%22:%22en%23object.status.inOrbit_s1%22,%22value%22:%22Yes%22%7D%5D,%22match%22:%22earth%20observation%22,%22sortings%22:%5B%7B%22fieldName%22:%22object.launch.dateOfLaunch_s1%22,%22dir%22:%22desc%22%7D%5D,%22termMatch%22:%22earth%20observation%22%7D (visité le 23/05/2024).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Space debris by the numbers.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Déc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2023.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/>
              </a:rPr>
              <a:t>https://www.esa.int/Space_Safety/Space_Debris/Space_debris_by_the_numbers</a:t>
            </a:r>
            <a:r>
              <a:rPr lang="en-US" sz="12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23/05/2024)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Gencer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Sumbul et al. «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Bigearthnet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A Large-Scale Benchmark Archive for Remote Sensing Image Understanding ».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 : IGARSS 2019 - 2019 IEEE International Geoscience and Remote Sensing Symposium. Yokohama, Japan : IEEE,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juill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2019, p. 5901-5904.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isbn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978-1-5386-9154-0.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10.1109/IGARSS.2019.8900532.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/>
              </a:rPr>
              <a:t>https://ieeexplore.ieee.org/document/8900532/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08/04/2024).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Christian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Szegedy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 « Rethinking the Inception Architecture for Computer Vision ». In : (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déc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2015).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:1512.00567 [cs].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10.48550/arXiv.1512.00567.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2"/>
              </a:rPr>
              <a:t>http://arxiv.org/abs/1512.00567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16/04/2024).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Neil C. Thompson et al. « The Computational Limits of Deep Learning ». In : (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juill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2022).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:2007.05558 [cs, stat].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10.48550/arXiv.2007.05558.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3"/>
              </a:rPr>
              <a:t>http://arxiv.org/abs/2007.05558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16/05/2024)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1200" strike="noStrike" spc="-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4396C2F-B4A3-4BA4-A7B9-79512E467B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4A4DFF-5E4D-4ABB-863F-9943247C45D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64C4EBA-1EEA-7C60-3846-0B6A50B915B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Références</a:t>
            </a:r>
          </a:p>
        </p:txBody>
      </p:sp>
    </p:spTree>
    <p:extLst>
      <p:ext uri="{BB962C8B-B14F-4D97-AF65-F5344CB8AC3E}">
        <p14:creationId xmlns:p14="http://schemas.microsoft.com/office/powerpoint/2010/main" val="24985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831303-194A-E36E-7AB4-2A2CCB4F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59" y="1200954"/>
            <a:ext cx="9049303" cy="5992326"/>
          </a:xfrm>
          <a:prstGeom prst="rect">
            <a:avLst/>
          </a:prstGeom>
        </p:spPr>
      </p:pic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II. Optimiser les traitements</a:t>
            </a: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4030C10A-4D9E-554D-96B7-B06E2FC3A8E2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Des méthodes d’optimisations variées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Shape 2">
            <a:extLst>
              <a:ext uri="{FF2B5EF4-FFF2-40B4-BE49-F238E27FC236}">
                <a16:creationId xmlns:a16="http://schemas.microsoft.com/office/drawing/2014/main" id="{48A45079-B0CA-2D46-6AA4-6B2AC3D71837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5" name="TextShape 5">
            <a:extLst>
              <a:ext uri="{FF2B5EF4-FFF2-40B4-BE49-F238E27FC236}">
                <a16:creationId xmlns:a16="http://schemas.microsoft.com/office/drawing/2014/main" id="{83B84418-72DC-A22D-1971-539A37932BAC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896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113976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Introduction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A. Au LISTIC, la recherche en informatique pour l’environnement et l’humain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B. La télédétection : gestion de l'environnement aux coûts écologiques croissants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I. Optimiser les algorithmes de traitement d'images satellites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A. Des méthodes d'optimisations variées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B. Evaluer le compromis performance/efficacité énergétique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II. Travaux effectués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A. Enregistrement de données d'efficience computationnelle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B. Cas d'étude sur la base de données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Calibri"/>
              </a:rPr>
              <a:t>BigEarthNet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III. Organisation de la suite du stage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Conclusion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45A10A6-37FF-416C-896C-0A962E9DEA5E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A6A2A6-8436-48C9-9A79-015D6AC572D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Sommaire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II. Travaux effectués</a:t>
            </a: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9BA0582A-DDD0-9E01-F90F-8308413849C5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Accéder aux données de consommation énergétique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6" name="Picture 2" descr="Aeotec Smart Switch 7 Z-Wave Plus Switch : Amazon.fr: Informatique">
            <a:extLst>
              <a:ext uri="{FF2B5EF4-FFF2-40B4-BE49-F238E27FC236}">
                <a16:creationId xmlns:a16="http://schemas.microsoft.com/office/drawing/2014/main" id="{28F824A0-A8E8-5539-C751-6F3CC787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99" y="4236065"/>
            <a:ext cx="1645683" cy="8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6DAADB-A5A6-AA6D-6C2D-1D818E3A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75" y="1950084"/>
            <a:ext cx="521110" cy="521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FEB04C-80E8-C50F-D5E6-4FBC2E7D7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75" y="3396274"/>
            <a:ext cx="521110" cy="521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61D677-387B-06BE-32A1-9999C42AE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675" y="2681579"/>
            <a:ext cx="521110" cy="521110"/>
          </a:xfrm>
          <a:prstGeom prst="rect">
            <a:avLst/>
          </a:prstGeom>
        </p:spPr>
      </p:pic>
      <p:pic>
        <p:nvPicPr>
          <p:cNvPr id="1028" name="Picture 4" descr="Installation of Telegraf on Ubuntu 20.04 | by Vijay | YavarTechWorks |  Medium">
            <a:extLst>
              <a:ext uri="{FF2B5EF4-FFF2-40B4-BE49-F238E27FC236}">
                <a16:creationId xmlns:a16="http://schemas.microsoft.com/office/drawing/2014/main" id="{9DCDB679-3E25-79B4-57ED-DB989A5CA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7" t="22848" r="9981" b="24382"/>
          <a:stretch/>
        </p:blipFill>
        <p:spPr bwMode="auto">
          <a:xfrm>
            <a:off x="4360305" y="2612461"/>
            <a:ext cx="2172930" cy="6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98D05C-2B79-96AB-E3A8-F2832A746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8" t="24950" r="19010" b="24950"/>
          <a:stretch/>
        </p:blipFill>
        <p:spPr bwMode="auto">
          <a:xfrm>
            <a:off x="6861507" y="2627783"/>
            <a:ext cx="2172930" cy="6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fana logo - Icônes Médias sociaux et logos">
            <a:extLst>
              <a:ext uri="{FF2B5EF4-FFF2-40B4-BE49-F238E27FC236}">
                <a16:creationId xmlns:a16="http://schemas.microsoft.com/office/drawing/2014/main" id="{3601D613-7CEE-F956-8950-472F7D399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234" y="2398900"/>
            <a:ext cx="2172931" cy="108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-Wave JS UI">
            <a:extLst>
              <a:ext uri="{FF2B5EF4-FFF2-40B4-BE49-F238E27FC236}">
                <a16:creationId xmlns:a16="http://schemas.microsoft.com/office/drawing/2014/main" id="{21FD0BC9-95B3-7D13-DB7F-51EDDAD3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42" y="4289275"/>
            <a:ext cx="2742840" cy="78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eclipse/mosquitto: Eclipse Mosquitto - An open source MQTT broker">
            <a:extLst>
              <a:ext uri="{FF2B5EF4-FFF2-40B4-BE49-F238E27FC236}">
                <a16:creationId xmlns:a16="http://schemas.microsoft.com/office/drawing/2014/main" id="{59190FED-6D51-02D4-0BBB-C494F7A1C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0" r="22742"/>
          <a:stretch/>
        </p:blipFill>
        <p:spPr bwMode="auto">
          <a:xfrm>
            <a:off x="5644884" y="4247517"/>
            <a:ext cx="1022555" cy="93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BA1880-2BE3-09B4-6D04-404E3046FF87}"/>
              </a:ext>
            </a:extLst>
          </p:cNvPr>
          <p:cNvCxnSpPr>
            <a:cxnSpLocks/>
            <a:stCxn id="1026" idx="3"/>
            <a:endCxn id="1034" idx="1"/>
          </p:cNvCxnSpPr>
          <p:nvPr/>
        </p:nvCxnSpPr>
        <p:spPr>
          <a:xfrm>
            <a:off x="2000982" y="4682045"/>
            <a:ext cx="479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96AA6F-FAE1-3DE4-8DDC-5FBD032EBBF7}"/>
              </a:ext>
            </a:extLst>
          </p:cNvPr>
          <p:cNvCxnSpPr>
            <a:cxnSpLocks/>
          </p:cNvCxnSpPr>
          <p:nvPr/>
        </p:nvCxnSpPr>
        <p:spPr>
          <a:xfrm>
            <a:off x="5073562" y="4682044"/>
            <a:ext cx="479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380" y="1415845"/>
            <a:ext cx="10515240" cy="447367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Introduction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I. Evaluer le compromis performance/efficacité énergétique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II. Optimiser les traitements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III. Organisation de la suite du stage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Conclusion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45A10A6-37FF-416C-896C-0A962E9DEA5E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A6A2A6-8436-48C9-9A79-015D6AC572D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Sommaire</a:t>
            </a:r>
            <a:endParaRPr lang="fr-FR" sz="22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6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1921320"/>
            <a:ext cx="1135392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Laboratoire d’Informatique, Système et Traitement de l’Information et de la Connaissance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2 thèmes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 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ReGaRD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 : Représentation et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tRaitement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 des Données pour l’humain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AFUTÉ 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/>
              </a:rPr>
              <a:t>: Apprentissage, </a:t>
            </a:r>
            <a:r>
              <a:rPr lang="fr-FR" sz="2400" b="1" strike="noStrike" spc="-1" dirty="0" err="1">
                <a:solidFill>
                  <a:srgbClr val="000000"/>
                </a:solidFill>
                <a:latin typeface="Calibri"/>
              </a:rPr>
              <a:t>FUsion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/>
              </a:rPr>
              <a:t> et Télédétection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19D8B33-70E4-4667-9CFE-7E2DF44F4D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Au LISTIC, la recherche en informatique pour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l’environnement et l’humain</a:t>
            </a: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61" name="TextShape 6"/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Introduction</a:t>
            </a:r>
            <a:endParaRPr lang="fr-FR" sz="2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26" name="Picture 2" descr="listic">
            <a:extLst>
              <a:ext uri="{FF2B5EF4-FFF2-40B4-BE49-F238E27FC236}">
                <a16:creationId xmlns:a16="http://schemas.microsoft.com/office/drawing/2014/main" id="{F48E2338-9AD4-F38B-8F31-045C5EDE8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5" y="4781543"/>
            <a:ext cx="3916465" cy="136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192132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19D8B33-70E4-4667-9CFE-7E2DF44F4D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La télédétection : gestion de l’environnement aux coûts écologiques croissants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61" name="TextShape 6"/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Introduction</a:t>
            </a:r>
          </a:p>
        </p:txBody>
      </p:sp>
      <p:pic>
        <p:nvPicPr>
          <p:cNvPr id="3" name="Picture 2" descr="A graph showing the growth of a computer&#10;&#10;Description automatically generated">
            <a:extLst>
              <a:ext uri="{FF2B5EF4-FFF2-40B4-BE49-F238E27FC236}">
                <a16:creationId xmlns:a16="http://schemas.microsoft.com/office/drawing/2014/main" id="{25E40F5C-11AC-E12E-4CA5-DF6D4D88F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" t="11245" b="7470"/>
          <a:stretch/>
        </p:blipFill>
        <p:spPr>
          <a:xfrm>
            <a:off x="5365820" y="2202840"/>
            <a:ext cx="6551260" cy="3205316"/>
          </a:xfrm>
          <a:prstGeom prst="rect">
            <a:avLst/>
          </a:prstGeom>
        </p:spPr>
      </p:pic>
      <p:sp>
        <p:nvSpPr>
          <p:cNvPr id="4" name="TextShape 4">
            <a:extLst>
              <a:ext uri="{FF2B5EF4-FFF2-40B4-BE49-F238E27FC236}">
                <a16:creationId xmlns:a16="http://schemas.microsoft.com/office/drawing/2014/main" id="{65717CA7-D460-11D7-0715-440DF38424DA}"/>
              </a:ext>
            </a:extLst>
          </p:cNvPr>
          <p:cNvSpPr txBox="1"/>
          <p:nvPr/>
        </p:nvSpPr>
        <p:spPr>
          <a:xfrm>
            <a:off x="274320" y="2497394"/>
            <a:ext cx="4720467" cy="3205316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9000 satellites en 2023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1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1" spc="-1" dirty="0">
                <a:solidFill>
                  <a:srgbClr val="000000"/>
                </a:solidFill>
                <a:latin typeface="Calibri"/>
              </a:rPr>
              <a:t>500 en observation de la Terre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Applications: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glaciologie,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volcanologie, 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uivi de territoire, gestion de milieu naturels, agronomie…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413CC-B3D3-40CC-CEB7-3D6F73F4044F}"/>
              </a:ext>
            </a:extLst>
          </p:cNvPr>
          <p:cNvSpPr txBox="1"/>
          <p:nvPr/>
        </p:nvSpPr>
        <p:spPr>
          <a:xfrm>
            <a:off x="5596991" y="1870803"/>
            <a:ext cx="5586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Demande de puissance de calcul en apprentissage profond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BD4A-58FA-BB6C-B471-A4C3EA6EE8D3}"/>
              </a:ext>
            </a:extLst>
          </p:cNvPr>
          <p:cNvSpPr txBox="1"/>
          <p:nvPr/>
        </p:nvSpPr>
        <p:spPr>
          <a:xfrm rot="16200000">
            <a:off x="4301880" y="3526038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Nombre de calculs relatifs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7F0EC-08D6-458D-6634-47F15705A37E}"/>
              </a:ext>
            </a:extLst>
          </p:cNvPr>
          <p:cNvSpPr txBox="1"/>
          <p:nvPr/>
        </p:nvSpPr>
        <p:spPr>
          <a:xfrm>
            <a:off x="8253362" y="5374507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Année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38588-3A04-A075-3DDB-F5934DF4DA46}"/>
              </a:ext>
            </a:extLst>
          </p:cNvPr>
          <p:cNvSpPr txBox="1"/>
          <p:nvPr/>
        </p:nvSpPr>
        <p:spPr>
          <a:xfrm>
            <a:off x="8887094" y="5865872"/>
            <a:ext cx="2466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Thompson et al. </a:t>
            </a:r>
            <a:r>
              <a:rPr lang="en-US" sz="14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(2022)</a:t>
            </a:r>
          </a:p>
          <a:p>
            <a:pPr algn="r"/>
            <a:r>
              <a:rPr lang="fr-FR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OSOidx</a:t>
            </a:r>
            <a:r>
              <a:rPr lang="en-US" sz="14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(n. d.)</a:t>
            </a:r>
          </a:p>
        </p:txBody>
      </p:sp>
    </p:spTree>
    <p:extLst>
      <p:ext uri="{BB962C8B-B14F-4D97-AF65-F5344CB8AC3E}">
        <p14:creationId xmlns:p14="http://schemas.microsoft.com/office/powerpoint/2010/main" val="353677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3E0E7C-8456-4EDE-E0BF-153C237C343D}"/>
              </a:ext>
            </a:extLst>
          </p:cNvPr>
          <p:cNvCxnSpPr>
            <a:cxnSpLocks/>
          </p:cNvCxnSpPr>
          <p:nvPr/>
        </p:nvCxnSpPr>
        <p:spPr>
          <a:xfrm>
            <a:off x="5919019" y="2283086"/>
            <a:ext cx="0" cy="2985768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FDBEAF3-00FC-B9F1-7F85-6841AC92B31A}"/>
              </a:ext>
            </a:extLst>
          </p:cNvPr>
          <p:cNvSpPr/>
          <p:nvPr/>
        </p:nvSpPr>
        <p:spPr>
          <a:xfrm>
            <a:off x="5648707" y="3357288"/>
            <a:ext cx="540623" cy="545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A460E-FF11-BB52-E59D-56C46BA3BAC0}"/>
              </a:ext>
            </a:extLst>
          </p:cNvPr>
          <p:cNvSpPr/>
          <p:nvPr/>
        </p:nvSpPr>
        <p:spPr>
          <a:xfrm>
            <a:off x="262891" y="2249576"/>
            <a:ext cx="4427094" cy="27757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Shape 1"/>
          <p:cNvSpPr txBox="1"/>
          <p:nvPr/>
        </p:nvSpPr>
        <p:spPr>
          <a:xfrm>
            <a:off x="333681" y="2737614"/>
            <a:ext cx="4268800" cy="202105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C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omplexité algorithmique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Descripteur de Bachmann-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Landeau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000" b="0" i="1" strike="noStrike" spc="-1" dirty="0">
                <a:solidFill>
                  <a:srgbClr val="000000"/>
                </a:solidFill>
                <a:latin typeface="Calibri"/>
              </a:rPr>
              <a:t>Big 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Lignes de codes, volume d’Halstead, nombre cyclomatique…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I. Evaluer le compromis performance/efficacité énergétique</a:t>
            </a: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4030C10A-4D9E-554D-96B7-B06E2FC3A8E2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Evaluer le compromis performance/efficacité énergétique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D5FC0ED-209B-B053-55D3-6BAE97FA26CA}"/>
              </a:ext>
            </a:extLst>
          </p:cNvPr>
          <p:cNvSpPr txBox="1"/>
          <p:nvPr/>
        </p:nvSpPr>
        <p:spPr>
          <a:xfrm>
            <a:off x="333681" y="2257070"/>
            <a:ext cx="2921681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Durée d’exécution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A29DF85E-7C4B-5D5C-3C65-1D419DE78208}"/>
              </a:ext>
            </a:extLst>
          </p:cNvPr>
          <p:cNvSpPr txBox="1"/>
          <p:nvPr/>
        </p:nvSpPr>
        <p:spPr>
          <a:xfrm>
            <a:off x="333681" y="4447417"/>
            <a:ext cx="2917177" cy="57792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Mesure empirique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7BCC919D-EBFF-0FD1-F5C4-55C8C599C754}"/>
              </a:ext>
            </a:extLst>
          </p:cNvPr>
          <p:cNvSpPr txBox="1"/>
          <p:nvPr/>
        </p:nvSpPr>
        <p:spPr>
          <a:xfrm>
            <a:off x="7336213" y="2387228"/>
            <a:ext cx="4197026" cy="11794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Performances du modèle</a:t>
            </a: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Performances sur la tâche effectuée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Exemple : précision de classification</a:t>
            </a: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98D06581-A0ED-C316-A9BB-EA2C5E70CAD8}"/>
              </a:ext>
            </a:extLst>
          </p:cNvPr>
          <p:cNvSpPr txBox="1"/>
          <p:nvPr/>
        </p:nvSpPr>
        <p:spPr>
          <a:xfrm>
            <a:off x="4470409" y="5790566"/>
            <a:ext cx="5731608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Emission en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eqCO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₂</a:t>
            </a: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Énergie (kWh) × intensité carbone (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eqCO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₂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/kWh)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556A1-6935-FFFD-CDFF-16EF2A8BB838}"/>
              </a:ext>
            </a:extLst>
          </p:cNvPr>
          <p:cNvSpPr/>
          <p:nvPr/>
        </p:nvSpPr>
        <p:spPr>
          <a:xfrm>
            <a:off x="7179886" y="2340490"/>
            <a:ext cx="4427094" cy="18406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4197F-667D-E55C-5795-F6E08C7F3992}"/>
              </a:ext>
            </a:extLst>
          </p:cNvPr>
          <p:cNvSpPr/>
          <p:nvPr/>
        </p:nvSpPr>
        <p:spPr>
          <a:xfrm>
            <a:off x="4470408" y="5794511"/>
            <a:ext cx="5862311" cy="820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18CC0D-FF28-5ED7-D869-8F3D497475CB}"/>
              </a:ext>
            </a:extLst>
          </p:cNvPr>
          <p:cNvSpPr/>
          <p:nvPr/>
        </p:nvSpPr>
        <p:spPr>
          <a:xfrm rot="2432797">
            <a:off x="2997160" y="5181781"/>
            <a:ext cx="1733280" cy="391721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adge Follow with solid fill">
            <a:extLst>
              <a:ext uri="{FF2B5EF4-FFF2-40B4-BE49-F238E27FC236}">
                <a16:creationId xmlns:a16="http://schemas.microsoft.com/office/drawing/2014/main" id="{262A0837-CA89-39E0-B182-35BF822F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1282" y="3173753"/>
            <a:ext cx="825381" cy="825381"/>
          </a:xfrm>
          <a:prstGeom prst="rect">
            <a:avLst/>
          </a:prstGeom>
        </p:spPr>
      </p:pic>
      <p:pic>
        <p:nvPicPr>
          <p:cNvPr id="19" name="Graphic 18" descr="Plugged Unplugged with solid fill">
            <a:extLst>
              <a:ext uri="{FF2B5EF4-FFF2-40B4-BE49-F238E27FC236}">
                <a16:creationId xmlns:a16="http://schemas.microsoft.com/office/drawing/2014/main" id="{42E865CF-437E-4F49-756B-7B6CDD404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2624" y="2283086"/>
            <a:ext cx="691300" cy="691300"/>
          </a:xfrm>
          <a:prstGeom prst="rect">
            <a:avLst/>
          </a:prstGeom>
        </p:spPr>
      </p:pic>
      <p:pic>
        <p:nvPicPr>
          <p:cNvPr id="21" name="Graphic 20" descr="Mathematics with solid fill">
            <a:extLst>
              <a:ext uri="{FF2B5EF4-FFF2-40B4-BE49-F238E27FC236}">
                <a16:creationId xmlns:a16="http://schemas.microsoft.com/office/drawing/2014/main" id="{FB814639-693D-3D97-5A21-E9B6FBA83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5278" y="3467003"/>
            <a:ext cx="711702" cy="711701"/>
          </a:xfrm>
          <a:prstGeom prst="rect">
            <a:avLst/>
          </a:prstGeom>
        </p:spPr>
      </p:pic>
      <p:pic>
        <p:nvPicPr>
          <p:cNvPr id="23" name="Graphic 22" descr="Leaf with solid fill">
            <a:extLst>
              <a:ext uri="{FF2B5EF4-FFF2-40B4-BE49-F238E27FC236}">
                <a16:creationId xmlns:a16="http://schemas.microsoft.com/office/drawing/2014/main" id="{B0A16558-E9E5-B275-08A0-9FFA12D16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1017" y="5950419"/>
            <a:ext cx="646351" cy="64635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A8337D-156E-9283-F7B1-E88D6B6A403E}"/>
              </a:ext>
            </a:extLst>
          </p:cNvPr>
          <p:cNvCxnSpPr>
            <a:cxnSpLocks/>
          </p:cNvCxnSpPr>
          <p:nvPr/>
        </p:nvCxnSpPr>
        <p:spPr>
          <a:xfrm flipH="1">
            <a:off x="5919019" y="5268854"/>
            <a:ext cx="5614220" cy="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diagram of a data flow&#10;&#10;Description automatically generated">
            <a:extLst>
              <a:ext uri="{FF2B5EF4-FFF2-40B4-BE49-F238E27FC236}">
                <a16:creationId xmlns:a16="http://schemas.microsoft.com/office/drawing/2014/main" id="{92EC03E8-C83B-0C38-A60C-6A59B323D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6" b="17555"/>
          <a:stretch/>
        </p:blipFill>
        <p:spPr>
          <a:xfrm>
            <a:off x="1345151" y="2154548"/>
            <a:ext cx="10356601" cy="4236720"/>
          </a:xfrm>
          <a:prstGeom prst="rect">
            <a:avLst/>
          </a:prstGeom>
        </p:spPr>
      </p:pic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I. Evaluer le compromis performance/efficacité énergétique</a:t>
            </a: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9BA0582A-DDD0-9E01-F90F-8308413849C5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Accéder aux données de consommation énergétique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5BDC2-C2C0-E8D8-ED94-049B48B07EFD}"/>
              </a:ext>
            </a:extLst>
          </p:cNvPr>
          <p:cNvCxnSpPr>
            <a:cxnSpLocks/>
          </p:cNvCxnSpPr>
          <p:nvPr/>
        </p:nvCxnSpPr>
        <p:spPr>
          <a:xfrm flipH="1">
            <a:off x="10756490" y="4513006"/>
            <a:ext cx="176981" cy="4876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09F2E87-440B-4E38-DC9D-5D87FE391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94" y="2214271"/>
            <a:ext cx="701364" cy="701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CBFF2-FCE4-CA67-DAF6-81793227A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996" y="4314553"/>
            <a:ext cx="701364" cy="701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8DC84-4FB0-7225-92DE-BA270F9D3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94" y="3296498"/>
            <a:ext cx="701364" cy="701364"/>
          </a:xfrm>
          <a:prstGeom prst="rect">
            <a:avLst/>
          </a:prstGeom>
        </p:spPr>
      </p:pic>
      <p:pic>
        <p:nvPicPr>
          <p:cNvPr id="9" name="Graphic 8" descr="Plugged Unplugged with solid fill">
            <a:extLst>
              <a:ext uri="{FF2B5EF4-FFF2-40B4-BE49-F238E27FC236}">
                <a16:creationId xmlns:a16="http://schemas.microsoft.com/office/drawing/2014/main" id="{4DEF5A88-78FE-23F4-EB61-FDB2406EE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787" y="5373040"/>
            <a:ext cx="701364" cy="701364"/>
          </a:xfrm>
          <a:prstGeom prst="rect">
            <a:avLst/>
          </a:prstGeom>
        </p:spPr>
      </p:pic>
      <p:pic>
        <p:nvPicPr>
          <p:cNvPr id="10" name="Picture 9" descr="A diagram of a data flow&#10;&#10;Description automatically generated">
            <a:extLst>
              <a:ext uri="{FF2B5EF4-FFF2-40B4-BE49-F238E27FC236}">
                <a16:creationId xmlns:a16="http://schemas.microsoft.com/office/drawing/2014/main" id="{1D5C8CD2-43EA-C60E-214D-711435F24C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1"/>
          <a:stretch/>
        </p:blipFill>
        <p:spPr>
          <a:xfrm>
            <a:off x="529818" y="2069209"/>
            <a:ext cx="2228622" cy="280011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628D163-FDB1-1EC6-13ED-48AA82B12F0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16200" r="658" b="10681"/>
          <a:stretch/>
        </p:blipFill>
        <p:spPr>
          <a:xfrm>
            <a:off x="9338072" y="4862870"/>
            <a:ext cx="2304247" cy="12604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C4C405-F56D-9669-626E-8A1EBA86E41B}"/>
              </a:ext>
            </a:extLst>
          </p:cNvPr>
          <p:cNvSpPr txBox="1"/>
          <p:nvPr/>
        </p:nvSpPr>
        <p:spPr>
          <a:xfrm>
            <a:off x="10071736" y="2202840"/>
            <a:ext cx="17234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 err="1"/>
              <a:t>GrafanaLabs</a:t>
            </a:r>
            <a:r>
              <a:rPr lang="en-US" sz="1200" dirty="0"/>
              <a:t>. (2024)</a:t>
            </a:r>
          </a:p>
          <a:p>
            <a:pPr algn="r"/>
            <a:r>
              <a:rPr lang="en-US" sz="1200" dirty="0" err="1"/>
              <a:t>InfluxDATA</a:t>
            </a:r>
            <a:r>
              <a:rPr lang="en-US" sz="1200" dirty="0"/>
              <a:t>. (2024a)</a:t>
            </a:r>
          </a:p>
          <a:p>
            <a:pPr algn="r"/>
            <a:r>
              <a:rPr lang="en-US" sz="1200" dirty="0" err="1"/>
              <a:t>InfluxDATA</a:t>
            </a:r>
            <a:r>
              <a:rPr lang="en-US" sz="1200" dirty="0"/>
              <a:t>. (2024a)</a:t>
            </a:r>
          </a:p>
          <a:p>
            <a:pPr algn="r"/>
            <a:r>
              <a:rPr lang="en-US" sz="1200" dirty="0" err="1"/>
              <a:t>Lando</a:t>
            </a:r>
            <a:r>
              <a:rPr lang="en-US" sz="1200" dirty="0"/>
              <a:t>. (2024)</a:t>
            </a:r>
          </a:p>
          <a:p>
            <a:pPr algn="r"/>
            <a:r>
              <a:rPr lang="en-US" sz="1200" dirty="0"/>
              <a:t>Light. (2017)</a:t>
            </a:r>
          </a:p>
          <a:p>
            <a:pPr algn="r"/>
            <a:endParaRPr lang="en-US" sz="1200" dirty="0"/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8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I. Evaluer le compromis performance/efficacité énergétique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6B998D-300E-6C38-91ED-42935DD99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16200" r="658" b="10681"/>
          <a:stretch/>
        </p:blipFill>
        <p:spPr>
          <a:xfrm>
            <a:off x="838080" y="859437"/>
            <a:ext cx="10049521" cy="54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0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diagram of different types of components&#10;&#10;Description automatically generated">
            <a:extLst>
              <a:ext uri="{FF2B5EF4-FFF2-40B4-BE49-F238E27FC236}">
                <a16:creationId xmlns:a16="http://schemas.microsoft.com/office/drawing/2014/main" id="{20FB525F-D450-F2E2-64CE-3A6CEF162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04971"/>
            <a:ext cx="9296400" cy="6155949"/>
          </a:xfrm>
          <a:prstGeom prst="rect">
            <a:avLst/>
          </a:prstGeom>
        </p:spPr>
      </p:pic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II. Optimiser les traitements</a:t>
            </a: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4030C10A-4D9E-554D-96B7-B06E2FC3A8E2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Des méthodes d’optimisations variées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Shape 2">
            <a:extLst>
              <a:ext uri="{FF2B5EF4-FFF2-40B4-BE49-F238E27FC236}">
                <a16:creationId xmlns:a16="http://schemas.microsoft.com/office/drawing/2014/main" id="{48A45079-B0CA-2D46-6AA4-6B2AC3D71837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5" name="TextShape 5">
            <a:extLst>
              <a:ext uri="{FF2B5EF4-FFF2-40B4-BE49-F238E27FC236}">
                <a16:creationId xmlns:a16="http://schemas.microsoft.com/office/drawing/2014/main" id="{83B84418-72DC-A22D-1971-539A37932BAC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F4CB7F-C635-E841-0605-93600866A0FE}"/>
              </a:ext>
            </a:extLst>
          </p:cNvPr>
          <p:cNvSpPr txBox="1"/>
          <p:nvPr/>
        </p:nvSpPr>
        <p:spPr>
          <a:xfrm>
            <a:off x="9393180" y="6400360"/>
            <a:ext cx="1584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Liang et al. (2021)</a:t>
            </a:r>
          </a:p>
        </p:txBody>
      </p:sp>
    </p:spTree>
    <p:extLst>
      <p:ext uri="{BB962C8B-B14F-4D97-AF65-F5344CB8AC3E}">
        <p14:creationId xmlns:p14="http://schemas.microsoft.com/office/powerpoint/2010/main" val="12576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91F22EF-75F4-FC8D-C3DB-BDB475A4EB72}"/>
              </a:ext>
            </a:extLst>
          </p:cNvPr>
          <p:cNvSpPr txBox="1"/>
          <p:nvPr/>
        </p:nvSpPr>
        <p:spPr>
          <a:xfrm>
            <a:off x="3276956" y="3696531"/>
            <a:ext cx="2575203" cy="258007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Discontinuous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urban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fabric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Beaches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, dunes,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sands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Salt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mar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shes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Intertidal flats</a:t>
            </a: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Estuaries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F3F28EB9-93F2-E337-49D3-B099F6140BFD}"/>
              </a:ext>
            </a:extLst>
          </p:cNvPr>
          <p:cNvSpPr txBox="1"/>
          <p:nvPr/>
        </p:nvSpPr>
        <p:spPr>
          <a:xfrm>
            <a:off x="9253991" y="3696531"/>
            <a:ext cx="2282689" cy="265998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Pastures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Broad-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leaved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forest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Mixed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forest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Natural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grassland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Transitional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woodland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shrub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2E9AA1F0-E7CA-EFB4-5C29-08E7061EF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1" b="55984"/>
          <a:stretch/>
        </p:blipFill>
        <p:spPr>
          <a:xfrm>
            <a:off x="534119" y="3696531"/>
            <a:ext cx="2875614" cy="2665835"/>
          </a:xfrm>
          <a:prstGeom prst="rect">
            <a:avLst/>
          </a:prstGeom>
        </p:spPr>
      </p:pic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FC62F16F-79C1-55D7-A33C-FFB38149C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52521"/>
          <a:stretch/>
        </p:blipFill>
        <p:spPr>
          <a:xfrm>
            <a:off x="6518285" y="3610774"/>
            <a:ext cx="2875614" cy="2665835"/>
          </a:xfrm>
          <a:prstGeom prst="rect">
            <a:avLst/>
          </a:prstGeom>
        </p:spPr>
      </p:pic>
      <p:sp>
        <p:nvSpPr>
          <p:cNvPr id="11" name="TextShape 1">
            <a:extLst>
              <a:ext uri="{FF2B5EF4-FFF2-40B4-BE49-F238E27FC236}">
                <a16:creationId xmlns:a16="http://schemas.microsoft.com/office/drawing/2014/main" id="{B1A9A57C-A1E8-F3DF-E656-38B3BCB9B489}"/>
              </a:ext>
            </a:extLst>
          </p:cNvPr>
          <p:cNvSpPr txBox="1"/>
          <p:nvPr/>
        </p:nvSpPr>
        <p:spPr>
          <a:xfrm>
            <a:off x="6518285" y="1385228"/>
            <a:ext cx="4311186" cy="116690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590 326 images</a:t>
            </a:r>
          </a:p>
          <a:p>
            <a:r>
              <a:rPr lang="fr-FR" spc="-1" dirty="0">
                <a:solidFill>
                  <a:srgbClr val="000000"/>
                </a:solidFill>
                <a:latin typeface="Calibri"/>
              </a:rPr>
              <a:t>Sentinel-1 (SAR) et Sentinel-2 (optique)</a:t>
            </a:r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29ABC062-506A-075E-17AF-EA605AA46198}"/>
              </a:ext>
            </a:extLst>
          </p:cNvPr>
          <p:cNvSpPr txBox="1"/>
          <p:nvPr/>
        </p:nvSpPr>
        <p:spPr>
          <a:xfrm>
            <a:off x="360052" y="1014500"/>
            <a:ext cx="5214838" cy="116690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trike="noStrike" spc="-1" dirty="0" err="1">
                <a:solidFill>
                  <a:srgbClr val="000000"/>
                </a:solidFill>
                <a:latin typeface="Calibri"/>
              </a:rPr>
              <a:t>BigEarth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Net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, une base de données satellites de grande taille</a:t>
            </a:r>
            <a:endParaRPr lang="fr-FR" sz="280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6E8E4-B980-A51B-6482-46D489C7D85A}"/>
              </a:ext>
            </a:extLst>
          </p:cNvPr>
          <p:cNvSpPr txBox="1"/>
          <p:nvPr/>
        </p:nvSpPr>
        <p:spPr>
          <a:xfrm>
            <a:off x="6518285" y="2370431"/>
            <a:ext cx="260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strike="noStrike" spc="-1" dirty="0" err="1">
                <a:solidFill>
                  <a:srgbClr val="000000"/>
                </a:solidFill>
                <a:latin typeface="Calibri"/>
              </a:rPr>
              <a:t>Multilabellisées</a:t>
            </a:r>
            <a:endParaRPr lang="fr-FR" sz="28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D90A88-C62F-5FB1-F2E7-18179894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" y="2317726"/>
            <a:ext cx="4311186" cy="100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Shape 6">
            <a:extLst>
              <a:ext uri="{FF2B5EF4-FFF2-40B4-BE49-F238E27FC236}">
                <a16:creationId xmlns:a16="http://schemas.microsoft.com/office/drawing/2014/main" id="{B07B096A-8F30-EE88-853C-C4236D785260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II. Optimiser les traitements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CFD71-5179-4A2B-6B6E-35B9CE65821A}"/>
              </a:ext>
            </a:extLst>
          </p:cNvPr>
          <p:cNvSpPr txBox="1"/>
          <p:nvPr/>
        </p:nvSpPr>
        <p:spPr>
          <a:xfrm>
            <a:off x="9393180" y="6400360"/>
            <a:ext cx="1584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Sumbul et al. (2019)</a:t>
            </a:r>
          </a:p>
        </p:txBody>
      </p:sp>
    </p:spTree>
    <p:extLst>
      <p:ext uri="{BB962C8B-B14F-4D97-AF65-F5344CB8AC3E}">
        <p14:creationId xmlns:p14="http://schemas.microsoft.com/office/powerpoint/2010/main" val="117166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</TotalTime>
  <Words>1245</Words>
  <Application>Microsoft Office PowerPoint</Application>
  <PresentationFormat>Widescreen</PresentationFormat>
  <Paragraphs>186</Paragraphs>
  <Slides>18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 du LISTIC</dc:title>
  <dc:subject/>
  <dc:creator>Ammar Mian</dc:creator>
  <dc:description/>
  <cp:lastModifiedBy>Matthieu Verlynde</cp:lastModifiedBy>
  <cp:revision>28</cp:revision>
  <dcterms:created xsi:type="dcterms:W3CDTF">2022-02-28T08:40:07Z</dcterms:created>
  <dcterms:modified xsi:type="dcterms:W3CDTF">2024-05-29T14:54:03Z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